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notesMasterIdLst>
    <p:notesMasterId r:id="rId69"/>
  </p:notesMasterIdLst>
  <p:sldIdLst>
    <p:sldId id="342" r:id="rId3"/>
    <p:sldId id="337" r:id="rId4"/>
    <p:sldId id="338" r:id="rId5"/>
    <p:sldId id="257" r:id="rId6"/>
    <p:sldId id="324" r:id="rId7"/>
    <p:sldId id="327" r:id="rId8"/>
    <p:sldId id="328" r:id="rId9"/>
    <p:sldId id="351" r:id="rId10"/>
    <p:sldId id="352" r:id="rId11"/>
    <p:sldId id="348" r:id="rId12"/>
    <p:sldId id="332" r:id="rId13"/>
    <p:sldId id="334" r:id="rId14"/>
    <p:sldId id="335" r:id="rId15"/>
    <p:sldId id="336" r:id="rId16"/>
    <p:sldId id="261" r:id="rId17"/>
    <p:sldId id="262" r:id="rId18"/>
    <p:sldId id="263" r:id="rId19"/>
    <p:sldId id="264" r:id="rId20"/>
    <p:sldId id="265" r:id="rId21"/>
    <p:sldId id="266" r:id="rId22"/>
    <p:sldId id="353" r:id="rId23"/>
    <p:sldId id="340" r:id="rId24"/>
    <p:sldId id="270" r:id="rId25"/>
    <p:sldId id="354" r:id="rId26"/>
    <p:sldId id="271" r:id="rId27"/>
    <p:sldId id="272" r:id="rId28"/>
    <p:sldId id="273" r:id="rId29"/>
    <p:sldId id="274" r:id="rId30"/>
    <p:sldId id="276" r:id="rId31"/>
    <p:sldId id="277" r:id="rId32"/>
    <p:sldId id="278" r:id="rId33"/>
    <p:sldId id="325" r:id="rId34"/>
    <p:sldId id="349" r:id="rId35"/>
    <p:sldId id="279" r:id="rId36"/>
    <p:sldId id="326" r:id="rId37"/>
    <p:sldId id="282" r:id="rId38"/>
    <p:sldId id="343" r:id="rId39"/>
    <p:sldId id="344" r:id="rId40"/>
    <p:sldId id="345" r:id="rId41"/>
    <p:sldId id="347" r:id="rId42"/>
    <p:sldId id="355" r:id="rId43"/>
    <p:sldId id="356" r:id="rId44"/>
    <p:sldId id="357" r:id="rId45"/>
    <p:sldId id="358" r:id="rId46"/>
    <p:sldId id="359" r:id="rId47"/>
    <p:sldId id="360" r:id="rId48"/>
    <p:sldId id="361" r:id="rId49"/>
    <p:sldId id="362" r:id="rId50"/>
    <p:sldId id="363" r:id="rId51"/>
    <p:sldId id="364" r:id="rId52"/>
    <p:sldId id="365" r:id="rId53"/>
    <p:sldId id="366" r:id="rId54"/>
    <p:sldId id="367" r:id="rId55"/>
    <p:sldId id="368" r:id="rId56"/>
    <p:sldId id="369" r:id="rId57"/>
    <p:sldId id="370" r:id="rId58"/>
    <p:sldId id="371" r:id="rId59"/>
    <p:sldId id="372" r:id="rId60"/>
    <p:sldId id="373" r:id="rId61"/>
    <p:sldId id="374" r:id="rId62"/>
    <p:sldId id="375" r:id="rId63"/>
    <p:sldId id="376" r:id="rId64"/>
    <p:sldId id="377" r:id="rId65"/>
    <p:sldId id="378" r:id="rId66"/>
    <p:sldId id="379" r:id="rId67"/>
    <p:sldId id="380" r:id="rId68"/>
  </p:sldIdLst>
  <p:sldSz cx="9906000" cy="6858000" type="A4"/>
  <p:notesSz cx="6864350" cy="999648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704" autoAdjust="0"/>
    <p:restoredTop sz="94660"/>
  </p:normalViewPr>
  <p:slideViewPr>
    <p:cSldViewPr>
      <p:cViewPr>
        <p:scale>
          <a:sx n="100" d="100"/>
          <a:sy n="100" d="100"/>
        </p:scale>
        <p:origin x="-2244" y="-330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7" Type="http://schemas.openxmlformats.org/officeDocument/2006/relationships/slide" Target="slides/slide5.xml"/><Relationship Id="rId71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slide" Target="slides/slide59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theme" Target="theme/theme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Administrator\Desktop\131212_&#51648;&#48169;&#51032;&#47308;&#50896;&#54252;&#51648;&#49492;&#45789;_&#51228;&#51452;&#51228;&#50808;.xlsx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7547206599175103"/>
          <c:y val="3.327681568661206E-2"/>
          <c:w val="0.77530100138756564"/>
          <c:h val="0.91405628367281877"/>
        </c:manualLayout>
      </c:layout>
      <c:barChart>
        <c:barDir val="bar"/>
        <c:grouping val="clustered"/>
        <c:varyColors val="0"/>
        <c:ser>
          <c:idx val="0"/>
          <c:order val="0"/>
          <c:invertIfNegative val="0"/>
          <c:cat>
            <c:strRef>
              <c:f>Sheet2!$J$2:$J$34</c:f>
              <c:strCache>
                <c:ptCount val="33"/>
                <c:pt idx="0">
                  <c:v>제주</c:v>
                </c:pt>
                <c:pt idx="1">
                  <c:v>마산</c:v>
                </c:pt>
                <c:pt idx="2">
                  <c:v>천안</c:v>
                </c:pt>
                <c:pt idx="3">
                  <c:v>공주</c:v>
                </c:pt>
                <c:pt idx="4">
                  <c:v>속초</c:v>
                </c:pt>
                <c:pt idx="5">
                  <c:v>서귀포</c:v>
                </c:pt>
                <c:pt idx="6">
                  <c:v>울진</c:v>
                </c:pt>
                <c:pt idx="7">
                  <c:v>강릉</c:v>
                </c:pt>
                <c:pt idx="8">
                  <c:v>영월</c:v>
                </c:pt>
                <c:pt idx="9">
                  <c:v>삼척</c:v>
                </c:pt>
                <c:pt idx="10">
                  <c:v>서산</c:v>
                </c:pt>
                <c:pt idx="11">
                  <c:v>강진</c:v>
                </c:pt>
                <c:pt idx="12">
                  <c:v>목포</c:v>
                </c:pt>
                <c:pt idx="13">
                  <c:v>포항</c:v>
                </c:pt>
                <c:pt idx="14">
                  <c:v>포천</c:v>
                </c:pt>
                <c:pt idx="15">
                  <c:v>대구</c:v>
                </c:pt>
                <c:pt idx="16">
                  <c:v>인천</c:v>
                </c:pt>
                <c:pt idx="17">
                  <c:v>안성</c:v>
                </c:pt>
                <c:pt idx="18">
                  <c:v>원주</c:v>
                </c:pt>
                <c:pt idx="19">
                  <c:v>충주</c:v>
                </c:pt>
                <c:pt idx="20">
                  <c:v>순천</c:v>
                </c:pt>
                <c:pt idx="21">
                  <c:v>의정부</c:v>
                </c:pt>
                <c:pt idx="22">
                  <c:v>남원</c:v>
                </c:pt>
                <c:pt idx="23">
                  <c:v>파주</c:v>
                </c:pt>
                <c:pt idx="24">
                  <c:v>청주</c:v>
                </c:pt>
                <c:pt idx="25">
                  <c:v>수원</c:v>
                </c:pt>
                <c:pt idx="26">
                  <c:v>홍성</c:v>
                </c:pt>
                <c:pt idx="27">
                  <c:v>서울</c:v>
                </c:pt>
                <c:pt idx="28">
                  <c:v>군산</c:v>
                </c:pt>
                <c:pt idx="29">
                  <c:v>김천</c:v>
                </c:pt>
                <c:pt idx="30">
                  <c:v>부산</c:v>
                </c:pt>
                <c:pt idx="31">
                  <c:v>이천</c:v>
                </c:pt>
                <c:pt idx="32">
                  <c:v>안동</c:v>
                </c:pt>
              </c:strCache>
            </c:strRef>
          </c:cat>
          <c:val>
            <c:numRef>
              <c:f>Sheet2!$L$2:$L$34</c:f>
              <c:numCache>
                <c:formatCode>General</c:formatCode>
                <c:ptCount val="33"/>
                <c:pt idx="0">
                  <c:v>13.1</c:v>
                </c:pt>
                <c:pt idx="1">
                  <c:v>19.5</c:v>
                </c:pt>
                <c:pt idx="2">
                  <c:v>20</c:v>
                </c:pt>
                <c:pt idx="3">
                  <c:v>22</c:v>
                </c:pt>
                <c:pt idx="4">
                  <c:v>22.5</c:v>
                </c:pt>
                <c:pt idx="5">
                  <c:v>22.5</c:v>
                </c:pt>
                <c:pt idx="6">
                  <c:v>23</c:v>
                </c:pt>
                <c:pt idx="7">
                  <c:v>23.8</c:v>
                </c:pt>
                <c:pt idx="8">
                  <c:v>23.8</c:v>
                </c:pt>
                <c:pt idx="9">
                  <c:v>23.8</c:v>
                </c:pt>
                <c:pt idx="10">
                  <c:v>23.8</c:v>
                </c:pt>
                <c:pt idx="11">
                  <c:v>23.8</c:v>
                </c:pt>
                <c:pt idx="12">
                  <c:v>23.8</c:v>
                </c:pt>
                <c:pt idx="13">
                  <c:v>23.8</c:v>
                </c:pt>
                <c:pt idx="14">
                  <c:v>24.3</c:v>
                </c:pt>
                <c:pt idx="15">
                  <c:v>24.5</c:v>
                </c:pt>
                <c:pt idx="16">
                  <c:v>25</c:v>
                </c:pt>
                <c:pt idx="17">
                  <c:v>25</c:v>
                </c:pt>
                <c:pt idx="18">
                  <c:v>25</c:v>
                </c:pt>
                <c:pt idx="19">
                  <c:v>25</c:v>
                </c:pt>
                <c:pt idx="20">
                  <c:v>25.5</c:v>
                </c:pt>
                <c:pt idx="21">
                  <c:v>25.8</c:v>
                </c:pt>
                <c:pt idx="22">
                  <c:v>26.8</c:v>
                </c:pt>
                <c:pt idx="23">
                  <c:v>27</c:v>
                </c:pt>
                <c:pt idx="24">
                  <c:v>27</c:v>
                </c:pt>
                <c:pt idx="25">
                  <c:v>28</c:v>
                </c:pt>
                <c:pt idx="26">
                  <c:v>28</c:v>
                </c:pt>
                <c:pt idx="27">
                  <c:v>28.8</c:v>
                </c:pt>
                <c:pt idx="28">
                  <c:v>28.8</c:v>
                </c:pt>
                <c:pt idx="29">
                  <c:v>28.8</c:v>
                </c:pt>
                <c:pt idx="30">
                  <c:v>29.3</c:v>
                </c:pt>
                <c:pt idx="31">
                  <c:v>30</c:v>
                </c:pt>
                <c:pt idx="32">
                  <c:v>30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91913216"/>
        <c:axId val="98210560"/>
      </c:barChart>
      <c:catAx>
        <c:axId val="91913216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ko-KR"/>
          </a:p>
        </c:txPr>
        <c:crossAx val="98210560"/>
        <c:crosses val="autoZero"/>
        <c:auto val="1"/>
        <c:lblAlgn val="ctr"/>
        <c:lblOffset val="100"/>
        <c:noMultiLvlLbl val="0"/>
      </c:catAx>
      <c:valAx>
        <c:axId val="98210560"/>
        <c:scaling>
          <c:orientation val="minMax"/>
          <c:max val="30"/>
        </c:scaling>
        <c:delete val="0"/>
        <c:axPos val="b"/>
        <c:numFmt formatCode="General" sourceLinked="1"/>
        <c:majorTickMark val="out"/>
        <c:minorTickMark val="none"/>
        <c:tickLblPos val="nextTo"/>
        <c:crossAx val="91913216"/>
        <c:crosses val="autoZero"/>
        <c:crossBetween val="between"/>
        <c:majorUnit val="10"/>
      </c:valAx>
    </c:plotArea>
    <c:plotVisOnly val="1"/>
    <c:dispBlanksAs val="gap"/>
    <c:showDLblsOverMax val="0"/>
  </c:chart>
  <c:externalData r:id="rId2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4552" cy="499824"/>
          </a:xfrm>
          <a:prstGeom prst="rect">
            <a:avLst/>
          </a:prstGeom>
        </p:spPr>
        <p:txBody>
          <a:bodyPr vert="horz" lIns="96341" tIns="48171" rIns="96341" bIns="48171" rtlCol="0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8210" y="0"/>
            <a:ext cx="2974552" cy="499824"/>
          </a:xfrm>
          <a:prstGeom prst="rect">
            <a:avLst/>
          </a:prstGeom>
        </p:spPr>
        <p:txBody>
          <a:bodyPr vert="horz" lIns="96341" tIns="48171" rIns="96341" bIns="48171" rtlCol="0"/>
          <a:lstStyle>
            <a:lvl1pPr algn="r">
              <a:defRPr sz="1300"/>
            </a:lvl1pPr>
          </a:lstStyle>
          <a:p>
            <a:fld id="{EC380F0B-DA4A-4561-80CA-C68DB6BB3A16}" type="datetimeFigureOut">
              <a:rPr lang="ko-KR" altLang="en-US" smtClean="0"/>
              <a:pPr/>
              <a:t>2015-05-08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725488" y="749300"/>
            <a:ext cx="5413375" cy="37496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341" tIns="48171" rIns="96341" bIns="48171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6435" y="4748332"/>
            <a:ext cx="5491480" cy="4498420"/>
          </a:xfrm>
          <a:prstGeom prst="rect">
            <a:avLst/>
          </a:prstGeom>
        </p:spPr>
        <p:txBody>
          <a:bodyPr vert="horz" lIns="96341" tIns="48171" rIns="96341" bIns="48171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94929"/>
            <a:ext cx="2974552" cy="499824"/>
          </a:xfrm>
          <a:prstGeom prst="rect">
            <a:avLst/>
          </a:prstGeom>
        </p:spPr>
        <p:txBody>
          <a:bodyPr vert="horz" lIns="96341" tIns="48171" rIns="96341" bIns="48171" rtlCol="0" anchor="b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8210" y="9494929"/>
            <a:ext cx="2974552" cy="499824"/>
          </a:xfrm>
          <a:prstGeom prst="rect">
            <a:avLst/>
          </a:prstGeom>
        </p:spPr>
        <p:txBody>
          <a:bodyPr vert="horz" lIns="96341" tIns="48171" rIns="96341" bIns="48171" rtlCol="0" anchor="b"/>
          <a:lstStyle>
            <a:lvl1pPr algn="r">
              <a:defRPr sz="1300"/>
            </a:lvl1pPr>
          </a:lstStyle>
          <a:p>
            <a:fld id="{8312C719-AC63-449B-911B-F5B823A7C2D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68645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3.png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 userDrawn="1"/>
        </p:nvSpPr>
        <p:spPr>
          <a:xfrm>
            <a:off x="9188418" y="6453904"/>
            <a:ext cx="503664" cy="2304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FFFF"/>
              </a:solidFill>
            </a:endParaRPr>
          </a:p>
        </p:txBody>
      </p:sp>
      <p:sp>
        <p:nvSpPr>
          <p:cNvPr id="4" name="직사각형 6"/>
          <p:cNvSpPr/>
          <p:nvPr/>
        </p:nvSpPr>
        <p:spPr>
          <a:xfrm>
            <a:off x="195263" y="-26986"/>
            <a:ext cx="9517062" cy="4824413"/>
          </a:xfrm>
          <a:custGeom>
            <a:avLst/>
            <a:gdLst>
              <a:gd name="connsiteX0" fmla="*/ 0 w 8784976"/>
              <a:gd name="connsiteY0" fmla="*/ 0 h 4653136"/>
              <a:gd name="connsiteX1" fmla="*/ 8784976 w 8784976"/>
              <a:gd name="connsiteY1" fmla="*/ 0 h 4653136"/>
              <a:gd name="connsiteX2" fmla="*/ 8784976 w 8784976"/>
              <a:gd name="connsiteY2" fmla="*/ 4653136 h 4653136"/>
              <a:gd name="connsiteX3" fmla="*/ 0 w 8784976"/>
              <a:gd name="connsiteY3" fmla="*/ 4653136 h 4653136"/>
              <a:gd name="connsiteX4" fmla="*/ 0 w 8784976"/>
              <a:gd name="connsiteY4" fmla="*/ 0 h 4653136"/>
              <a:gd name="connsiteX0" fmla="*/ 0 w 8784976"/>
              <a:gd name="connsiteY0" fmla="*/ 0 h 4653136"/>
              <a:gd name="connsiteX1" fmla="*/ 8784976 w 8784976"/>
              <a:gd name="connsiteY1" fmla="*/ 0 h 4653136"/>
              <a:gd name="connsiteX2" fmla="*/ 8774343 w 8784976"/>
              <a:gd name="connsiteY2" fmla="*/ 4004550 h 4653136"/>
              <a:gd name="connsiteX3" fmla="*/ 0 w 8784976"/>
              <a:gd name="connsiteY3" fmla="*/ 4653136 h 4653136"/>
              <a:gd name="connsiteX4" fmla="*/ 0 w 8784976"/>
              <a:gd name="connsiteY4" fmla="*/ 0 h 4653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84976" h="4653136">
                <a:moveTo>
                  <a:pt x="0" y="0"/>
                </a:moveTo>
                <a:lnTo>
                  <a:pt x="8784976" y="0"/>
                </a:lnTo>
                <a:cubicBezTo>
                  <a:pt x="8781432" y="1334850"/>
                  <a:pt x="8777887" y="2669700"/>
                  <a:pt x="8774343" y="4004550"/>
                </a:cubicBezTo>
                <a:lnTo>
                  <a:pt x="0" y="465313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rgbClr val="FFFFFF"/>
              </a:solidFill>
            </a:endParaRPr>
          </a:p>
        </p:txBody>
      </p:sp>
      <p:pic>
        <p:nvPicPr>
          <p:cNvPr id="5" name="Picture 2" descr="C:\Users\choiyb\Desktop\CI\logo_white.gif"/>
          <p:cNvPicPr>
            <a:picLocks noChangeAspect="1" noChangeArrowheads="1"/>
          </p:cNvPicPr>
          <p:nvPr/>
        </p:nvPicPr>
        <p:blipFill>
          <a:blip r:embed="rId2" cstate="print"/>
          <a:srcRect b="7510"/>
          <a:stretch>
            <a:fillRect/>
          </a:stretch>
        </p:blipFill>
        <p:spPr bwMode="auto">
          <a:xfrm>
            <a:off x="1936750" y="260381"/>
            <a:ext cx="1335088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" name="그룹 11"/>
          <p:cNvGrpSpPr>
            <a:grpSpLocks/>
          </p:cNvGrpSpPr>
          <p:nvPr/>
        </p:nvGrpSpPr>
        <p:grpSpPr bwMode="auto">
          <a:xfrm>
            <a:off x="7832725" y="1635126"/>
            <a:ext cx="2073275" cy="5106988"/>
            <a:chOff x="7833321" y="1635798"/>
            <a:chExt cx="2072680" cy="5105570"/>
          </a:xfrm>
        </p:grpSpPr>
        <p:pic>
          <p:nvPicPr>
            <p:cNvPr id="7" name="Picture 4" descr="C:\Users\choiyb\Desktop\등대01.png"/>
            <p:cNvPicPr>
              <a:picLocks noChangeAspect="1" noChangeArrowheads="1"/>
            </p:cNvPicPr>
            <p:nvPr userDrawn="1"/>
          </p:nvPicPr>
          <p:blipFill>
            <a:blip r:embed="rId3" cstate="print"/>
            <a:srcRect l="24551" r="5984"/>
            <a:stretch>
              <a:fillRect/>
            </a:stretch>
          </p:blipFill>
          <p:spPr bwMode="auto">
            <a:xfrm>
              <a:off x="7833321" y="1635798"/>
              <a:ext cx="2072680" cy="51055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29" descr="aaa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gray">
            <a:xfrm>
              <a:off x="8053214" y="1988840"/>
              <a:ext cx="1195417" cy="10459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9" name="Picture 2" descr="C:\Users\choiyb\Desktop\sub01_01.jpg"/>
          <p:cNvPicPr>
            <a:picLocks noChangeAspect="1" noChangeArrowheads="1"/>
          </p:cNvPicPr>
          <p:nvPr userDrawn="1"/>
        </p:nvPicPr>
        <p:blipFill>
          <a:blip r:embed="rId5" cstate="print"/>
          <a:srcRect l="30643" t="24731" r="31149" b="69318"/>
          <a:stretch>
            <a:fillRect/>
          </a:stretch>
        </p:blipFill>
        <p:spPr bwMode="auto">
          <a:xfrm>
            <a:off x="3376614" y="192088"/>
            <a:ext cx="1504950" cy="47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 descr="C:\Users\choiyb\Desktop\건국대학교.jpg"/>
          <p:cNvPicPr>
            <a:picLocks noChangeAspect="1" noChangeArrowheads="1"/>
          </p:cNvPicPr>
          <p:nvPr userDrawn="1"/>
        </p:nvPicPr>
        <p:blipFill>
          <a:blip r:embed="rId6" cstate="print"/>
          <a:srcRect l="3964" t="25870" r="3786" b="25427"/>
          <a:stretch>
            <a:fillRect/>
          </a:stretch>
        </p:blipFill>
        <p:spPr bwMode="auto">
          <a:xfrm>
            <a:off x="496942" y="192088"/>
            <a:ext cx="1368427" cy="47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428497" y="2277045"/>
            <a:ext cx="8420100" cy="1224133"/>
          </a:xfrm>
        </p:spPr>
        <p:txBody>
          <a:bodyPr anchor="t">
            <a:noAutofit/>
          </a:bodyPr>
          <a:lstStyle>
            <a:lvl1pPr algn="l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428497" y="3212976"/>
            <a:ext cx="6934200" cy="1574454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88295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88295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88295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간지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39509-EF4C-42B7-9A53-48C20E0F3875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2015-05-08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7F1EE-B9D5-40B0-9597-FBB84263A201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표지"/>
          <p:cNvPicPr>
            <a:picLocks noChangeAspect="1" noChangeArrowheads="1"/>
          </p:cNvPicPr>
          <p:nvPr userDrawn="1"/>
        </p:nvPicPr>
        <p:blipFill>
          <a:blip r:embed="rId2" cstate="print"/>
          <a:srcRect t="42650" b="5901"/>
          <a:stretch>
            <a:fillRect/>
          </a:stretch>
        </p:blipFill>
        <p:spPr bwMode="auto">
          <a:xfrm>
            <a:off x="0" y="1772816"/>
            <a:ext cx="9906000" cy="2664296"/>
          </a:xfrm>
          <a:prstGeom prst="rect">
            <a:avLst/>
          </a:prstGeom>
          <a:noFill/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28497" y="1634879"/>
            <a:ext cx="8420100" cy="1362075"/>
          </a:xfrm>
        </p:spPr>
        <p:txBody>
          <a:bodyPr anchor="ctr">
            <a:normAutofit/>
          </a:bodyPr>
          <a:lstStyle>
            <a:lvl1pPr algn="l">
              <a:defRPr sz="3000" b="1" cap="all">
                <a:solidFill>
                  <a:schemeClr val="bg1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pic>
        <p:nvPicPr>
          <p:cNvPr id="4" name="그림 3" descr="A-8-04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40266" y="6488894"/>
            <a:ext cx="1638182" cy="32448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95300" y="1600203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035550" y="1600203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16287-BCBC-4476-A23E-8EB0A4C2CA23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2015-05-08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7F1EE-B9D5-40B0-9597-FBB84263A201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1F678-215F-4C4C-A751-4E411839CC7C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2015-05-08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7F1EE-B9D5-40B0-9597-FBB84263A201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내지"/>
          <p:cNvPicPr>
            <a:picLocks noChangeAspect="1" noChangeArrowheads="1"/>
          </p:cNvPicPr>
          <p:nvPr userDrawn="1"/>
        </p:nvPicPr>
        <p:blipFill>
          <a:blip r:embed="rId2" cstate="print"/>
          <a:srcRect b="83600"/>
          <a:stretch>
            <a:fillRect/>
          </a:stretch>
        </p:blipFill>
        <p:spPr bwMode="auto">
          <a:xfrm>
            <a:off x="0" y="0"/>
            <a:ext cx="9906000" cy="908720"/>
          </a:xfrm>
          <a:prstGeom prst="rect">
            <a:avLst/>
          </a:prstGeom>
          <a:noFill/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94471" y="44624"/>
            <a:ext cx="8915400" cy="634082"/>
          </a:xfrm>
        </p:spPr>
        <p:txBody>
          <a:bodyPr>
            <a:normAutofit/>
          </a:bodyPr>
          <a:lstStyle>
            <a:lvl1pPr algn="l">
              <a:defRPr sz="2200" b="1">
                <a:solidFill>
                  <a:schemeClr val="bg1"/>
                </a:solidFill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7594600" y="6545132"/>
            <a:ext cx="2311400" cy="365125"/>
          </a:xfrm>
        </p:spPr>
        <p:txBody>
          <a:bodyPr/>
          <a:lstStyle>
            <a:lvl1pPr>
              <a:defRPr sz="1000" b="1">
                <a:solidFill>
                  <a:schemeClr val="tx1"/>
                </a:solidFill>
              </a:defRPr>
            </a:lvl1pPr>
          </a:lstStyle>
          <a:p>
            <a:fld id="{C4E7F1EE-B9D5-40B0-9597-FBB84263A201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 dirty="0">
              <a:solidFill>
                <a:prstClr val="black"/>
              </a:solidFill>
            </a:endParaRPr>
          </a:p>
        </p:txBody>
      </p:sp>
      <p:pic>
        <p:nvPicPr>
          <p:cNvPr id="6" name="그림 5" descr="A-8-04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8229365" y="6583068"/>
            <a:ext cx="1202183" cy="238122"/>
          </a:xfrm>
          <a:prstGeom prst="rect">
            <a:avLst/>
          </a:prstGeom>
        </p:spPr>
      </p:pic>
      <p:cxnSp>
        <p:nvCxnSpPr>
          <p:cNvPr id="8" name="직선 연결선 7"/>
          <p:cNvCxnSpPr/>
          <p:nvPr userDrawn="1"/>
        </p:nvCxnSpPr>
        <p:spPr>
          <a:xfrm>
            <a:off x="0" y="6468966"/>
            <a:ext cx="9906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 userDrawn="1"/>
        </p:nvSpPr>
        <p:spPr>
          <a:xfrm>
            <a:off x="2854671" y="6488668"/>
            <a:ext cx="39340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000" dirty="0">
                <a:solidFill>
                  <a:prstClr val="black"/>
                </a:solidFill>
              </a:rPr>
              <a:t>CONFIDENTIAL</a:t>
            </a:r>
          </a:p>
          <a:p>
            <a:pPr algn="ctr"/>
            <a:r>
              <a:rPr lang="en-US" altLang="ko-KR" sz="1000" dirty="0">
                <a:solidFill>
                  <a:prstClr val="black"/>
                </a:solidFill>
              </a:rPr>
              <a:t>Copyright ⓒ 2014 By </a:t>
            </a:r>
            <a:r>
              <a:rPr lang="en-US" altLang="ko-KR" sz="1000" dirty="0" err="1">
                <a:solidFill>
                  <a:prstClr val="black"/>
                </a:solidFill>
              </a:rPr>
              <a:t>Primecore</a:t>
            </a:r>
            <a:r>
              <a:rPr lang="en-US" altLang="ko-KR" sz="1000" dirty="0">
                <a:solidFill>
                  <a:prstClr val="black"/>
                </a:solidFill>
              </a:rPr>
              <a:t> Consulting. All Rights Reserved</a:t>
            </a:r>
            <a:endParaRPr lang="ko-KR" altLang="en-US" sz="1000" dirty="0">
              <a:solidFill>
                <a:prstClr val="black"/>
              </a:solidFill>
            </a:endParaRPr>
          </a:p>
        </p:txBody>
      </p:sp>
      <p:sp>
        <p:nvSpPr>
          <p:cNvPr id="3" name="Rectangle 2"/>
          <p:cNvSpPr>
            <a:spLocks noChangeArrowheads="1"/>
          </p:cNvSpPr>
          <p:nvPr userDrawn="1"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9220" name="Rectangle 4"/>
          <p:cNvSpPr>
            <a:spLocks noChangeArrowheads="1"/>
          </p:cNvSpPr>
          <p:nvPr userDrawn="1"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pic>
        <p:nvPicPr>
          <p:cNvPr id="9219" name="_x78320968" descr="EMB000020f81955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933" y="6487797"/>
            <a:ext cx="444733" cy="370204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73A57-8D1A-460A-B517-E9CA8A017BBE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2015-05-08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7F1EE-B9D5-40B0-9597-FBB84263A201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Picture 2" descr="목차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906000" cy="6858001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 userDrawn="1"/>
        </p:nvSpPr>
        <p:spPr>
          <a:xfrm>
            <a:off x="9188418" y="6453904"/>
            <a:ext cx="503664" cy="2304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FFFF"/>
              </a:solidFill>
            </a:endParaRPr>
          </a:p>
        </p:txBody>
      </p:sp>
      <p:sp>
        <p:nvSpPr>
          <p:cNvPr id="4" name="직사각형 6"/>
          <p:cNvSpPr/>
          <p:nvPr/>
        </p:nvSpPr>
        <p:spPr>
          <a:xfrm>
            <a:off x="195263" y="-26986"/>
            <a:ext cx="9517062" cy="4824413"/>
          </a:xfrm>
          <a:custGeom>
            <a:avLst/>
            <a:gdLst>
              <a:gd name="connsiteX0" fmla="*/ 0 w 8784976"/>
              <a:gd name="connsiteY0" fmla="*/ 0 h 4653136"/>
              <a:gd name="connsiteX1" fmla="*/ 8784976 w 8784976"/>
              <a:gd name="connsiteY1" fmla="*/ 0 h 4653136"/>
              <a:gd name="connsiteX2" fmla="*/ 8784976 w 8784976"/>
              <a:gd name="connsiteY2" fmla="*/ 4653136 h 4653136"/>
              <a:gd name="connsiteX3" fmla="*/ 0 w 8784976"/>
              <a:gd name="connsiteY3" fmla="*/ 4653136 h 4653136"/>
              <a:gd name="connsiteX4" fmla="*/ 0 w 8784976"/>
              <a:gd name="connsiteY4" fmla="*/ 0 h 4653136"/>
              <a:gd name="connsiteX0" fmla="*/ 0 w 8784976"/>
              <a:gd name="connsiteY0" fmla="*/ 0 h 4653136"/>
              <a:gd name="connsiteX1" fmla="*/ 8784976 w 8784976"/>
              <a:gd name="connsiteY1" fmla="*/ 0 h 4653136"/>
              <a:gd name="connsiteX2" fmla="*/ 8774343 w 8784976"/>
              <a:gd name="connsiteY2" fmla="*/ 4004550 h 4653136"/>
              <a:gd name="connsiteX3" fmla="*/ 0 w 8784976"/>
              <a:gd name="connsiteY3" fmla="*/ 4653136 h 4653136"/>
              <a:gd name="connsiteX4" fmla="*/ 0 w 8784976"/>
              <a:gd name="connsiteY4" fmla="*/ 0 h 4653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84976" h="4653136">
                <a:moveTo>
                  <a:pt x="0" y="0"/>
                </a:moveTo>
                <a:lnTo>
                  <a:pt x="8784976" y="0"/>
                </a:lnTo>
                <a:cubicBezTo>
                  <a:pt x="8781432" y="1334850"/>
                  <a:pt x="8777887" y="2669700"/>
                  <a:pt x="8774343" y="4004550"/>
                </a:cubicBezTo>
                <a:lnTo>
                  <a:pt x="0" y="465313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61000">
                <a:schemeClr val="tx2"/>
              </a:gs>
              <a:gs pos="100000">
                <a:schemeClr val="tx2">
                  <a:lumMod val="75000"/>
                </a:schemeClr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rgbClr val="FFFFFF"/>
              </a:solidFill>
            </a:endParaRPr>
          </a:p>
        </p:txBody>
      </p:sp>
      <p:sp>
        <p:nvSpPr>
          <p:cNvPr id="5" name="직사각형 6"/>
          <p:cNvSpPr/>
          <p:nvPr/>
        </p:nvSpPr>
        <p:spPr>
          <a:xfrm>
            <a:off x="280990" y="-38100"/>
            <a:ext cx="9367838" cy="4749800"/>
          </a:xfrm>
          <a:custGeom>
            <a:avLst/>
            <a:gdLst>
              <a:gd name="connsiteX0" fmla="*/ 0 w 8784976"/>
              <a:gd name="connsiteY0" fmla="*/ 0 h 4653136"/>
              <a:gd name="connsiteX1" fmla="*/ 8784976 w 8784976"/>
              <a:gd name="connsiteY1" fmla="*/ 0 h 4653136"/>
              <a:gd name="connsiteX2" fmla="*/ 8784976 w 8784976"/>
              <a:gd name="connsiteY2" fmla="*/ 4653136 h 4653136"/>
              <a:gd name="connsiteX3" fmla="*/ 0 w 8784976"/>
              <a:gd name="connsiteY3" fmla="*/ 4653136 h 4653136"/>
              <a:gd name="connsiteX4" fmla="*/ 0 w 8784976"/>
              <a:gd name="connsiteY4" fmla="*/ 0 h 4653136"/>
              <a:gd name="connsiteX0" fmla="*/ 0 w 8784976"/>
              <a:gd name="connsiteY0" fmla="*/ 0 h 4653136"/>
              <a:gd name="connsiteX1" fmla="*/ 8784976 w 8784976"/>
              <a:gd name="connsiteY1" fmla="*/ 0 h 4653136"/>
              <a:gd name="connsiteX2" fmla="*/ 8774343 w 8784976"/>
              <a:gd name="connsiteY2" fmla="*/ 4004550 h 4653136"/>
              <a:gd name="connsiteX3" fmla="*/ 0 w 8784976"/>
              <a:gd name="connsiteY3" fmla="*/ 4653136 h 4653136"/>
              <a:gd name="connsiteX4" fmla="*/ 0 w 8784976"/>
              <a:gd name="connsiteY4" fmla="*/ 0 h 4653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84976" h="4653136">
                <a:moveTo>
                  <a:pt x="0" y="0"/>
                </a:moveTo>
                <a:lnTo>
                  <a:pt x="8784976" y="0"/>
                </a:lnTo>
                <a:cubicBezTo>
                  <a:pt x="8781432" y="1334850"/>
                  <a:pt x="8777887" y="2669700"/>
                  <a:pt x="8774343" y="4004550"/>
                </a:cubicBezTo>
                <a:lnTo>
                  <a:pt x="0" y="4653136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rgbClr val="3644AC"/>
              </a:solidFill>
            </a:endParaRPr>
          </a:p>
        </p:txBody>
      </p:sp>
      <p:sp>
        <p:nvSpPr>
          <p:cNvPr id="6" name="자유형 5"/>
          <p:cNvSpPr/>
          <p:nvPr/>
        </p:nvSpPr>
        <p:spPr>
          <a:xfrm>
            <a:off x="7132253" y="1412047"/>
            <a:ext cx="2425693" cy="2717356"/>
          </a:xfrm>
          <a:custGeom>
            <a:avLst/>
            <a:gdLst>
              <a:gd name="connsiteX0" fmla="*/ 47625 w 1019175"/>
              <a:gd name="connsiteY0" fmla="*/ 2105025 h 2105025"/>
              <a:gd name="connsiteX1" fmla="*/ 1019175 w 1019175"/>
              <a:gd name="connsiteY1" fmla="*/ 2047875 h 2105025"/>
              <a:gd name="connsiteX2" fmla="*/ 1000125 w 1019175"/>
              <a:gd name="connsiteY2" fmla="*/ 428625 h 2105025"/>
              <a:gd name="connsiteX3" fmla="*/ 942975 w 1019175"/>
              <a:gd name="connsiteY3" fmla="*/ 0 h 2105025"/>
              <a:gd name="connsiteX4" fmla="*/ 9525 w 1019175"/>
              <a:gd name="connsiteY4" fmla="*/ 542925 h 2105025"/>
              <a:gd name="connsiteX5" fmla="*/ 0 w 1019175"/>
              <a:gd name="connsiteY5" fmla="*/ 2057400 h 2105025"/>
              <a:gd name="connsiteX0" fmla="*/ 47625 w 1019175"/>
              <a:gd name="connsiteY0" fmla="*/ 2139602 h 2139602"/>
              <a:gd name="connsiteX1" fmla="*/ 1019175 w 1019175"/>
              <a:gd name="connsiteY1" fmla="*/ 2047875 h 2139602"/>
              <a:gd name="connsiteX2" fmla="*/ 1000125 w 1019175"/>
              <a:gd name="connsiteY2" fmla="*/ 428625 h 2139602"/>
              <a:gd name="connsiteX3" fmla="*/ 942975 w 1019175"/>
              <a:gd name="connsiteY3" fmla="*/ 0 h 2139602"/>
              <a:gd name="connsiteX4" fmla="*/ 9525 w 1019175"/>
              <a:gd name="connsiteY4" fmla="*/ 542925 h 2139602"/>
              <a:gd name="connsiteX5" fmla="*/ 0 w 1019175"/>
              <a:gd name="connsiteY5" fmla="*/ 2057400 h 2139602"/>
              <a:gd name="connsiteX0" fmla="*/ 47625 w 1019175"/>
              <a:gd name="connsiteY0" fmla="*/ 2139602 h 2139602"/>
              <a:gd name="connsiteX1" fmla="*/ 1019175 w 1019175"/>
              <a:gd name="connsiteY1" fmla="*/ 2073808 h 2139602"/>
              <a:gd name="connsiteX2" fmla="*/ 1000125 w 1019175"/>
              <a:gd name="connsiteY2" fmla="*/ 428625 h 2139602"/>
              <a:gd name="connsiteX3" fmla="*/ 942975 w 1019175"/>
              <a:gd name="connsiteY3" fmla="*/ 0 h 2139602"/>
              <a:gd name="connsiteX4" fmla="*/ 9525 w 1019175"/>
              <a:gd name="connsiteY4" fmla="*/ 542925 h 2139602"/>
              <a:gd name="connsiteX5" fmla="*/ 0 w 1019175"/>
              <a:gd name="connsiteY5" fmla="*/ 2057400 h 2139602"/>
              <a:gd name="connsiteX0" fmla="*/ 47625 w 1019175"/>
              <a:gd name="connsiteY0" fmla="*/ 2139602 h 2139602"/>
              <a:gd name="connsiteX1" fmla="*/ 1019175 w 1019175"/>
              <a:gd name="connsiteY1" fmla="*/ 2073808 h 2139602"/>
              <a:gd name="connsiteX2" fmla="*/ 1016364 w 1019175"/>
              <a:gd name="connsiteY2" fmla="*/ 419981 h 2139602"/>
              <a:gd name="connsiteX3" fmla="*/ 942975 w 1019175"/>
              <a:gd name="connsiteY3" fmla="*/ 0 h 2139602"/>
              <a:gd name="connsiteX4" fmla="*/ 9525 w 1019175"/>
              <a:gd name="connsiteY4" fmla="*/ 542925 h 2139602"/>
              <a:gd name="connsiteX5" fmla="*/ 0 w 1019175"/>
              <a:gd name="connsiteY5" fmla="*/ 2057400 h 2139602"/>
              <a:gd name="connsiteX0" fmla="*/ 47625 w 1019175"/>
              <a:gd name="connsiteY0" fmla="*/ 2169856 h 2169856"/>
              <a:gd name="connsiteX1" fmla="*/ 1019175 w 1019175"/>
              <a:gd name="connsiteY1" fmla="*/ 2104062 h 2169856"/>
              <a:gd name="connsiteX2" fmla="*/ 1016364 w 1019175"/>
              <a:gd name="connsiteY2" fmla="*/ 450235 h 2169856"/>
              <a:gd name="connsiteX3" fmla="*/ 1003872 w 1019175"/>
              <a:gd name="connsiteY3" fmla="*/ 0 h 2169856"/>
              <a:gd name="connsiteX4" fmla="*/ 9525 w 1019175"/>
              <a:gd name="connsiteY4" fmla="*/ 573179 h 2169856"/>
              <a:gd name="connsiteX5" fmla="*/ 0 w 1019175"/>
              <a:gd name="connsiteY5" fmla="*/ 2087654 h 2169856"/>
              <a:gd name="connsiteX0" fmla="*/ 94937 w 1066487"/>
              <a:gd name="connsiteY0" fmla="*/ 2169856 h 2169856"/>
              <a:gd name="connsiteX1" fmla="*/ 1066487 w 1066487"/>
              <a:gd name="connsiteY1" fmla="*/ 2104062 h 2169856"/>
              <a:gd name="connsiteX2" fmla="*/ 1063676 w 1066487"/>
              <a:gd name="connsiteY2" fmla="*/ 450235 h 2169856"/>
              <a:gd name="connsiteX3" fmla="*/ 1051184 w 1066487"/>
              <a:gd name="connsiteY3" fmla="*/ 0 h 2169856"/>
              <a:gd name="connsiteX4" fmla="*/ 0 w 1066487"/>
              <a:gd name="connsiteY4" fmla="*/ 577502 h 2169856"/>
              <a:gd name="connsiteX5" fmla="*/ 47312 w 1066487"/>
              <a:gd name="connsiteY5" fmla="*/ 2087654 h 2169856"/>
              <a:gd name="connsiteX0" fmla="*/ 230315 w 1201865"/>
              <a:gd name="connsiteY0" fmla="*/ 2169856 h 2169856"/>
              <a:gd name="connsiteX1" fmla="*/ 1201865 w 1201865"/>
              <a:gd name="connsiteY1" fmla="*/ 2104062 h 2169856"/>
              <a:gd name="connsiteX2" fmla="*/ 1199054 w 1201865"/>
              <a:gd name="connsiteY2" fmla="*/ 450235 h 2169856"/>
              <a:gd name="connsiteX3" fmla="*/ 1186562 w 1201865"/>
              <a:gd name="connsiteY3" fmla="*/ 0 h 2169856"/>
              <a:gd name="connsiteX4" fmla="*/ 135378 w 1201865"/>
              <a:gd name="connsiteY4" fmla="*/ 577502 h 2169856"/>
              <a:gd name="connsiteX5" fmla="*/ 0 w 1201865"/>
              <a:gd name="connsiteY5" fmla="*/ 2083331 h 2169856"/>
              <a:gd name="connsiteX0" fmla="*/ 421125 w 1392675"/>
              <a:gd name="connsiteY0" fmla="*/ 2169856 h 2169856"/>
              <a:gd name="connsiteX1" fmla="*/ 1392675 w 1392675"/>
              <a:gd name="connsiteY1" fmla="*/ 2104062 h 2169856"/>
              <a:gd name="connsiteX2" fmla="*/ 1389864 w 1392675"/>
              <a:gd name="connsiteY2" fmla="*/ 450235 h 2169856"/>
              <a:gd name="connsiteX3" fmla="*/ 1377372 w 1392675"/>
              <a:gd name="connsiteY3" fmla="*/ 0 h 2169856"/>
              <a:gd name="connsiteX4" fmla="*/ 326188 w 1392675"/>
              <a:gd name="connsiteY4" fmla="*/ 577502 h 2169856"/>
              <a:gd name="connsiteX5" fmla="*/ 0 w 1392675"/>
              <a:gd name="connsiteY5" fmla="*/ 1979601 h 2169856"/>
              <a:gd name="connsiteX0" fmla="*/ 421125 w 1392675"/>
              <a:gd name="connsiteY0" fmla="*/ 2446471 h 2446471"/>
              <a:gd name="connsiteX1" fmla="*/ 1392675 w 1392675"/>
              <a:gd name="connsiteY1" fmla="*/ 2380677 h 2446471"/>
              <a:gd name="connsiteX2" fmla="*/ 1389864 w 1392675"/>
              <a:gd name="connsiteY2" fmla="*/ 726850 h 2446471"/>
              <a:gd name="connsiteX3" fmla="*/ 1357073 w 1392675"/>
              <a:gd name="connsiteY3" fmla="*/ 0 h 2446471"/>
              <a:gd name="connsiteX4" fmla="*/ 326188 w 1392675"/>
              <a:gd name="connsiteY4" fmla="*/ 854117 h 2446471"/>
              <a:gd name="connsiteX5" fmla="*/ 0 w 1392675"/>
              <a:gd name="connsiteY5" fmla="*/ 2256216 h 2446471"/>
              <a:gd name="connsiteX0" fmla="*/ 421125 w 1392675"/>
              <a:gd name="connsiteY0" fmla="*/ 2079092 h 2079092"/>
              <a:gd name="connsiteX1" fmla="*/ 1392675 w 1392675"/>
              <a:gd name="connsiteY1" fmla="*/ 2013298 h 2079092"/>
              <a:gd name="connsiteX2" fmla="*/ 1389864 w 1392675"/>
              <a:gd name="connsiteY2" fmla="*/ 359471 h 2079092"/>
              <a:gd name="connsiteX3" fmla="*/ 902378 w 1392675"/>
              <a:gd name="connsiteY3" fmla="*/ 0 h 2079092"/>
              <a:gd name="connsiteX4" fmla="*/ 326188 w 1392675"/>
              <a:gd name="connsiteY4" fmla="*/ 486738 h 2079092"/>
              <a:gd name="connsiteX5" fmla="*/ 0 w 1392675"/>
              <a:gd name="connsiteY5" fmla="*/ 1888837 h 2079092"/>
              <a:gd name="connsiteX0" fmla="*/ 421125 w 1392675"/>
              <a:gd name="connsiteY0" fmla="*/ 2277173 h 2277173"/>
              <a:gd name="connsiteX1" fmla="*/ 1392675 w 1392675"/>
              <a:gd name="connsiteY1" fmla="*/ 2211379 h 2277173"/>
              <a:gd name="connsiteX2" fmla="*/ 1389864 w 1392675"/>
              <a:gd name="connsiteY2" fmla="*/ 0 h 2277173"/>
              <a:gd name="connsiteX3" fmla="*/ 902378 w 1392675"/>
              <a:gd name="connsiteY3" fmla="*/ 198081 h 2277173"/>
              <a:gd name="connsiteX4" fmla="*/ 326188 w 1392675"/>
              <a:gd name="connsiteY4" fmla="*/ 684819 h 2277173"/>
              <a:gd name="connsiteX5" fmla="*/ 0 w 1392675"/>
              <a:gd name="connsiteY5" fmla="*/ 2086918 h 2277173"/>
              <a:gd name="connsiteX0" fmla="*/ 421125 w 1392675"/>
              <a:gd name="connsiteY0" fmla="*/ 2277173 h 2277173"/>
              <a:gd name="connsiteX1" fmla="*/ 1392675 w 1392675"/>
              <a:gd name="connsiteY1" fmla="*/ 2211379 h 2277173"/>
              <a:gd name="connsiteX2" fmla="*/ 1389864 w 1392675"/>
              <a:gd name="connsiteY2" fmla="*/ 0 h 2277173"/>
              <a:gd name="connsiteX3" fmla="*/ 902378 w 1392675"/>
              <a:gd name="connsiteY3" fmla="*/ 198081 h 2277173"/>
              <a:gd name="connsiteX4" fmla="*/ 722811 w 1392675"/>
              <a:gd name="connsiteY4" fmla="*/ 167984 h 2277173"/>
              <a:gd name="connsiteX5" fmla="*/ 326188 w 1392675"/>
              <a:gd name="connsiteY5" fmla="*/ 684819 h 2277173"/>
              <a:gd name="connsiteX6" fmla="*/ 0 w 1392675"/>
              <a:gd name="connsiteY6" fmla="*/ 2086918 h 2277173"/>
              <a:gd name="connsiteX0" fmla="*/ 421125 w 1392675"/>
              <a:gd name="connsiteY0" fmla="*/ 2277173 h 2277173"/>
              <a:gd name="connsiteX1" fmla="*/ 1392675 w 1392675"/>
              <a:gd name="connsiteY1" fmla="*/ 2211379 h 2277173"/>
              <a:gd name="connsiteX2" fmla="*/ 1389864 w 1392675"/>
              <a:gd name="connsiteY2" fmla="*/ 0 h 2277173"/>
              <a:gd name="connsiteX3" fmla="*/ 898318 w 1392675"/>
              <a:gd name="connsiteY3" fmla="*/ 68418 h 2277173"/>
              <a:gd name="connsiteX4" fmla="*/ 722811 w 1392675"/>
              <a:gd name="connsiteY4" fmla="*/ 167984 h 2277173"/>
              <a:gd name="connsiteX5" fmla="*/ 326188 w 1392675"/>
              <a:gd name="connsiteY5" fmla="*/ 684819 h 2277173"/>
              <a:gd name="connsiteX6" fmla="*/ 0 w 1392675"/>
              <a:gd name="connsiteY6" fmla="*/ 2086918 h 2277173"/>
              <a:gd name="connsiteX0" fmla="*/ 421125 w 1392675"/>
              <a:gd name="connsiteY0" fmla="*/ 2277173 h 2277173"/>
              <a:gd name="connsiteX1" fmla="*/ 1392675 w 1392675"/>
              <a:gd name="connsiteY1" fmla="*/ 2211379 h 2277173"/>
              <a:gd name="connsiteX2" fmla="*/ 1389864 w 1392675"/>
              <a:gd name="connsiteY2" fmla="*/ 0 h 2277173"/>
              <a:gd name="connsiteX3" fmla="*/ 898318 w 1392675"/>
              <a:gd name="connsiteY3" fmla="*/ 68418 h 2277173"/>
              <a:gd name="connsiteX4" fmla="*/ 479224 w 1392675"/>
              <a:gd name="connsiteY4" fmla="*/ 379767 h 2277173"/>
              <a:gd name="connsiteX5" fmla="*/ 326188 w 1392675"/>
              <a:gd name="connsiteY5" fmla="*/ 684819 h 2277173"/>
              <a:gd name="connsiteX6" fmla="*/ 0 w 1392675"/>
              <a:gd name="connsiteY6" fmla="*/ 2086918 h 2277173"/>
              <a:gd name="connsiteX0" fmla="*/ 533393 w 1504943"/>
              <a:gd name="connsiteY0" fmla="*/ 2277173 h 2277173"/>
              <a:gd name="connsiteX1" fmla="*/ 1504943 w 1504943"/>
              <a:gd name="connsiteY1" fmla="*/ 2211379 h 2277173"/>
              <a:gd name="connsiteX2" fmla="*/ 1502132 w 1504943"/>
              <a:gd name="connsiteY2" fmla="*/ 0 h 2277173"/>
              <a:gd name="connsiteX3" fmla="*/ 1010586 w 1504943"/>
              <a:gd name="connsiteY3" fmla="*/ 68418 h 2277173"/>
              <a:gd name="connsiteX4" fmla="*/ 591492 w 1504943"/>
              <a:gd name="connsiteY4" fmla="*/ 379767 h 2277173"/>
              <a:gd name="connsiteX5" fmla="*/ 0 w 1504943"/>
              <a:gd name="connsiteY5" fmla="*/ 836093 h 2277173"/>
              <a:gd name="connsiteX6" fmla="*/ 112268 w 1504943"/>
              <a:gd name="connsiteY6" fmla="*/ 2086918 h 2277173"/>
              <a:gd name="connsiteX0" fmla="*/ 533393 w 1504943"/>
              <a:gd name="connsiteY0" fmla="*/ 2277173 h 2277173"/>
              <a:gd name="connsiteX1" fmla="*/ 1504943 w 1504943"/>
              <a:gd name="connsiteY1" fmla="*/ 2211379 h 2277173"/>
              <a:gd name="connsiteX2" fmla="*/ 1502132 w 1504943"/>
              <a:gd name="connsiteY2" fmla="*/ 0 h 2277173"/>
              <a:gd name="connsiteX3" fmla="*/ 1010586 w 1504943"/>
              <a:gd name="connsiteY3" fmla="*/ 68418 h 2277173"/>
              <a:gd name="connsiteX4" fmla="*/ 591492 w 1504943"/>
              <a:gd name="connsiteY4" fmla="*/ 379767 h 2277173"/>
              <a:gd name="connsiteX5" fmla="*/ 0 w 1504943"/>
              <a:gd name="connsiteY5" fmla="*/ 836093 h 2277173"/>
              <a:gd name="connsiteX6" fmla="*/ 489828 w 1504943"/>
              <a:gd name="connsiteY6" fmla="*/ 2264125 h 2277173"/>
              <a:gd name="connsiteX0" fmla="*/ 756681 w 1504943"/>
              <a:gd name="connsiteY0" fmla="*/ 2238274 h 2264125"/>
              <a:gd name="connsiteX1" fmla="*/ 1504943 w 1504943"/>
              <a:gd name="connsiteY1" fmla="*/ 2211379 h 2264125"/>
              <a:gd name="connsiteX2" fmla="*/ 1502132 w 1504943"/>
              <a:gd name="connsiteY2" fmla="*/ 0 h 2264125"/>
              <a:gd name="connsiteX3" fmla="*/ 1010586 w 1504943"/>
              <a:gd name="connsiteY3" fmla="*/ 68418 h 2264125"/>
              <a:gd name="connsiteX4" fmla="*/ 591492 w 1504943"/>
              <a:gd name="connsiteY4" fmla="*/ 379767 h 2264125"/>
              <a:gd name="connsiteX5" fmla="*/ 0 w 1504943"/>
              <a:gd name="connsiteY5" fmla="*/ 836093 h 2264125"/>
              <a:gd name="connsiteX6" fmla="*/ 489828 w 1504943"/>
              <a:gd name="connsiteY6" fmla="*/ 2264125 h 2264125"/>
              <a:gd name="connsiteX0" fmla="*/ 756681 w 1504943"/>
              <a:gd name="connsiteY0" fmla="*/ 2238274 h 2259802"/>
              <a:gd name="connsiteX1" fmla="*/ 1504943 w 1504943"/>
              <a:gd name="connsiteY1" fmla="*/ 2211379 h 2259802"/>
              <a:gd name="connsiteX2" fmla="*/ 1502132 w 1504943"/>
              <a:gd name="connsiteY2" fmla="*/ 0 h 2259802"/>
              <a:gd name="connsiteX3" fmla="*/ 1010586 w 1504943"/>
              <a:gd name="connsiteY3" fmla="*/ 68418 h 2259802"/>
              <a:gd name="connsiteX4" fmla="*/ 591492 w 1504943"/>
              <a:gd name="connsiteY4" fmla="*/ 379767 h 2259802"/>
              <a:gd name="connsiteX5" fmla="*/ 0 w 1504943"/>
              <a:gd name="connsiteY5" fmla="*/ 836093 h 2259802"/>
              <a:gd name="connsiteX6" fmla="*/ 514186 w 1504943"/>
              <a:gd name="connsiteY6" fmla="*/ 2259802 h 2259802"/>
              <a:gd name="connsiteX0" fmla="*/ 756681 w 1504943"/>
              <a:gd name="connsiteY0" fmla="*/ 2238274 h 2264207"/>
              <a:gd name="connsiteX1" fmla="*/ 786363 w 1504943"/>
              <a:gd name="connsiteY1" fmla="*/ 2264207 h 2264207"/>
              <a:gd name="connsiteX2" fmla="*/ 1504943 w 1504943"/>
              <a:gd name="connsiteY2" fmla="*/ 2211379 h 2264207"/>
              <a:gd name="connsiteX3" fmla="*/ 1502132 w 1504943"/>
              <a:gd name="connsiteY3" fmla="*/ 0 h 2264207"/>
              <a:gd name="connsiteX4" fmla="*/ 1010586 w 1504943"/>
              <a:gd name="connsiteY4" fmla="*/ 68418 h 2264207"/>
              <a:gd name="connsiteX5" fmla="*/ 591492 w 1504943"/>
              <a:gd name="connsiteY5" fmla="*/ 379767 h 2264207"/>
              <a:gd name="connsiteX6" fmla="*/ 0 w 1504943"/>
              <a:gd name="connsiteY6" fmla="*/ 836093 h 2264207"/>
              <a:gd name="connsiteX7" fmla="*/ 514186 w 1504943"/>
              <a:gd name="connsiteY7" fmla="*/ 2259802 h 2264207"/>
              <a:gd name="connsiteX0" fmla="*/ 1139706 w 1887968"/>
              <a:gd name="connsiteY0" fmla="*/ 2238274 h 2264207"/>
              <a:gd name="connsiteX1" fmla="*/ 1169388 w 1887968"/>
              <a:gd name="connsiteY1" fmla="*/ 2264207 h 2264207"/>
              <a:gd name="connsiteX2" fmla="*/ 1887968 w 1887968"/>
              <a:gd name="connsiteY2" fmla="*/ 2211379 h 2264207"/>
              <a:gd name="connsiteX3" fmla="*/ 1885157 w 1887968"/>
              <a:gd name="connsiteY3" fmla="*/ 0 h 2264207"/>
              <a:gd name="connsiteX4" fmla="*/ 1393611 w 1887968"/>
              <a:gd name="connsiteY4" fmla="*/ 68418 h 2264207"/>
              <a:gd name="connsiteX5" fmla="*/ 974517 w 1887968"/>
              <a:gd name="connsiteY5" fmla="*/ 379767 h 2264207"/>
              <a:gd name="connsiteX6" fmla="*/ 383025 w 1887968"/>
              <a:gd name="connsiteY6" fmla="*/ 836093 h 2264207"/>
              <a:gd name="connsiteX7" fmla="*/ 0 w 1887968"/>
              <a:gd name="connsiteY7" fmla="*/ 2242513 h 2264207"/>
              <a:gd name="connsiteX0" fmla="*/ 1131586 w 1879848"/>
              <a:gd name="connsiteY0" fmla="*/ 2238274 h 2311667"/>
              <a:gd name="connsiteX1" fmla="*/ 1161268 w 1879848"/>
              <a:gd name="connsiteY1" fmla="*/ 2264207 h 2311667"/>
              <a:gd name="connsiteX2" fmla="*/ 1879848 w 1879848"/>
              <a:gd name="connsiteY2" fmla="*/ 2211379 h 2311667"/>
              <a:gd name="connsiteX3" fmla="*/ 1877037 w 1879848"/>
              <a:gd name="connsiteY3" fmla="*/ 0 h 2311667"/>
              <a:gd name="connsiteX4" fmla="*/ 1385491 w 1879848"/>
              <a:gd name="connsiteY4" fmla="*/ 68418 h 2311667"/>
              <a:gd name="connsiteX5" fmla="*/ 966397 w 1879848"/>
              <a:gd name="connsiteY5" fmla="*/ 379767 h 2311667"/>
              <a:gd name="connsiteX6" fmla="*/ 374905 w 1879848"/>
              <a:gd name="connsiteY6" fmla="*/ 836093 h 2311667"/>
              <a:gd name="connsiteX7" fmla="*/ 0 w 1879848"/>
              <a:gd name="connsiteY7" fmla="*/ 2311667 h 2311667"/>
              <a:gd name="connsiteX0" fmla="*/ 1082869 w 1879848"/>
              <a:gd name="connsiteY0" fmla="*/ 2277174 h 2311667"/>
              <a:gd name="connsiteX1" fmla="*/ 1161268 w 1879848"/>
              <a:gd name="connsiteY1" fmla="*/ 2264207 h 2311667"/>
              <a:gd name="connsiteX2" fmla="*/ 1879848 w 1879848"/>
              <a:gd name="connsiteY2" fmla="*/ 2211379 h 2311667"/>
              <a:gd name="connsiteX3" fmla="*/ 1877037 w 1879848"/>
              <a:gd name="connsiteY3" fmla="*/ 0 h 2311667"/>
              <a:gd name="connsiteX4" fmla="*/ 1385491 w 1879848"/>
              <a:gd name="connsiteY4" fmla="*/ 68418 h 2311667"/>
              <a:gd name="connsiteX5" fmla="*/ 966397 w 1879848"/>
              <a:gd name="connsiteY5" fmla="*/ 379767 h 2311667"/>
              <a:gd name="connsiteX6" fmla="*/ 374905 w 1879848"/>
              <a:gd name="connsiteY6" fmla="*/ 836093 h 2311667"/>
              <a:gd name="connsiteX7" fmla="*/ 0 w 1879848"/>
              <a:gd name="connsiteY7" fmla="*/ 2311667 h 2311667"/>
              <a:gd name="connsiteX0" fmla="*/ 1005733 w 1879848"/>
              <a:gd name="connsiteY0" fmla="*/ 2264208 h 2311667"/>
              <a:gd name="connsiteX1" fmla="*/ 1161268 w 1879848"/>
              <a:gd name="connsiteY1" fmla="*/ 2264207 h 2311667"/>
              <a:gd name="connsiteX2" fmla="*/ 1879848 w 1879848"/>
              <a:gd name="connsiteY2" fmla="*/ 2211379 h 2311667"/>
              <a:gd name="connsiteX3" fmla="*/ 1877037 w 1879848"/>
              <a:gd name="connsiteY3" fmla="*/ 0 h 2311667"/>
              <a:gd name="connsiteX4" fmla="*/ 1385491 w 1879848"/>
              <a:gd name="connsiteY4" fmla="*/ 68418 h 2311667"/>
              <a:gd name="connsiteX5" fmla="*/ 966397 w 1879848"/>
              <a:gd name="connsiteY5" fmla="*/ 379767 h 2311667"/>
              <a:gd name="connsiteX6" fmla="*/ 374905 w 1879848"/>
              <a:gd name="connsiteY6" fmla="*/ 836093 h 2311667"/>
              <a:gd name="connsiteX7" fmla="*/ 0 w 1879848"/>
              <a:gd name="connsiteY7" fmla="*/ 2311667 h 2311667"/>
              <a:gd name="connsiteX0" fmla="*/ 1005733 w 1908717"/>
              <a:gd name="connsiteY0" fmla="*/ 2264208 h 2311667"/>
              <a:gd name="connsiteX1" fmla="*/ 1161268 w 1908717"/>
              <a:gd name="connsiteY1" fmla="*/ 2264207 h 2311667"/>
              <a:gd name="connsiteX2" fmla="*/ 1908717 w 1908717"/>
              <a:gd name="connsiteY2" fmla="*/ 2172960 h 2311667"/>
              <a:gd name="connsiteX3" fmla="*/ 1877037 w 1908717"/>
              <a:gd name="connsiteY3" fmla="*/ 0 h 2311667"/>
              <a:gd name="connsiteX4" fmla="*/ 1385491 w 1908717"/>
              <a:gd name="connsiteY4" fmla="*/ 68418 h 2311667"/>
              <a:gd name="connsiteX5" fmla="*/ 966397 w 1908717"/>
              <a:gd name="connsiteY5" fmla="*/ 379767 h 2311667"/>
              <a:gd name="connsiteX6" fmla="*/ 374905 w 1908717"/>
              <a:gd name="connsiteY6" fmla="*/ 836093 h 2311667"/>
              <a:gd name="connsiteX7" fmla="*/ 0 w 1908717"/>
              <a:gd name="connsiteY7" fmla="*/ 2311667 h 2311667"/>
              <a:gd name="connsiteX0" fmla="*/ 1005733 w 1908717"/>
              <a:gd name="connsiteY0" fmla="*/ 2264208 h 2311667"/>
              <a:gd name="connsiteX1" fmla="*/ 1161268 w 1908717"/>
              <a:gd name="connsiteY1" fmla="*/ 2264207 h 2311667"/>
              <a:gd name="connsiteX2" fmla="*/ 1908717 w 1908717"/>
              <a:gd name="connsiteY2" fmla="*/ 2172960 h 2311667"/>
              <a:gd name="connsiteX3" fmla="*/ 1877037 w 1908717"/>
              <a:gd name="connsiteY3" fmla="*/ 0 h 2311667"/>
              <a:gd name="connsiteX4" fmla="*/ 1111231 w 1908717"/>
              <a:gd name="connsiteY4" fmla="*/ 37682 h 2311667"/>
              <a:gd name="connsiteX5" fmla="*/ 966397 w 1908717"/>
              <a:gd name="connsiteY5" fmla="*/ 379767 h 2311667"/>
              <a:gd name="connsiteX6" fmla="*/ 374905 w 1908717"/>
              <a:gd name="connsiteY6" fmla="*/ 836093 h 2311667"/>
              <a:gd name="connsiteX7" fmla="*/ 0 w 1908717"/>
              <a:gd name="connsiteY7" fmla="*/ 2311667 h 2311667"/>
              <a:gd name="connsiteX0" fmla="*/ 1005733 w 1908717"/>
              <a:gd name="connsiteY0" fmla="*/ 2264208 h 2311667"/>
              <a:gd name="connsiteX1" fmla="*/ 1161268 w 1908717"/>
              <a:gd name="connsiteY1" fmla="*/ 2264207 h 2311667"/>
              <a:gd name="connsiteX2" fmla="*/ 1908717 w 1908717"/>
              <a:gd name="connsiteY2" fmla="*/ 2172960 h 2311667"/>
              <a:gd name="connsiteX3" fmla="*/ 1877037 w 1908717"/>
              <a:gd name="connsiteY3" fmla="*/ 0 h 2311667"/>
              <a:gd name="connsiteX4" fmla="*/ 1111231 w 1908717"/>
              <a:gd name="connsiteY4" fmla="*/ 37682 h 2311667"/>
              <a:gd name="connsiteX5" fmla="*/ 526136 w 1908717"/>
              <a:gd name="connsiteY5" fmla="*/ 87785 h 2311667"/>
              <a:gd name="connsiteX6" fmla="*/ 374905 w 1908717"/>
              <a:gd name="connsiteY6" fmla="*/ 836093 h 2311667"/>
              <a:gd name="connsiteX7" fmla="*/ 0 w 1908717"/>
              <a:gd name="connsiteY7" fmla="*/ 2311667 h 2311667"/>
              <a:gd name="connsiteX0" fmla="*/ 1005733 w 1908717"/>
              <a:gd name="connsiteY0" fmla="*/ 2387147 h 2434606"/>
              <a:gd name="connsiteX1" fmla="*/ 1161268 w 1908717"/>
              <a:gd name="connsiteY1" fmla="*/ 2387146 h 2434606"/>
              <a:gd name="connsiteX2" fmla="*/ 1908717 w 1908717"/>
              <a:gd name="connsiteY2" fmla="*/ 2295899 h 2434606"/>
              <a:gd name="connsiteX3" fmla="*/ 1905907 w 1908717"/>
              <a:gd name="connsiteY3" fmla="*/ 0 h 2434606"/>
              <a:gd name="connsiteX4" fmla="*/ 1111231 w 1908717"/>
              <a:gd name="connsiteY4" fmla="*/ 160621 h 2434606"/>
              <a:gd name="connsiteX5" fmla="*/ 526136 w 1908717"/>
              <a:gd name="connsiteY5" fmla="*/ 210724 h 2434606"/>
              <a:gd name="connsiteX6" fmla="*/ 374905 w 1908717"/>
              <a:gd name="connsiteY6" fmla="*/ 959032 h 2434606"/>
              <a:gd name="connsiteX7" fmla="*/ 0 w 1908717"/>
              <a:gd name="connsiteY7" fmla="*/ 2434606 h 2434606"/>
              <a:gd name="connsiteX0" fmla="*/ 1005733 w 1908717"/>
              <a:gd name="connsiteY0" fmla="*/ 2418620 h 2466079"/>
              <a:gd name="connsiteX1" fmla="*/ 1161268 w 1908717"/>
              <a:gd name="connsiteY1" fmla="*/ 2418619 h 2466079"/>
              <a:gd name="connsiteX2" fmla="*/ 1908717 w 1908717"/>
              <a:gd name="connsiteY2" fmla="*/ 2327372 h 2466079"/>
              <a:gd name="connsiteX3" fmla="*/ 1905907 w 1908717"/>
              <a:gd name="connsiteY3" fmla="*/ 31473 h 2466079"/>
              <a:gd name="connsiteX4" fmla="*/ 1089579 w 1908717"/>
              <a:gd name="connsiteY4" fmla="*/ 0 h 2466079"/>
              <a:gd name="connsiteX5" fmla="*/ 526136 w 1908717"/>
              <a:gd name="connsiteY5" fmla="*/ 242197 h 2466079"/>
              <a:gd name="connsiteX6" fmla="*/ 374905 w 1908717"/>
              <a:gd name="connsiteY6" fmla="*/ 990505 h 2466079"/>
              <a:gd name="connsiteX7" fmla="*/ 0 w 1908717"/>
              <a:gd name="connsiteY7" fmla="*/ 2466079 h 2466079"/>
              <a:gd name="connsiteX0" fmla="*/ 1005733 w 1908717"/>
              <a:gd name="connsiteY0" fmla="*/ 2418620 h 2466079"/>
              <a:gd name="connsiteX1" fmla="*/ 1161268 w 1908717"/>
              <a:gd name="connsiteY1" fmla="*/ 2418619 h 2466079"/>
              <a:gd name="connsiteX2" fmla="*/ 1908717 w 1908717"/>
              <a:gd name="connsiteY2" fmla="*/ 2327372 h 2466079"/>
              <a:gd name="connsiteX3" fmla="*/ 1905907 w 1908717"/>
              <a:gd name="connsiteY3" fmla="*/ 31473 h 2466079"/>
              <a:gd name="connsiteX4" fmla="*/ 1089579 w 1908717"/>
              <a:gd name="connsiteY4" fmla="*/ 0 h 2466079"/>
              <a:gd name="connsiteX5" fmla="*/ 352919 w 1908717"/>
              <a:gd name="connsiteY5" fmla="*/ 142308 h 2466079"/>
              <a:gd name="connsiteX6" fmla="*/ 374905 w 1908717"/>
              <a:gd name="connsiteY6" fmla="*/ 990505 h 2466079"/>
              <a:gd name="connsiteX7" fmla="*/ 0 w 1908717"/>
              <a:gd name="connsiteY7" fmla="*/ 2466079 h 2466079"/>
              <a:gd name="connsiteX0" fmla="*/ 1005733 w 1908717"/>
              <a:gd name="connsiteY0" fmla="*/ 2418620 h 2466079"/>
              <a:gd name="connsiteX1" fmla="*/ 1161268 w 1908717"/>
              <a:gd name="connsiteY1" fmla="*/ 2418619 h 2466079"/>
              <a:gd name="connsiteX2" fmla="*/ 1908717 w 1908717"/>
              <a:gd name="connsiteY2" fmla="*/ 2327372 h 2466079"/>
              <a:gd name="connsiteX3" fmla="*/ 1905907 w 1908717"/>
              <a:gd name="connsiteY3" fmla="*/ 31473 h 2466079"/>
              <a:gd name="connsiteX4" fmla="*/ 1089579 w 1908717"/>
              <a:gd name="connsiteY4" fmla="*/ 0 h 2466079"/>
              <a:gd name="connsiteX5" fmla="*/ 352919 w 1908717"/>
              <a:gd name="connsiteY5" fmla="*/ 142308 h 2466079"/>
              <a:gd name="connsiteX6" fmla="*/ 57340 w 1908717"/>
              <a:gd name="connsiteY6" fmla="*/ 967454 h 2466079"/>
              <a:gd name="connsiteX7" fmla="*/ 0 w 1908717"/>
              <a:gd name="connsiteY7" fmla="*/ 2466079 h 2466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908717" h="2466079">
                <a:moveTo>
                  <a:pt x="1005733" y="2418620"/>
                </a:moveTo>
                <a:lnTo>
                  <a:pt x="1161268" y="2418619"/>
                </a:lnTo>
                <a:lnTo>
                  <a:pt x="1908717" y="2327372"/>
                </a:lnTo>
                <a:cubicBezTo>
                  <a:pt x="1907780" y="1562072"/>
                  <a:pt x="1906844" y="796773"/>
                  <a:pt x="1905907" y="31473"/>
                </a:cubicBezTo>
                <a:lnTo>
                  <a:pt x="1089579" y="0"/>
                </a:lnTo>
                <a:cubicBezTo>
                  <a:pt x="1083854" y="2934"/>
                  <a:pt x="358644" y="139374"/>
                  <a:pt x="352919" y="142308"/>
                </a:cubicBezTo>
                <a:lnTo>
                  <a:pt x="57340" y="967454"/>
                </a:lnTo>
                <a:lnTo>
                  <a:pt x="0" y="2466079"/>
                </a:lnTo>
              </a:path>
            </a:pathLst>
          </a:custGeom>
          <a:gradFill flip="none" rotWithShape="1">
            <a:gsLst>
              <a:gs pos="0">
                <a:schemeClr val="bg1">
                  <a:lumMod val="75000"/>
                </a:schemeClr>
              </a:gs>
              <a:gs pos="29000">
                <a:schemeClr val="bg1">
                  <a:lumMod val="85000"/>
                </a:schemeClr>
              </a:gs>
              <a:gs pos="65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rgbClr val="FFFFFF"/>
              </a:solidFill>
            </a:endParaRPr>
          </a:p>
        </p:txBody>
      </p:sp>
      <p:grpSp>
        <p:nvGrpSpPr>
          <p:cNvPr id="7" name="그룹 13"/>
          <p:cNvGrpSpPr>
            <a:grpSpLocks/>
          </p:cNvGrpSpPr>
          <p:nvPr/>
        </p:nvGrpSpPr>
        <p:grpSpPr bwMode="auto">
          <a:xfrm>
            <a:off x="7832725" y="1635126"/>
            <a:ext cx="2073275" cy="5106988"/>
            <a:chOff x="7833321" y="1635798"/>
            <a:chExt cx="2072680" cy="5105570"/>
          </a:xfrm>
        </p:grpSpPr>
        <p:pic>
          <p:nvPicPr>
            <p:cNvPr id="8" name="Picture 4" descr="C:\Users\choiyb\Desktop\등대01.png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24551" r="5984"/>
            <a:stretch>
              <a:fillRect/>
            </a:stretch>
          </p:blipFill>
          <p:spPr bwMode="auto">
            <a:xfrm>
              <a:off x="7833321" y="1635798"/>
              <a:ext cx="2072680" cy="51055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29" descr="aaa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gray">
            <a:xfrm>
              <a:off x="8053214" y="1988840"/>
              <a:ext cx="1195417" cy="10459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0" name="Picture 2" descr="C:\Users\choiyb\Desktop\임시작업\Untitled-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9027" y="250851"/>
            <a:ext cx="1263651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428497" y="2277045"/>
            <a:ext cx="8420100" cy="1224133"/>
          </a:xfrm>
        </p:spPr>
        <p:txBody>
          <a:bodyPr anchor="t">
            <a:noAutofit/>
          </a:bodyPr>
          <a:lstStyle>
            <a:lvl1pPr algn="l">
              <a:defRPr sz="3600" b="1">
                <a:solidFill>
                  <a:schemeClr val="tx2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428497" y="3212976"/>
            <a:ext cx="6934200" cy="1574454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72972" y="273052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95300" y="1435102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1A66E-B474-4DB4-8830-523BADC4FC89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2015-05-08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7F1EE-B9D5-40B0-9597-FBB84263A201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892E9-70C6-44E6-9BBE-62B71FDD1EBE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2015-05-08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7F1EE-B9D5-40B0-9597-FBB84263A201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525ED-D85B-4267-AB45-D19F2946D640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2015-05-08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7F1EE-B9D5-40B0-9597-FBB84263A201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64D6A-B903-414C-8E04-EF028E40BC78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2015-05-08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7F1EE-B9D5-40B0-9597-FBB84263A201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제목 및 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7518" y="63502"/>
            <a:ext cx="6564445" cy="54927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표 개체 틀 2"/>
          <p:cNvSpPr>
            <a:spLocks noGrp="1"/>
          </p:cNvSpPr>
          <p:nvPr>
            <p:ph type="tbl" idx="1"/>
          </p:nvPr>
        </p:nvSpPr>
        <p:spPr>
          <a:xfrm>
            <a:off x="495300" y="1600203"/>
            <a:ext cx="8915400" cy="4525963"/>
          </a:xfrm>
        </p:spPr>
        <p:txBody>
          <a:bodyPr/>
          <a:lstStyle/>
          <a:p>
            <a:pPr lvl="0"/>
            <a:endParaRPr lang="ko-KR" altLang="en-US" noProof="0" smtClean="0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C5ACC2-E1E9-44AD-94AE-F071F11F4D3D}" type="slidenum">
              <a:rPr lang="en-US" altLang="ko-K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목차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3"/>
          <p:cNvSpPr/>
          <p:nvPr/>
        </p:nvSpPr>
        <p:spPr>
          <a:xfrm>
            <a:off x="350840" y="-100013"/>
            <a:ext cx="2184400" cy="3024188"/>
          </a:xfrm>
          <a:custGeom>
            <a:avLst/>
            <a:gdLst>
              <a:gd name="connsiteX0" fmla="*/ 0 w 2016348"/>
              <a:gd name="connsiteY0" fmla="*/ 0 h 2016348"/>
              <a:gd name="connsiteX1" fmla="*/ 2016348 w 2016348"/>
              <a:gd name="connsiteY1" fmla="*/ 0 h 2016348"/>
              <a:gd name="connsiteX2" fmla="*/ 2016348 w 2016348"/>
              <a:gd name="connsiteY2" fmla="*/ 2016348 h 2016348"/>
              <a:gd name="connsiteX3" fmla="*/ 0 w 2016348"/>
              <a:gd name="connsiteY3" fmla="*/ 2016348 h 2016348"/>
              <a:gd name="connsiteX4" fmla="*/ 0 w 2016348"/>
              <a:gd name="connsiteY4" fmla="*/ 0 h 2016348"/>
              <a:gd name="connsiteX0" fmla="*/ 0 w 2016348"/>
              <a:gd name="connsiteY0" fmla="*/ 0 h 2016348"/>
              <a:gd name="connsiteX1" fmla="*/ 2016348 w 2016348"/>
              <a:gd name="connsiteY1" fmla="*/ 0 h 2016348"/>
              <a:gd name="connsiteX2" fmla="*/ 2016348 w 2016348"/>
              <a:gd name="connsiteY2" fmla="*/ 1750534 h 2016348"/>
              <a:gd name="connsiteX3" fmla="*/ 0 w 2016348"/>
              <a:gd name="connsiteY3" fmla="*/ 2016348 h 2016348"/>
              <a:gd name="connsiteX4" fmla="*/ 0 w 2016348"/>
              <a:gd name="connsiteY4" fmla="*/ 0 h 2016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16348" h="2016348">
                <a:moveTo>
                  <a:pt x="0" y="0"/>
                </a:moveTo>
                <a:lnTo>
                  <a:pt x="2016348" y="0"/>
                </a:lnTo>
                <a:lnTo>
                  <a:pt x="2016348" y="1750534"/>
                </a:lnTo>
                <a:lnTo>
                  <a:pt x="0" y="2016348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rgbClr val="FFFFFF"/>
              </a:solidFill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9086915" y="6504149"/>
            <a:ext cx="547689" cy="1873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rgbClr val="FFFFFF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9334508" y="6550026"/>
            <a:ext cx="481013" cy="139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rgbClr val="FFFFFF"/>
              </a:solidFill>
            </a:endParaRPr>
          </a:p>
        </p:txBody>
      </p:sp>
      <p:sp>
        <p:nvSpPr>
          <p:cNvPr id="7" name="제목 1"/>
          <p:cNvSpPr>
            <a:spLocks noGrp="1"/>
          </p:cNvSpPr>
          <p:nvPr>
            <p:ph type="title" idx="4294967295"/>
          </p:nvPr>
        </p:nvSpPr>
        <p:spPr>
          <a:xfrm>
            <a:off x="494817" y="836712"/>
            <a:ext cx="1896521" cy="510828"/>
          </a:xfrm>
        </p:spPr>
        <p:txBody>
          <a:bodyPr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6"/>
          <p:cNvSpPr/>
          <p:nvPr/>
        </p:nvSpPr>
        <p:spPr>
          <a:xfrm>
            <a:off x="193741" y="-100013"/>
            <a:ext cx="9518651" cy="936626"/>
          </a:xfrm>
          <a:custGeom>
            <a:avLst/>
            <a:gdLst>
              <a:gd name="connsiteX0" fmla="*/ 0 w 8785225"/>
              <a:gd name="connsiteY0" fmla="*/ 0 h 810069"/>
              <a:gd name="connsiteX1" fmla="*/ 8785225 w 8785225"/>
              <a:gd name="connsiteY1" fmla="*/ 0 h 810069"/>
              <a:gd name="connsiteX2" fmla="*/ 8785225 w 8785225"/>
              <a:gd name="connsiteY2" fmla="*/ 810069 h 810069"/>
              <a:gd name="connsiteX3" fmla="*/ 0 w 8785225"/>
              <a:gd name="connsiteY3" fmla="*/ 810069 h 810069"/>
              <a:gd name="connsiteX4" fmla="*/ 0 w 8785225"/>
              <a:gd name="connsiteY4" fmla="*/ 0 h 810069"/>
              <a:gd name="connsiteX0" fmla="*/ 0 w 8785225"/>
              <a:gd name="connsiteY0" fmla="*/ 0 h 810069"/>
              <a:gd name="connsiteX1" fmla="*/ 8785225 w 8785225"/>
              <a:gd name="connsiteY1" fmla="*/ 0 h 810069"/>
              <a:gd name="connsiteX2" fmla="*/ 8752568 w 8785225"/>
              <a:gd name="connsiteY2" fmla="*/ 320212 h 810069"/>
              <a:gd name="connsiteX3" fmla="*/ 0 w 8785225"/>
              <a:gd name="connsiteY3" fmla="*/ 810069 h 810069"/>
              <a:gd name="connsiteX4" fmla="*/ 0 w 8785225"/>
              <a:gd name="connsiteY4" fmla="*/ 0 h 810069"/>
              <a:gd name="connsiteX0" fmla="*/ 0 w 8785225"/>
              <a:gd name="connsiteY0" fmla="*/ 0 h 810069"/>
              <a:gd name="connsiteX1" fmla="*/ 8785225 w 8785225"/>
              <a:gd name="connsiteY1" fmla="*/ 0 h 810069"/>
              <a:gd name="connsiteX2" fmla="*/ 8781143 w 8785225"/>
              <a:gd name="connsiteY2" fmla="*/ 263062 h 810069"/>
              <a:gd name="connsiteX3" fmla="*/ 0 w 8785225"/>
              <a:gd name="connsiteY3" fmla="*/ 810069 h 810069"/>
              <a:gd name="connsiteX4" fmla="*/ 0 w 8785225"/>
              <a:gd name="connsiteY4" fmla="*/ 0 h 810069"/>
              <a:gd name="connsiteX0" fmla="*/ 0 w 8785225"/>
              <a:gd name="connsiteY0" fmla="*/ 0 h 810069"/>
              <a:gd name="connsiteX1" fmla="*/ 8785225 w 8785225"/>
              <a:gd name="connsiteY1" fmla="*/ 0 h 810069"/>
              <a:gd name="connsiteX2" fmla="*/ 8781143 w 8785225"/>
              <a:gd name="connsiteY2" fmla="*/ 304692 h 810069"/>
              <a:gd name="connsiteX3" fmla="*/ 0 w 8785225"/>
              <a:gd name="connsiteY3" fmla="*/ 810069 h 810069"/>
              <a:gd name="connsiteX4" fmla="*/ 0 w 8785225"/>
              <a:gd name="connsiteY4" fmla="*/ 0 h 810069"/>
              <a:gd name="connsiteX0" fmla="*/ 0 w 8785225"/>
              <a:gd name="connsiteY0" fmla="*/ 0 h 810069"/>
              <a:gd name="connsiteX1" fmla="*/ 8785225 w 8785225"/>
              <a:gd name="connsiteY1" fmla="*/ 0 h 810069"/>
              <a:gd name="connsiteX2" fmla="*/ 8781143 w 8785225"/>
              <a:gd name="connsiteY2" fmla="*/ 397338 h 810069"/>
              <a:gd name="connsiteX3" fmla="*/ 0 w 8785225"/>
              <a:gd name="connsiteY3" fmla="*/ 810069 h 810069"/>
              <a:gd name="connsiteX4" fmla="*/ 0 w 8785225"/>
              <a:gd name="connsiteY4" fmla="*/ 0 h 810069"/>
              <a:gd name="connsiteX0" fmla="*/ 0 w 8785225"/>
              <a:gd name="connsiteY0" fmla="*/ 0 h 810069"/>
              <a:gd name="connsiteX1" fmla="*/ 8785225 w 8785225"/>
              <a:gd name="connsiteY1" fmla="*/ 0 h 810069"/>
              <a:gd name="connsiteX2" fmla="*/ 8781143 w 8785225"/>
              <a:gd name="connsiteY2" fmla="*/ 526603 h 810069"/>
              <a:gd name="connsiteX3" fmla="*/ 0 w 8785225"/>
              <a:gd name="connsiteY3" fmla="*/ 810069 h 810069"/>
              <a:gd name="connsiteX4" fmla="*/ 0 w 8785225"/>
              <a:gd name="connsiteY4" fmla="*/ 0 h 810069"/>
              <a:gd name="connsiteX0" fmla="*/ 0 w 8785225"/>
              <a:gd name="connsiteY0" fmla="*/ 0 h 810069"/>
              <a:gd name="connsiteX1" fmla="*/ 8785225 w 8785225"/>
              <a:gd name="connsiteY1" fmla="*/ 0 h 810069"/>
              <a:gd name="connsiteX2" fmla="*/ 8781143 w 8785225"/>
              <a:gd name="connsiteY2" fmla="*/ 599870 h 810069"/>
              <a:gd name="connsiteX3" fmla="*/ 0 w 8785225"/>
              <a:gd name="connsiteY3" fmla="*/ 810069 h 810069"/>
              <a:gd name="connsiteX4" fmla="*/ 0 w 8785225"/>
              <a:gd name="connsiteY4" fmla="*/ 0 h 8100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85225" h="810069">
                <a:moveTo>
                  <a:pt x="0" y="0"/>
                </a:moveTo>
                <a:lnTo>
                  <a:pt x="8785225" y="0"/>
                </a:lnTo>
                <a:cubicBezTo>
                  <a:pt x="8783864" y="87687"/>
                  <a:pt x="8782504" y="512183"/>
                  <a:pt x="8781143" y="599870"/>
                </a:cubicBezTo>
                <a:lnTo>
                  <a:pt x="0" y="81006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2000">
              <a:solidFill>
                <a:srgbClr val="FFFFFF"/>
              </a:solidFill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33774" y="298829"/>
            <a:ext cx="9238583" cy="331086"/>
          </a:xfrm>
        </p:spPr>
        <p:txBody>
          <a:bodyPr>
            <a:noAutofit/>
          </a:bodyPr>
          <a:lstStyle>
            <a:lvl1pPr algn="l">
              <a:defRPr sz="1800" b="1">
                <a:solidFill>
                  <a:schemeClr val="bg1"/>
                </a:solidFill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45132" y="980728"/>
            <a:ext cx="9226970" cy="5040560"/>
          </a:xfrm>
        </p:spPr>
        <p:txBody>
          <a:bodyPr>
            <a:noAutofit/>
          </a:bodyPr>
          <a:lstStyle>
            <a:lvl1pPr>
              <a:defRPr sz="1200" b="1">
                <a:solidFill>
                  <a:schemeClr val="tx2"/>
                </a:solidFill>
              </a:defRPr>
            </a:lvl1pPr>
            <a:lvl2pPr marL="452438" indent="-165100">
              <a:defRPr sz="1100">
                <a:solidFill>
                  <a:schemeClr val="tx1"/>
                </a:solidFill>
              </a:defRPr>
            </a:lvl2pPr>
            <a:lvl3pPr marL="712788" indent="-160338">
              <a:defRPr sz="1100">
                <a:solidFill>
                  <a:schemeClr val="tx1"/>
                </a:solidFill>
              </a:defRPr>
            </a:lvl3pPr>
            <a:lvl4pPr marL="893763" indent="-180975">
              <a:defRPr sz="1050">
                <a:solidFill>
                  <a:schemeClr val="tx1"/>
                </a:solidFill>
              </a:defRPr>
            </a:lvl4pPr>
            <a:lvl5pPr marL="1074738" indent="-141288">
              <a:defRPr sz="1050">
                <a:solidFill>
                  <a:schemeClr val="tx1"/>
                </a:solidFill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9" name="텍스트 개체 틀 8"/>
          <p:cNvSpPr>
            <a:spLocks noGrp="1"/>
          </p:cNvSpPr>
          <p:nvPr>
            <p:ph type="body" sz="quarter" idx="13"/>
          </p:nvPr>
        </p:nvSpPr>
        <p:spPr>
          <a:xfrm>
            <a:off x="350850" y="6457779"/>
            <a:ext cx="8892640" cy="283757"/>
          </a:xfrm>
        </p:spPr>
        <p:txBody>
          <a:bodyPr/>
          <a:lstStyle>
            <a:lvl1pPr marL="0" indent="0">
              <a:buNone/>
              <a:defRPr sz="900" b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185738" indent="0">
              <a:buNone/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buNone/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buNone/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buNone/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6"/>
          <p:cNvSpPr/>
          <p:nvPr/>
        </p:nvSpPr>
        <p:spPr>
          <a:xfrm>
            <a:off x="193741" y="-98424"/>
            <a:ext cx="9518651" cy="935038"/>
          </a:xfrm>
          <a:custGeom>
            <a:avLst/>
            <a:gdLst>
              <a:gd name="connsiteX0" fmla="*/ 0 w 8785225"/>
              <a:gd name="connsiteY0" fmla="*/ 0 h 810069"/>
              <a:gd name="connsiteX1" fmla="*/ 8785225 w 8785225"/>
              <a:gd name="connsiteY1" fmla="*/ 0 h 810069"/>
              <a:gd name="connsiteX2" fmla="*/ 8785225 w 8785225"/>
              <a:gd name="connsiteY2" fmla="*/ 810069 h 810069"/>
              <a:gd name="connsiteX3" fmla="*/ 0 w 8785225"/>
              <a:gd name="connsiteY3" fmla="*/ 810069 h 810069"/>
              <a:gd name="connsiteX4" fmla="*/ 0 w 8785225"/>
              <a:gd name="connsiteY4" fmla="*/ 0 h 810069"/>
              <a:gd name="connsiteX0" fmla="*/ 0 w 8785225"/>
              <a:gd name="connsiteY0" fmla="*/ 0 h 810069"/>
              <a:gd name="connsiteX1" fmla="*/ 8785225 w 8785225"/>
              <a:gd name="connsiteY1" fmla="*/ 0 h 810069"/>
              <a:gd name="connsiteX2" fmla="*/ 8752568 w 8785225"/>
              <a:gd name="connsiteY2" fmla="*/ 320212 h 810069"/>
              <a:gd name="connsiteX3" fmla="*/ 0 w 8785225"/>
              <a:gd name="connsiteY3" fmla="*/ 810069 h 810069"/>
              <a:gd name="connsiteX4" fmla="*/ 0 w 8785225"/>
              <a:gd name="connsiteY4" fmla="*/ 0 h 810069"/>
              <a:gd name="connsiteX0" fmla="*/ 0 w 8785225"/>
              <a:gd name="connsiteY0" fmla="*/ 0 h 810069"/>
              <a:gd name="connsiteX1" fmla="*/ 8785225 w 8785225"/>
              <a:gd name="connsiteY1" fmla="*/ 0 h 810069"/>
              <a:gd name="connsiteX2" fmla="*/ 8781143 w 8785225"/>
              <a:gd name="connsiteY2" fmla="*/ 263062 h 810069"/>
              <a:gd name="connsiteX3" fmla="*/ 0 w 8785225"/>
              <a:gd name="connsiteY3" fmla="*/ 810069 h 810069"/>
              <a:gd name="connsiteX4" fmla="*/ 0 w 8785225"/>
              <a:gd name="connsiteY4" fmla="*/ 0 h 810069"/>
              <a:gd name="connsiteX0" fmla="*/ 0 w 8785225"/>
              <a:gd name="connsiteY0" fmla="*/ 0 h 810069"/>
              <a:gd name="connsiteX1" fmla="*/ 8785225 w 8785225"/>
              <a:gd name="connsiteY1" fmla="*/ 0 h 810069"/>
              <a:gd name="connsiteX2" fmla="*/ 8781143 w 8785225"/>
              <a:gd name="connsiteY2" fmla="*/ 304692 h 810069"/>
              <a:gd name="connsiteX3" fmla="*/ 0 w 8785225"/>
              <a:gd name="connsiteY3" fmla="*/ 810069 h 810069"/>
              <a:gd name="connsiteX4" fmla="*/ 0 w 8785225"/>
              <a:gd name="connsiteY4" fmla="*/ 0 h 810069"/>
              <a:gd name="connsiteX0" fmla="*/ 0 w 8785225"/>
              <a:gd name="connsiteY0" fmla="*/ 0 h 810069"/>
              <a:gd name="connsiteX1" fmla="*/ 8785225 w 8785225"/>
              <a:gd name="connsiteY1" fmla="*/ 0 h 810069"/>
              <a:gd name="connsiteX2" fmla="*/ 8781143 w 8785225"/>
              <a:gd name="connsiteY2" fmla="*/ 397338 h 810069"/>
              <a:gd name="connsiteX3" fmla="*/ 0 w 8785225"/>
              <a:gd name="connsiteY3" fmla="*/ 810069 h 810069"/>
              <a:gd name="connsiteX4" fmla="*/ 0 w 8785225"/>
              <a:gd name="connsiteY4" fmla="*/ 0 h 810069"/>
              <a:gd name="connsiteX0" fmla="*/ 0 w 8785225"/>
              <a:gd name="connsiteY0" fmla="*/ 0 h 810069"/>
              <a:gd name="connsiteX1" fmla="*/ 8785225 w 8785225"/>
              <a:gd name="connsiteY1" fmla="*/ 0 h 810069"/>
              <a:gd name="connsiteX2" fmla="*/ 8781143 w 8785225"/>
              <a:gd name="connsiteY2" fmla="*/ 526603 h 810069"/>
              <a:gd name="connsiteX3" fmla="*/ 0 w 8785225"/>
              <a:gd name="connsiteY3" fmla="*/ 810069 h 810069"/>
              <a:gd name="connsiteX4" fmla="*/ 0 w 8785225"/>
              <a:gd name="connsiteY4" fmla="*/ 0 h 810069"/>
              <a:gd name="connsiteX0" fmla="*/ 0 w 8785225"/>
              <a:gd name="connsiteY0" fmla="*/ 0 h 810069"/>
              <a:gd name="connsiteX1" fmla="*/ 8785225 w 8785225"/>
              <a:gd name="connsiteY1" fmla="*/ 0 h 810069"/>
              <a:gd name="connsiteX2" fmla="*/ 8781143 w 8785225"/>
              <a:gd name="connsiteY2" fmla="*/ 599870 h 810069"/>
              <a:gd name="connsiteX3" fmla="*/ 0 w 8785225"/>
              <a:gd name="connsiteY3" fmla="*/ 810069 h 810069"/>
              <a:gd name="connsiteX4" fmla="*/ 0 w 8785225"/>
              <a:gd name="connsiteY4" fmla="*/ 0 h 8100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85225" h="810069">
                <a:moveTo>
                  <a:pt x="0" y="0"/>
                </a:moveTo>
                <a:lnTo>
                  <a:pt x="8785225" y="0"/>
                </a:lnTo>
                <a:cubicBezTo>
                  <a:pt x="8783864" y="87687"/>
                  <a:pt x="8782504" y="512183"/>
                  <a:pt x="8781143" y="599870"/>
                </a:cubicBezTo>
                <a:lnTo>
                  <a:pt x="0" y="81006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66000">
                <a:schemeClr val="tx2"/>
              </a:gs>
              <a:gs pos="100000">
                <a:schemeClr val="tx2">
                  <a:lumMod val="75000"/>
                </a:schemeClr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2000">
              <a:solidFill>
                <a:srgbClr val="FFFFFF"/>
              </a:solidFill>
            </a:endParaRPr>
          </a:p>
        </p:txBody>
      </p:sp>
      <p:sp>
        <p:nvSpPr>
          <p:cNvPr id="6" name="직사각형 6"/>
          <p:cNvSpPr/>
          <p:nvPr/>
        </p:nvSpPr>
        <p:spPr>
          <a:xfrm>
            <a:off x="260379" y="-171450"/>
            <a:ext cx="9375777" cy="954088"/>
          </a:xfrm>
          <a:custGeom>
            <a:avLst/>
            <a:gdLst>
              <a:gd name="connsiteX0" fmla="*/ 0 w 8785225"/>
              <a:gd name="connsiteY0" fmla="*/ 0 h 810069"/>
              <a:gd name="connsiteX1" fmla="*/ 8785225 w 8785225"/>
              <a:gd name="connsiteY1" fmla="*/ 0 h 810069"/>
              <a:gd name="connsiteX2" fmla="*/ 8785225 w 8785225"/>
              <a:gd name="connsiteY2" fmla="*/ 810069 h 810069"/>
              <a:gd name="connsiteX3" fmla="*/ 0 w 8785225"/>
              <a:gd name="connsiteY3" fmla="*/ 810069 h 810069"/>
              <a:gd name="connsiteX4" fmla="*/ 0 w 8785225"/>
              <a:gd name="connsiteY4" fmla="*/ 0 h 810069"/>
              <a:gd name="connsiteX0" fmla="*/ 0 w 8785225"/>
              <a:gd name="connsiteY0" fmla="*/ 0 h 810069"/>
              <a:gd name="connsiteX1" fmla="*/ 8785225 w 8785225"/>
              <a:gd name="connsiteY1" fmla="*/ 0 h 810069"/>
              <a:gd name="connsiteX2" fmla="*/ 8752568 w 8785225"/>
              <a:gd name="connsiteY2" fmla="*/ 320212 h 810069"/>
              <a:gd name="connsiteX3" fmla="*/ 0 w 8785225"/>
              <a:gd name="connsiteY3" fmla="*/ 810069 h 810069"/>
              <a:gd name="connsiteX4" fmla="*/ 0 w 8785225"/>
              <a:gd name="connsiteY4" fmla="*/ 0 h 810069"/>
              <a:gd name="connsiteX0" fmla="*/ 0 w 8785225"/>
              <a:gd name="connsiteY0" fmla="*/ 0 h 810069"/>
              <a:gd name="connsiteX1" fmla="*/ 8785225 w 8785225"/>
              <a:gd name="connsiteY1" fmla="*/ 0 h 810069"/>
              <a:gd name="connsiteX2" fmla="*/ 8781143 w 8785225"/>
              <a:gd name="connsiteY2" fmla="*/ 263062 h 810069"/>
              <a:gd name="connsiteX3" fmla="*/ 0 w 8785225"/>
              <a:gd name="connsiteY3" fmla="*/ 810069 h 810069"/>
              <a:gd name="connsiteX4" fmla="*/ 0 w 8785225"/>
              <a:gd name="connsiteY4" fmla="*/ 0 h 810069"/>
              <a:gd name="connsiteX0" fmla="*/ 0 w 8785225"/>
              <a:gd name="connsiteY0" fmla="*/ 0 h 810069"/>
              <a:gd name="connsiteX1" fmla="*/ 8785225 w 8785225"/>
              <a:gd name="connsiteY1" fmla="*/ 0 h 810069"/>
              <a:gd name="connsiteX2" fmla="*/ 8781143 w 8785225"/>
              <a:gd name="connsiteY2" fmla="*/ 304692 h 810069"/>
              <a:gd name="connsiteX3" fmla="*/ 0 w 8785225"/>
              <a:gd name="connsiteY3" fmla="*/ 810069 h 810069"/>
              <a:gd name="connsiteX4" fmla="*/ 0 w 8785225"/>
              <a:gd name="connsiteY4" fmla="*/ 0 h 810069"/>
              <a:gd name="connsiteX0" fmla="*/ 0 w 8785225"/>
              <a:gd name="connsiteY0" fmla="*/ 0 h 810069"/>
              <a:gd name="connsiteX1" fmla="*/ 8785225 w 8785225"/>
              <a:gd name="connsiteY1" fmla="*/ 0 h 810069"/>
              <a:gd name="connsiteX2" fmla="*/ 8781143 w 8785225"/>
              <a:gd name="connsiteY2" fmla="*/ 397338 h 810069"/>
              <a:gd name="connsiteX3" fmla="*/ 0 w 8785225"/>
              <a:gd name="connsiteY3" fmla="*/ 810069 h 810069"/>
              <a:gd name="connsiteX4" fmla="*/ 0 w 8785225"/>
              <a:gd name="connsiteY4" fmla="*/ 0 h 810069"/>
              <a:gd name="connsiteX0" fmla="*/ 0 w 8785225"/>
              <a:gd name="connsiteY0" fmla="*/ 0 h 810069"/>
              <a:gd name="connsiteX1" fmla="*/ 8785225 w 8785225"/>
              <a:gd name="connsiteY1" fmla="*/ 0 h 810069"/>
              <a:gd name="connsiteX2" fmla="*/ 8781143 w 8785225"/>
              <a:gd name="connsiteY2" fmla="*/ 526603 h 810069"/>
              <a:gd name="connsiteX3" fmla="*/ 0 w 8785225"/>
              <a:gd name="connsiteY3" fmla="*/ 810069 h 810069"/>
              <a:gd name="connsiteX4" fmla="*/ 0 w 8785225"/>
              <a:gd name="connsiteY4" fmla="*/ 0 h 810069"/>
              <a:gd name="connsiteX0" fmla="*/ 0 w 8785225"/>
              <a:gd name="connsiteY0" fmla="*/ 0 h 810069"/>
              <a:gd name="connsiteX1" fmla="*/ 8785225 w 8785225"/>
              <a:gd name="connsiteY1" fmla="*/ 0 h 810069"/>
              <a:gd name="connsiteX2" fmla="*/ 8781143 w 8785225"/>
              <a:gd name="connsiteY2" fmla="*/ 599870 h 810069"/>
              <a:gd name="connsiteX3" fmla="*/ 0 w 8785225"/>
              <a:gd name="connsiteY3" fmla="*/ 810069 h 810069"/>
              <a:gd name="connsiteX4" fmla="*/ 0 w 8785225"/>
              <a:gd name="connsiteY4" fmla="*/ 0 h 8100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85225" h="810069">
                <a:moveTo>
                  <a:pt x="0" y="0"/>
                </a:moveTo>
                <a:lnTo>
                  <a:pt x="8785225" y="0"/>
                </a:lnTo>
                <a:cubicBezTo>
                  <a:pt x="8783864" y="87687"/>
                  <a:pt x="8782504" y="512183"/>
                  <a:pt x="8781143" y="599870"/>
                </a:cubicBezTo>
                <a:lnTo>
                  <a:pt x="0" y="810069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2000">
              <a:solidFill>
                <a:srgbClr val="FFFFFF"/>
              </a:solidFill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33774" y="298829"/>
            <a:ext cx="9238583" cy="331086"/>
          </a:xfrm>
        </p:spPr>
        <p:txBody>
          <a:bodyPr>
            <a:noAutofit/>
          </a:bodyPr>
          <a:lstStyle>
            <a:lvl1pPr algn="l">
              <a:defRPr sz="1800" b="1">
                <a:solidFill>
                  <a:schemeClr val="tx1"/>
                </a:solidFill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45132" y="980728"/>
            <a:ext cx="9226970" cy="5040560"/>
          </a:xfrm>
          <a:ln>
            <a:noFill/>
          </a:ln>
        </p:spPr>
        <p:txBody>
          <a:bodyPr>
            <a:noAutofit/>
          </a:bodyPr>
          <a:lstStyle>
            <a:lvl1pPr>
              <a:defRPr sz="1200" b="1">
                <a:solidFill>
                  <a:schemeClr val="tx2"/>
                </a:solidFill>
              </a:defRPr>
            </a:lvl1pPr>
            <a:lvl2pPr marL="452438" indent="-165100">
              <a:defRPr sz="1100">
                <a:solidFill>
                  <a:schemeClr val="tx1"/>
                </a:solidFill>
              </a:defRPr>
            </a:lvl2pPr>
            <a:lvl3pPr marL="712788" indent="-160338">
              <a:defRPr sz="1100">
                <a:solidFill>
                  <a:schemeClr val="tx1"/>
                </a:solidFill>
              </a:defRPr>
            </a:lvl3pPr>
            <a:lvl4pPr marL="893763" indent="-180975">
              <a:buClr>
                <a:schemeClr val="accent1"/>
              </a:buClr>
              <a:defRPr sz="1050">
                <a:solidFill>
                  <a:schemeClr val="tx1"/>
                </a:solidFill>
              </a:defRPr>
            </a:lvl4pPr>
            <a:lvl5pPr marL="1074738" indent="-141288">
              <a:defRPr sz="1050">
                <a:solidFill>
                  <a:schemeClr val="tx1"/>
                </a:solidFill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15" name="텍스트 개체 틀 8"/>
          <p:cNvSpPr>
            <a:spLocks noGrp="1"/>
          </p:cNvSpPr>
          <p:nvPr>
            <p:ph type="body" sz="quarter" idx="13"/>
          </p:nvPr>
        </p:nvSpPr>
        <p:spPr>
          <a:xfrm>
            <a:off x="350850" y="6457779"/>
            <a:ext cx="8892640" cy="283757"/>
          </a:xfrm>
        </p:spPr>
        <p:txBody>
          <a:bodyPr/>
          <a:lstStyle>
            <a:lvl1pPr marL="0" indent="0">
              <a:buNone/>
              <a:defRPr sz="900" b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185738" indent="0">
              <a:buNone/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buNone/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buNone/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buNone/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6"/>
          <p:cNvSpPr/>
          <p:nvPr/>
        </p:nvSpPr>
        <p:spPr>
          <a:xfrm>
            <a:off x="2855974" y="1458914"/>
            <a:ext cx="4176713" cy="3384550"/>
          </a:xfrm>
          <a:custGeom>
            <a:avLst/>
            <a:gdLst>
              <a:gd name="connsiteX0" fmla="*/ 0 w 8784976"/>
              <a:gd name="connsiteY0" fmla="*/ 0 h 4653136"/>
              <a:gd name="connsiteX1" fmla="*/ 8784976 w 8784976"/>
              <a:gd name="connsiteY1" fmla="*/ 0 h 4653136"/>
              <a:gd name="connsiteX2" fmla="*/ 8784976 w 8784976"/>
              <a:gd name="connsiteY2" fmla="*/ 4653136 h 4653136"/>
              <a:gd name="connsiteX3" fmla="*/ 0 w 8784976"/>
              <a:gd name="connsiteY3" fmla="*/ 4653136 h 4653136"/>
              <a:gd name="connsiteX4" fmla="*/ 0 w 8784976"/>
              <a:gd name="connsiteY4" fmla="*/ 0 h 4653136"/>
              <a:gd name="connsiteX0" fmla="*/ 0 w 8784976"/>
              <a:gd name="connsiteY0" fmla="*/ 0 h 4653136"/>
              <a:gd name="connsiteX1" fmla="*/ 8784976 w 8784976"/>
              <a:gd name="connsiteY1" fmla="*/ 0 h 4653136"/>
              <a:gd name="connsiteX2" fmla="*/ 8774343 w 8784976"/>
              <a:gd name="connsiteY2" fmla="*/ 4004550 h 4653136"/>
              <a:gd name="connsiteX3" fmla="*/ 0 w 8784976"/>
              <a:gd name="connsiteY3" fmla="*/ 4653136 h 4653136"/>
              <a:gd name="connsiteX4" fmla="*/ 0 w 8784976"/>
              <a:gd name="connsiteY4" fmla="*/ 0 h 4653136"/>
              <a:gd name="connsiteX0" fmla="*/ 0 w 8786223"/>
              <a:gd name="connsiteY0" fmla="*/ 0 h 4653136"/>
              <a:gd name="connsiteX1" fmla="*/ 8784976 w 8786223"/>
              <a:gd name="connsiteY1" fmla="*/ 0 h 4653136"/>
              <a:gd name="connsiteX2" fmla="*/ 8785229 w 8786223"/>
              <a:gd name="connsiteY2" fmla="*/ 4516831 h 4653136"/>
              <a:gd name="connsiteX3" fmla="*/ 0 w 8786223"/>
              <a:gd name="connsiteY3" fmla="*/ 4653136 h 4653136"/>
              <a:gd name="connsiteX4" fmla="*/ 0 w 8786223"/>
              <a:gd name="connsiteY4" fmla="*/ 0 h 4653136"/>
              <a:gd name="connsiteX0" fmla="*/ 0 w 8786223"/>
              <a:gd name="connsiteY0" fmla="*/ 0 h 4653136"/>
              <a:gd name="connsiteX1" fmla="*/ 8784976 w 8786223"/>
              <a:gd name="connsiteY1" fmla="*/ 0 h 4653136"/>
              <a:gd name="connsiteX2" fmla="*/ 8785229 w 8786223"/>
              <a:gd name="connsiteY2" fmla="*/ 4570353 h 4653136"/>
              <a:gd name="connsiteX3" fmla="*/ 0 w 8786223"/>
              <a:gd name="connsiteY3" fmla="*/ 4653136 h 4653136"/>
              <a:gd name="connsiteX4" fmla="*/ 0 w 8786223"/>
              <a:gd name="connsiteY4" fmla="*/ 0 h 4653136"/>
              <a:gd name="connsiteX0" fmla="*/ 0 w 8786223"/>
              <a:gd name="connsiteY0" fmla="*/ 0 h 4653136"/>
              <a:gd name="connsiteX1" fmla="*/ 8784976 w 8786223"/>
              <a:gd name="connsiteY1" fmla="*/ 0 h 4653136"/>
              <a:gd name="connsiteX2" fmla="*/ 8785230 w 8786223"/>
              <a:gd name="connsiteY2" fmla="*/ 4442304 h 4653136"/>
              <a:gd name="connsiteX3" fmla="*/ 0 w 8786223"/>
              <a:gd name="connsiteY3" fmla="*/ 4653136 h 4653136"/>
              <a:gd name="connsiteX4" fmla="*/ 0 w 8786223"/>
              <a:gd name="connsiteY4" fmla="*/ 0 h 4653136"/>
              <a:gd name="connsiteX0" fmla="*/ 0 w 8786223"/>
              <a:gd name="connsiteY0" fmla="*/ 0 h 4653136"/>
              <a:gd name="connsiteX1" fmla="*/ 8784976 w 8786223"/>
              <a:gd name="connsiteY1" fmla="*/ 0 h 4653136"/>
              <a:gd name="connsiteX2" fmla="*/ 8785230 w 8786223"/>
              <a:gd name="connsiteY2" fmla="*/ 4360818 h 4653136"/>
              <a:gd name="connsiteX3" fmla="*/ 0 w 8786223"/>
              <a:gd name="connsiteY3" fmla="*/ 4653136 h 4653136"/>
              <a:gd name="connsiteX4" fmla="*/ 0 w 8786223"/>
              <a:gd name="connsiteY4" fmla="*/ 0 h 4653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86223" h="4653136">
                <a:moveTo>
                  <a:pt x="0" y="0"/>
                </a:moveTo>
                <a:lnTo>
                  <a:pt x="8784976" y="0"/>
                </a:lnTo>
                <a:cubicBezTo>
                  <a:pt x="8781432" y="1334850"/>
                  <a:pt x="8788774" y="3025968"/>
                  <a:pt x="8785230" y="4360818"/>
                </a:cubicBezTo>
                <a:lnTo>
                  <a:pt x="0" y="465313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</a:gradFill>
          <a:ln>
            <a:noFill/>
          </a:ln>
          <a:effectLst>
            <a:outerShdw blurRad="241300" dist="12700" dir="2700000" sx="103000" sy="103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2000">
              <a:solidFill>
                <a:srgbClr val="FFFFFF"/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9086915" y="6499386"/>
            <a:ext cx="547689" cy="1873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rgbClr val="FFFFFF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9334508" y="6550026"/>
            <a:ext cx="481013" cy="139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rgbClr val="FFFFFF"/>
              </a:solidFill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14316" y="1916832"/>
            <a:ext cx="3077372" cy="2304630"/>
          </a:xfrm>
        </p:spPr>
        <p:txBody>
          <a:bodyPr>
            <a:no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6"/>
          <p:cNvSpPr/>
          <p:nvPr/>
        </p:nvSpPr>
        <p:spPr>
          <a:xfrm>
            <a:off x="2855974" y="1458914"/>
            <a:ext cx="4176713" cy="3384550"/>
          </a:xfrm>
          <a:custGeom>
            <a:avLst/>
            <a:gdLst>
              <a:gd name="connsiteX0" fmla="*/ 0 w 8784976"/>
              <a:gd name="connsiteY0" fmla="*/ 0 h 4653136"/>
              <a:gd name="connsiteX1" fmla="*/ 8784976 w 8784976"/>
              <a:gd name="connsiteY1" fmla="*/ 0 h 4653136"/>
              <a:gd name="connsiteX2" fmla="*/ 8784976 w 8784976"/>
              <a:gd name="connsiteY2" fmla="*/ 4653136 h 4653136"/>
              <a:gd name="connsiteX3" fmla="*/ 0 w 8784976"/>
              <a:gd name="connsiteY3" fmla="*/ 4653136 h 4653136"/>
              <a:gd name="connsiteX4" fmla="*/ 0 w 8784976"/>
              <a:gd name="connsiteY4" fmla="*/ 0 h 4653136"/>
              <a:gd name="connsiteX0" fmla="*/ 0 w 8784976"/>
              <a:gd name="connsiteY0" fmla="*/ 0 h 4653136"/>
              <a:gd name="connsiteX1" fmla="*/ 8784976 w 8784976"/>
              <a:gd name="connsiteY1" fmla="*/ 0 h 4653136"/>
              <a:gd name="connsiteX2" fmla="*/ 8774343 w 8784976"/>
              <a:gd name="connsiteY2" fmla="*/ 4004550 h 4653136"/>
              <a:gd name="connsiteX3" fmla="*/ 0 w 8784976"/>
              <a:gd name="connsiteY3" fmla="*/ 4653136 h 4653136"/>
              <a:gd name="connsiteX4" fmla="*/ 0 w 8784976"/>
              <a:gd name="connsiteY4" fmla="*/ 0 h 4653136"/>
              <a:gd name="connsiteX0" fmla="*/ 0 w 8786223"/>
              <a:gd name="connsiteY0" fmla="*/ 0 h 4653136"/>
              <a:gd name="connsiteX1" fmla="*/ 8784976 w 8786223"/>
              <a:gd name="connsiteY1" fmla="*/ 0 h 4653136"/>
              <a:gd name="connsiteX2" fmla="*/ 8785229 w 8786223"/>
              <a:gd name="connsiteY2" fmla="*/ 4516831 h 4653136"/>
              <a:gd name="connsiteX3" fmla="*/ 0 w 8786223"/>
              <a:gd name="connsiteY3" fmla="*/ 4653136 h 4653136"/>
              <a:gd name="connsiteX4" fmla="*/ 0 w 8786223"/>
              <a:gd name="connsiteY4" fmla="*/ 0 h 4653136"/>
              <a:gd name="connsiteX0" fmla="*/ 0 w 8786223"/>
              <a:gd name="connsiteY0" fmla="*/ 0 h 4653136"/>
              <a:gd name="connsiteX1" fmla="*/ 8784976 w 8786223"/>
              <a:gd name="connsiteY1" fmla="*/ 0 h 4653136"/>
              <a:gd name="connsiteX2" fmla="*/ 8785229 w 8786223"/>
              <a:gd name="connsiteY2" fmla="*/ 4570353 h 4653136"/>
              <a:gd name="connsiteX3" fmla="*/ 0 w 8786223"/>
              <a:gd name="connsiteY3" fmla="*/ 4653136 h 4653136"/>
              <a:gd name="connsiteX4" fmla="*/ 0 w 8786223"/>
              <a:gd name="connsiteY4" fmla="*/ 0 h 4653136"/>
              <a:gd name="connsiteX0" fmla="*/ 0 w 8786223"/>
              <a:gd name="connsiteY0" fmla="*/ 0 h 4653136"/>
              <a:gd name="connsiteX1" fmla="*/ 8784976 w 8786223"/>
              <a:gd name="connsiteY1" fmla="*/ 0 h 4653136"/>
              <a:gd name="connsiteX2" fmla="*/ 8785230 w 8786223"/>
              <a:gd name="connsiteY2" fmla="*/ 4442304 h 4653136"/>
              <a:gd name="connsiteX3" fmla="*/ 0 w 8786223"/>
              <a:gd name="connsiteY3" fmla="*/ 4653136 h 4653136"/>
              <a:gd name="connsiteX4" fmla="*/ 0 w 8786223"/>
              <a:gd name="connsiteY4" fmla="*/ 0 h 4653136"/>
              <a:gd name="connsiteX0" fmla="*/ 0 w 8786223"/>
              <a:gd name="connsiteY0" fmla="*/ 0 h 4653136"/>
              <a:gd name="connsiteX1" fmla="*/ 8784976 w 8786223"/>
              <a:gd name="connsiteY1" fmla="*/ 0 h 4653136"/>
              <a:gd name="connsiteX2" fmla="*/ 8785230 w 8786223"/>
              <a:gd name="connsiteY2" fmla="*/ 4360818 h 4653136"/>
              <a:gd name="connsiteX3" fmla="*/ 0 w 8786223"/>
              <a:gd name="connsiteY3" fmla="*/ 4653136 h 4653136"/>
              <a:gd name="connsiteX4" fmla="*/ 0 w 8786223"/>
              <a:gd name="connsiteY4" fmla="*/ 0 h 4653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86223" h="4653136">
                <a:moveTo>
                  <a:pt x="0" y="0"/>
                </a:moveTo>
                <a:lnTo>
                  <a:pt x="8784976" y="0"/>
                </a:lnTo>
                <a:cubicBezTo>
                  <a:pt x="8781432" y="1334850"/>
                  <a:pt x="8788774" y="3025968"/>
                  <a:pt x="8785230" y="4360818"/>
                </a:cubicBezTo>
                <a:lnTo>
                  <a:pt x="0" y="465313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</a:gradFill>
          <a:ln>
            <a:noFill/>
          </a:ln>
          <a:effectLst>
            <a:outerShdw blurRad="241300" dist="12700" dir="2700000" sx="103000" sy="103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2000">
              <a:solidFill>
                <a:srgbClr val="FFFFFF"/>
              </a:solidFill>
            </a:endParaRPr>
          </a:p>
        </p:txBody>
      </p:sp>
      <p:sp>
        <p:nvSpPr>
          <p:cNvPr id="4" name="직사각형 6"/>
          <p:cNvSpPr/>
          <p:nvPr/>
        </p:nvSpPr>
        <p:spPr>
          <a:xfrm>
            <a:off x="2968634" y="1566874"/>
            <a:ext cx="3951288" cy="3170237"/>
          </a:xfrm>
          <a:custGeom>
            <a:avLst/>
            <a:gdLst>
              <a:gd name="connsiteX0" fmla="*/ 0 w 8784976"/>
              <a:gd name="connsiteY0" fmla="*/ 0 h 4653136"/>
              <a:gd name="connsiteX1" fmla="*/ 8784976 w 8784976"/>
              <a:gd name="connsiteY1" fmla="*/ 0 h 4653136"/>
              <a:gd name="connsiteX2" fmla="*/ 8784976 w 8784976"/>
              <a:gd name="connsiteY2" fmla="*/ 4653136 h 4653136"/>
              <a:gd name="connsiteX3" fmla="*/ 0 w 8784976"/>
              <a:gd name="connsiteY3" fmla="*/ 4653136 h 4653136"/>
              <a:gd name="connsiteX4" fmla="*/ 0 w 8784976"/>
              <a:gd name="connsiteY4" fmla="*/ 0 h 4653136"/>
              <a:gd name="connsiteX0" fmla="*/ 0 w 8784976"/>
              <a:gd name="connsiteY0" fmla="*/ 0 h 4653136"/>
              <a:gd name="connsiteX1" fmla="*/ 8784976 w 8784976"/>
              <a:gd name="connsiteY1" fmla="*/ 0 h 4653136"/>
              <a:gd name="connsiteX2" fmla="*/ 8774343 w 8784976"/>
              <a:gd name="connsiteY2" fmla="*/ 4004550 h 4653136"/>
              <a:gd name="connsiteX3" fmla="*/ 0 w 8784976"/>
              <a:gd name="connsiteY3" fmla="*/ 4653136 h 4653136"/>
              <a:gd name="connsiteX4" fmla="*/ 0 w 8784976"/>
              <a:gd name="connsiteY4" fmla="*/ 0 h 4653136"/>
              <a:gd name="connsiteX0" fmla="*/ 0 w 8786223"/>
              <a:gd name="connsiteY0" fmla="*/ 0 h 4653136"/>
              <a:gd name="connsiteX1" fmla="*/ 8784976 w 8786223"/>
              <a:gd name="connsiteY1" fmla="*/ 0 h 4653136"/>
              <a:gd name="connsiteX2" fmla="*/ 8785229 w 8786223"/>
              <a:gd name="connsiteY2" fmla="*/ 4516831 h 4653136"/>
              <a:gd name="connsiteX3" fmla="*/ 0 w 8786223"/>
              <a:gd name="connsiteY3" fmla="*/ 4653136 h 4653136"/>
              <a:gd name="connsiteX4" fmla="*/ 0 w 8786223"/>
              <a:gd name="connsiteY4" fmla="*/ 0 h 4653136"/>
              <a:gd name="connsiteX0" fmla="*/ 0 w 8786223"/>
              <a:gd name="connsiteY0" fmla="*/ 0 h 4653136"/>
              <a:gd name="connsiteX1" fmla="*/ 8784976 w 8786223"/>
              <a:gd name="connsiteY1" fmla="*/ 0 h 4653136"/>
              <a:gd name="connsiteX2" fmla="*/ 8785229 w 8786223"/>
              <a:gd name="connsiteY2" fmla="*/ 4570353 h 4653136"/>
              <a:gd name="connsiteX3" fmla="*/ 0 w 8786223"/>
              <a:gd name="connsiteY3" fmla="*/ 4653136 h 4653136"/>
              <a:gd name="connsiteX4" fmla="*/ 0 w 8786223"/>
              <a:gd name="connsiteY4" fmla="*/ 0 h 4653136"/>
              <a:gd name="connsiteX0" fmla="*/ 0 w 8786223"/>
              <a:gd name="connsiteY0" fmla="*/ 0 h 4653136"/>
              <a:gd name="connsiteX1" fmla="*/ 8784976 w 8786223"/>
              <a:gd name="connsiteY1" fmla="*/ 0 h 4653136"/>
              <a:gd name="connsiteX2" fmla="*/ 8785230 w 8786223"/>
              <a:gd name="connsiteY2" fmla="*/ 4442304 h 4653136"/>
              <a:gd name="connsiteX3" fmla="*/ 0 w 8786223"/>
              <a:gd name="connsiteY3" fmla="*/ 4653136 h 4653136"/>
              <a:gd name="connsiteX4" fmla="*/ 0 w 8786223"/>
              <a:gd name="connsiteY4" fmla="*/ 0 h 4653136"/>
              <a:gd name="connsiteX0" fmla="*/ 0 w 8786223"/>
              <a:gd name="connsiteY0" fmla="*/ 0 h 4653136"/>
              <a:gd name="connsiteX1" fmla="*/ 8784976 w 8786223"/>
              <a:gd name="connsiteY1" fmla="*/ 0 h 4653136"/>
              <a:gd name="connsiteX2" fmla="*/ 8785230 w 8786223"/>
              <a:gd name="connsiteY2" fmla="*/ 4360818 h 4653136"/>
              <a:gd name="connsiteX3" fmla="*/ 0 w 8786223"/>
              <a:gd name="connsiteY3" fmla="*/ 4653136 h 4653136"/>
              <a:gd name="connsiteX4" fmla="*/ 0 w 8786223"/>
              <a:gd name="connsiteY4" fmla="*/ 0 h 4653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86223" h="4653136">
                <a:moveTo>
                  <a:pt x="0" y="0"/>
                </a:moveTo>
                <a:lnTo>
                  <a:pt x="8784976" y="0"/>
                </a:lnTo>
                <a:cubicBezTo>
                  <a:pt x="8781432" y="1334850"/>
                  <a:pt x="8788774" y="3025968"/>
                  <a:pt x="8785230" y="4360818"/>
                </a:cubicBezTo>
                <a:lnTo>
                  <a:pt x="0" y="4653136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2000">
              <a:solidFill>
                <a:srgbClr val="FFFFFF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9086915" y="6499386"/>
            <a:ext cx="547689" cy="1873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rgbClr val="FFFFFF"/>
              </a:solidFill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9334508" y="6550026"/>
            <a:ext cx="481013" cy="139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rgbClr val="FFFFFF"/>
              </a:solidFill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14316" y="1916832"/>
            <a:ext cx="3077372" cy="2304630"/>
          </a:xfrm>
        </p:spPr>
        <p:txBody>
          <a:bodyPr>
            <a:noAutofit/>
          </a:bodyPr>
          <a:lstStyle>
            <a:lvl1pPr algn="ctr"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마지막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choiyb\Desktop\임시작업\Untitled-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1131" y="2774950"/>
            <a:ext cx="2027238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직사각형 2"/>
          <p:cNvSpPr/>
          <p:nvPr/>
        </p:nvSpPr>
        <p:spPr>
          <a:xfrm>
            <a:off x="9086915" y="6499386"/>
            <a:ext cx="547689" cy="1873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rgbClr val="FFFFFF"/>
              </a:solidFill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9334508" y="6550026"/>
            <a:ext cx="481013" cy="139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rgbClr val="FFFFFF"/>
              </a:solidFill>
            </a:endParaRPr>
          </a:p>
        </p:txBody>
      </p:sp>
      <p:pic>
        <p:nvPicPr>
          <p:cNvPr id="5" name="Picture 2" descr="C:\Users\choiyb\Desktop\sub01_01.jpg"/>
          <p:cNvPicPr>
            <a:picLocks noChangeAspect="1" noChangeArrowheads="1"/>
          </p:cNvPicPr>
          <p:nvPr userDrawn="1"/>
        </p:nvPicPr>
        <p:blipFill>
          <a:blip r:embed="rId3" cstate="print"/>
          <a:srcRect l="30643" t="24731" r="31149" b="69318"/>
          <a:stretch>
            <a:fillRect/>
          </a:stretch>
        </p:blipFill>
        <p:spPr bwMode="auto">
          <a:xfrm>
            <a:off x="6127825" y="2784636"/>
            <a:ext cx="2003425" cy="63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 descr="C:\Users\choiyb\Desktop\건국대학교.jpg"/>
          <p:cNvPicPr>
            <a:picLocks noChangeAspect="1" noChangeArrowheads="1"/>
          </p:cNvPicPr>
          <p:nvPr userDrawn="1"/>
        </p:nvPicPr>
        <p:blipFill>
          <a:blip r:embed="rId4" cstate="print"/>
          <a:srcRect l="3964" t="25870" r="3786" b="25427"/>
          <a:stretch>
            <a:fillRect/>
          </a:stretch>
        </p:blipFill>
        <p:spPr bwMode="auto">
          <a:xfrm>
            <a:off x="1933644" y="2754474"/>
            <a:ext cx="1655763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 userDrawn="1"/>
        </p:nvSpPr>
        <p:spPr>
          <a:xfrm>
            <a:off x="9086915" y="6499386"/>
            <a:ext cx="547689" cy="1873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rgbClr val="FFFFFF"/>
              </a:solidFill>
            </a:endParaRPr>
          </a:p>
        </p:txBody>
      </p:sp>
      <p:grpSp>
        <p:nvGrpSpPr>
          <p:cNvPr id="4" name="그룹 10"/>
          <p:cNvGrpSpPr>
            <a:grpSpLocks/>
          </p:cNvGrpSpPr>
          <p:nvPr/>
        </p:nvGrpSpPr>
        <p:grpSpPr bwMode="auto">
          <a:xfrm>
            <a:off x="195263" y="333380"/>
            <a:ext cx="9517062" cy="6264275"/>
            <a:chOff x="179512" y="404664"/>
            <a:chExt cx="8784976" cy="6264696"/>
          </a:xfrm>
        </p:grpSpPr>
        <p:sp>
          <p:nvSpPr>
            <p:cNvPr id="7" name="직사각형 6"/>
            <p:cNvSpPr/>
            <p:nvPr userDrawn="1"/>
          </p:nvSpPr>
          <p:spPr>
            <a:xfrm>
              <a:off x="179512" y="404664"/>
              <a:ext cx="8784976" cy="6264696"/>
            </a:xfrm>
            <a:prstGeom prst="rect">
              <a:avLst/>
            </a:prstGeom>
            <a:gradFill>
              <a:gsLst>
                <a:gs pos="0">
                  <a:schemeClr val="tx2"/>
                </a:gs>
                <a:gs pos="100000">
                  <a:schemeClr val="tx2">
                    <a:lumMod val="5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solidFill>
                  <a:srgbClr val="FFFFFF"/>
                </a:solidFill>
              </a:endParaRPr>
            </a:p>
          </p:txBody>
        </p:sp>
        <p:sp>
          <p:nvSpPr>
            <p:cNvPr id="8" name="직사각형 7"/>
            <p:cNvSpPr/>
            <p:nvPr userDrawn="1"/>
          </p:nvSpPr>
          <p:spPr>
            <a:xfrm>
              <a:off x="287950" y="512621"/>
              <a:ext cx="8568099" cy="604878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solidFill>
                  <a:srgbClr val="FFFFFF"/>
                </a:solidFill>
              </a:endParaRPr>
            </a:p>
          </p:txBody>
        </p:sp>
      </p:grp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05702" y="548680"/>
            <a:ext cx="9094600" cy="944628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05702" y="1639348"/>
            <a:ext cx="9094600" cy="4525963"/>
          </a:xfrm>
        </p:spPr>
        <p:txBody>
          <a:bodyPr>
            <a:noAutofit/>
          </a:bodyPr>
          <a:lstStyle>
            <a:lvl1pPr>
              <a:defRPr sz="1600"/>
            </a:lvl1pPr>
            <a:lvl2pPr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 dirty="0"/>
          </a:p>
        </p:txBody>
      </p:sp>
      <p:sp>
        <p:nvSpPr>
          <p:cNvPr id="11" name="텍스트 개체 틀 8"/>
          <p:cNvSpPr>
            <a:spLocks noGrp="1"/>
          </p:cNvSpPr>
          <p:nvPr>
            <p:ph type="body" sz="quarter" idx="13"/>
          </p:nvPr>
        </p:nvSpPr>
        <p:spPr>
          <a:xfrm>
            <a:off x="350850" y="6267960"/>
            <a:ext cx="8892640" cy="283757"/>
          </a:xfrm>
        </p:spPr>
        <p:txBody>
          <a:bodyPr/>
          <a:lstStyle>
            <a:lvl1pPr marL="0" indent="0">
              <a:buNone/>
              <a:defRPr sz="900" b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185738" indent="0">
              <a:buNone/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buNone/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buNone/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buNone/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  <p:hf sldNum="0"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제목 개체 틀 1"/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027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95300" y="1600206"/>
            <a:ext cx="8915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</a:p>
        </p:txBody>
      </p:sp>
      <p:cxnSp>
        <p:nvCxnSpPr>
          <p:cNvPr id="13" name="직선 연결선 12"/>
          <p:cNvCxnSpPr/>
          <p:nvPr/>
        </p:nvCxnSpPr>
        <p:spPr>
          <a:xfrm>
            <a:off x="77794" y="6705600"/>
            <a:ext cx="9750425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1" name="Picture 2" descr="C:\Users\choiyb\Desktop\sub01_01.jpg"/>
          <p:cNvPicPr>
            <a:picLocks noChangeAspect="1" noChangeArrowheads="1"/>
          </p:cNvPicPr>
          <p:nvPr userDrawn="1"/>
        </p:nvPicPr>
        <p:blipFill>
          <a:blip r:embed="rId14" cstate="print"/>
          <a:srcRect l="30643" t="24731" r="31149" b="69318"/>
          <a:stretch>
            <a:fillRect/>
          </a:stretch>
        </p:blipFill>
        <p:spPr bwMode="auto">
          <a:xfrm>
            <a:off x="9442538" y="6732588"/>
            <a:ext cx="360363" cy="11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 userDrawn="1"/>
        </p:nvSpPr>
        <p:spPr>
          <a:xfrm>
            <a:off x="9363156" y="6475170"/>
            <a:ext cx="32893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86700CDB-D610-4888-A720-3D5D38198F30}" type="slidenum">
              <a:rPr lang="ko-KR" altLang="en-US" sz="900" smtClean="0">
                <a:solidFill>
                  <a:srgbClr val="000000">
                    <a:lumMod val="50000"/>
                    <a:lumOff val="50000"/>
                  </a:srgbClr>
                </a:solidFill>
              </a:rPr>
              <a:pPr algn="r"/>
              <a:t>‹#›</a:t>
            </a:fld>
            <a:endParaRPr lang="ko-KR" altLang="en-US" sz="900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2200" kern="1200">
          <a:solidFill>
            <a:srgbClr val="595959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2200">
          <a:solidFill>
            <a:srgbClr val="595959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2200">
          <a:solidFill>
            <a:srgbClr val="595959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2200">
          <a:solidFill>
            <a:srgbClr val="595959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2200">
          <a:solidFill>
            <a:srgbClr val="595959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2200">
          <a:solidFill>
            <a:srgbClr val="595959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2200">
          <a:solidFill>
            <a:srgbClr val="595959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2200">
          <a:solidFill>
            <a:srgbClr val="595959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2200">
          <a:solidFill>
            <a:srgbClr val="595959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174625" indent="-174625" algn="l" rtl="0" eaLnBrk="0" fontAlgn="base" latinLnBrk="1" hangingPunct="0">
        <a:lnSpc>
          <a:spcPct val="120000"/>
        </a:lnSpc>
        <a:spcBef>
          <a:spcPct val="0"/>
        </a:spcBef>
        <a:spcAft>
          <a:spcPts val="300"/>
        </a:spcAft>
        <a:buFont typeface="Arial" charset="0"/>
        <a:buChar char="•"/>
        <a:defRPr sz="1600" b="1" kern="1200">
          <a:solidFill>
            <a:schemeClr val="tx2"/>
          </a:solidFill>
          <a:latin typeface="+mn-lt"/>
          <a:ea typeface="+mn-ea"/>
          <a:cs typeface="+mn-cs"/>
        </a:defRPr>
      </a:lvl1pPr>
      <a:lvl2pPr marL="357188" indent="-171450" algn="l" rtl="0" eaLnBrk="0" fontAlgn="base" latinLnBrk="1" hangingPunct="0">
        <a:lnSpc>
          <a:spcPct val="120000"/>
        </a:lnSpc>
        <a:spcBef>
          <a:spcPct val="0"/>
        </a:spcBef>
        <a:spcAft>
          <a:spcPts val="300"/>
        </a:spcAft>
        <a:buSzPct val="80000"/>
        <a:buFont typeface="Arial" charset="0"/>
        <a:buChar char="–"/>
        <a:defRPr sz="1400" kern="1200">
          <a:solidFill>
            <a:srgbClr val="404040"/>
          </a:solidFill>
          <a:latin typeface="+mn-lt"/>
          <a:ea typeface="+mn-ea"/>
          <a:cs typeface="+mn-cs"/>
        </a:defRPr>
      </a:lvl2pPr>
      <a:lvl3pPr marL="444500" indent="-127000" algn="l" rtl="0" eaLnBrk="0" fontAlgn="base" latinLnBrk="1" hangingPunct="0">
        <a:lnSpc>
          <a:spcPct val="120000"/>
        </a:lnSpc>
        <a:spcBef>
          <a:spcPct val="0"/>
        </a:spcBef>
        <a:spcAft>
          <a:spcPts val="300"/>
        </a:spcAft>
        <a:buFont typeface="Arial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625475" indent="-155575" algn="l" rtl="0" eaLnBrk="0" fontAlgn="base" latinLnBrk="1" hangingPunct="0">
        <a:lnSpc>
          <a:spcPct val="120000"/>
        </a:lnSpc>
        <a:spcBef>
          <a:spcPct val="0"/>
        </a:spcBef>
        <a:spcAft>
          <a:spcPts val="300"/>
        </a:spcAft>
        <a:buFont typeface="Arial" charset="0"/>
        <a:buChar char="–"/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727075" indent="-142875" algn="l" rtl="0" eaLnBrk="0" fontAlgn="base" latinLnBrk="1" hangingPunct="0">
        <a:lnSpc>
          <a:spcPct val="120000"/>
        </a:lnSpc>
        <a:spcBef>
          <a:spcPct val="0"/>
        </a:spcBef>
        <a:spcAft>
          <a:spcPts val="300"/>
        </a:spcAft>
        <a:buFont typeface="Arial" charset="0"/>
        <a:buChar char="»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600203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95300" y="6356353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69CE99-B7B0-467C-B03A-48524F00A15E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2015-05-08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384550" y="6356353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099300" y="6356353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E7F1EE-B9D5-40B0-9597-FBB84263A201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jpe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Text Box 6"/>
          <p:cNvSpPr txBox="1">
            <a:spLocks noChangeArrowheads="1"/>
          </p:cNvSpPr>
          <p:nvPr/>
        </p:nvSpPr>
        <p:spPr bwMode="auto">
          <a:xfrm>
            <a:off x="1722762" y="1895930"/>
            <a:ext cx="6822380" cy="73866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3200" b="1" kern="0" dirty="0" smtClean="0">
                <a:solidFill>
                  <a:srgbClr val="FFFFFF"/>
                </a:solidFill>
              </a:rPr>
              <a:t>충청남도 천안의료원 의료환경 분석</a:t>
            </a:r>
            <a:endParaRPr kumimoji="1" lang="en-US" altLang="ko-KR" sz="3200" b="1" kern="0" dirty="0" smtClean="0">
              <a:solidFill>
                <a:srgbClr val="FFFFFF"/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7761312" y="3594502"/>
            <a:ext cx="114646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000" b="1" dirty="0" smtClean="0">
                <a:solidFill>
                  <a:prstClr val="white"/>
                </a:solidFill>
              </a:rPr>
              <a:t>2014.08</a:t>
            </a:r>
            <a:endParaRPr lang="ko-KR" altLang="en-US" sz="2000" dirty="0">
              <a:solidFill>
                <a:prstClr val="whit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경영 현황 분석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의료보장 유형별 환자 진료 실적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입원환자는 건강보험환자 비율 점차 증가 추세이며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의료급여환자 비율 감소 </a:t>
            </a:r>
            <a:r>
              <a:rPr lang="en-US" altLang="ko-KR" dirty="0" smtClean="0"/>
              <a:t>: 2013</a:t>
            </a:r>
            <a:r>
              <a:rPr lang="ko-KR" altLang="en-US" dirty="0" smtClean="0"/>
              <a:t>년 </a:t>
            </a:r>
            <a:r>
              <a:rPr lang="en-US" altLang="ko-KR" dirty="0" smtClean="0"/>
              <a:t>31.1%</a:t>
            </a:r>
          </a:p>
          <a:p>
            <a:pPr lvl="1"/>
            <a:r>
              <a:rPr lang="ko-KR" altLang="en-US" dirty="0" smtClean="0"/>
              <a:t>외래환자는 의료급여환자 비율 점차 감소 추세 </a:t>
            </a:r>
            <a:r>
              <a:rPr lang="en-US" altLang="ko-KR" dirty="0" smtClean="0"/>
              <a:t>: 18.3% &gt; 14.3% &gt; 11.5%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218330" y="2464322"/>
            <a:ext cx="29963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 smtClean="0"/>
              <a:t>[</a:t>
            </a:r>
            <a:r>
              <a:rPr lang="ko-KR" altLang="en-US" sz="1200" dirty="0" smtClean="0"/>
              <a:t>천안의료원 보장 유형별 환자비율</a:t>
            </a:r>
            <a:r>
              <a:rPr lang="en-US" altLang="ko-KR" sz="1200" dirty="0" smtClean="0"/>
              <a:t>(</a:t>
            </a:r>
            <a:r>
              <a:rPr lang="ko-KR" altLang="en-US" sz="1200" dirty="0" smtClean="0"/>
              <a:t>입원</a:t>
            </a:r>
            <a:r>
              <a:rPr lang="en-US" altLang="ko-KR" sz="1200" dirty="0" smtClean="0"/>
              <a:t>)]</a:t>
            </a:r>
            <a:endParaRPr lang="ko-KR" altLang="en-US" sz="1200" dirty="0"/>
          </a:p>
        </p:txBody>
      </p:sp>
      <p:sp>
        <p:nvSpPr>
          <p:cNvPr id="10" name="TextBox 9"/>
          <p:cNvSpPr txBox="1"/>
          <p:nvPr/>
        </p:nvSpPr>
        <p:spPr>
          <a:xfrm>
            <a:off x="4880992" y="2464322"/>
            <a:ext cx="29963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 smtClean="0"/>
              <a:t>[</a:t>
            </a:r>
            <a:r>
              <a:rPr lang="ko-KR" altLang="en-US" sz="1200" dirty="0" smtClean="0"/>
              <a:t>천안의료원 보장 유형별 환자비율</a:t>
            </a:r>
            <a:r>
              <a:rPr lang="en-US" altLang="ko-KR" sz="1200" dirty="0" smtClean="0"/>
              <a:t>(</a:t>
            </a:r>
            <a:r>
              <a:rPr lang="ko-KR" altLang="en-US" sz="1200" dirty="0" smtClean="0"/>
              <a:t>외래</a:t>
            </a:r>
            <a:r>
              <a:rPr lang="en-US" altLang="ko-KR" sz="1200" dirty="0" smtClean="0"/>
              <a:t>)]</a:t>
            </a:r>
            <a:endParaRPr lang="ko-KR" altLang="en-US" sz="1200" dirty="0"/>
          </a:p>
        </p:txBody>
      </p:sp>
      <p:pic>
        <p:nvPicPr>
          <p:cNvPr id="11981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2480" y="2780928"/>
            <a:ext cx="4597400" cy="276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981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81575" y="2780928"/>
            <a:ext cx="4597400" cy="276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경영 현황 분석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지방의료원 운영 평가 결과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운영평가 결과 총점 </a:t>
            </a:r>
            <a:r>
              <a:rPr lang="en-US" altLang="ko-KR" dirty="0" smtClean="0"/>
              <a:t>74.2 &gt; 54.9 &gt; 64.1</a:t>
            </a:r>
            <a:r>
              <a:rPr lang="ko-KR" altLang="en-US" dirty="0" smtClean="0"/>
              <a:t>로 전체 의료원 중 하위에 분류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운영평가 결과 양질의 의료</a:t>
            </a:r>
            <a:r>
              <a:rPr lang="en-US" altLang="ko-KR" dirty="0" smtClean="0"/>
              <a:t>, </a:t>
            </a:r>
            <a:r>
              <a:rPr lang="ko-KR" altLang="en-US" dirty="0" smtClean="0"/>
              <a:t>공익적 보건의료서비스 지표 결과 하락세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공익적 보건의료서비스 총점</a:t>
            </a:r>
            <a:r>
              <a:rPr lang="en-US" altLang="ko-KR" dirty="0" smtClean="0"/>
              <a:t>(30)</a:t>
            </a:r>
            <a:r>
              <a:rPr lang="ko-KR" altLang="en-US" dirty="0" smtClean="0"/>
              <a:t> </a:t>
            </a:r>
            <a:r>
              <a:rPr lang="en-US" altLang="ko-KR" dirty="0" smtClean="0"/>
              <a:t>25.5 &gt; 21.3 &gt; 20.0</a:t>
            </a:r>
            <a:r>
              <a:rPr lang="ko-KR" altLang="en-US" dirty="0" smtClean="0"/>
              <a:t>으로 지표 결과 지속 하락</a:t>
            </a:r>
            <a:endParaRPr lang="en-US" altLang="ko-KR" dirty="0" smtClean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59092" y="2071986"/>
            <a:ext cx="295786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 smtClean="0"/>
              <a:t>[</a:t>
            </a:r>
            <a:r>
              <a:rPr lang="ko-KR" altLang="en-US" sz="1200" dirty="0" smtClean="0"/>
              <a:t>천안의료원 연도별 운영평가 결과 요약</a:t>
            </a:r>
            <a:r>
              <a:rPr lang="en-US" altLang="ko-KR" sz="1200" dirty="0" smtClean="0"/>
              <a:t>]</a:t>
            </a:r>
            <a:endParaRPr lang="ko-KR" altLang="en-US" sz="1200" dirty="0"/>
          </a:p>
        </p:txBody>
      </p:sp>
      <p:sp>
        <p:nvSpPr>
          <p:cNvPr id="10" name="TextBox 9"/>
          <p:cNvSpPr txBox="1"/>
          <p:nvPr/>
        </p:nvSpPr>
        <p:spPr>
          <a:xfrm>
            <a:off x="4943475" y="2071986"/>
            <a:ext cx="39356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 smtClean="0"/>
              <a:t>[</a:t>
            </a:r>
            <a:r>
              <a:rPr lang="ko-KR" altLang="en-US" sz="1200" dirty="0" smtClean="0"/>
              <a:t>천안의료원 연도별 공익적 보건의료서비스 결과 요약</a:t>
            </a:r>
            <a:r>
              <a:rPr lang="en-US" altLang="ko-KR" sz="1200" dirty="0" smtClean="0"/>
              <a:t>]</a:t>
            </a:r>
            <a:endParaRPr lang="ko-KR" altLang="en-US" sz="1200" dirty="0"/>
          </a:p>
        </p:txBody>
      </p:sp>
      <p:pic>
        <p:nvPicPr>
          <p:cNvPr id="9216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464" y="2388592"/>
            <a:ext cx="4248472" cy="255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6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64695" y="2388592"/>
            <a:ext cx="4248472" cy="255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11" name="표 10"/>
          <p:cNvGraphicFramePr>
            <a:graphicFrameLocks noGrp="1"/>
          </p:cNvGraphicFramePr>
          <p:nvPr/>
        </p:nvGraphicFramePr>
        <p:xfrm>
          <a:off x="128464" y="5007843"/>
          <a:ext cx="4248472" cy="1373484"/>
        </p:xfrm>
        <a:graphic>
          <a:graphicData uri="http://schemas.openxmlformats.org/drawingml/2006/table">
            <a:tbl>
              <a:tblPr/>
              <a:tblGrid>
                <a:gridCol w="1912498"/>
                <a:gridCol w="778658"/>
                <a:gridCol w="778658"/>
                <a:gridCol w="778658"/>
              </a:tblGrid>
              <a:tr h="22891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FFFFFF"/>
                          </a:solidFill>
                          <a:latin typeface="맑은 고딕"/>
                        </a:rPr>
                        <a:t>구분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FFFFFF"/>
                          </a:solidFill>
                          <a:latin typeface="맑은 고딕"/>
                        </a:rPr>
                        <a:t>2011</a:t>
                      </a:r>
                      <a:r>
                        <a:rPr lang="ko-KR" altLang="en-US" sz="1100" b="0" i="0" u="none" strike="noStrike">
                          <a:solidFill>
                            <a:srgbClr val="FFFFFF"/>
                          </a:solidFill>
                          <a:latin typeface="맑은 고딕"/>
                        </a:rPr>
                        <a:t>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FFFFFF"/>
                          </a:solidFill>
                          <a:latin typeface="맑은 고딕"/>
                        </a:rPr>
                        <a:t>2012</a:t>
                      </a:r>
                      <a:r>
                        <a:rPr lang="ko-KR" altLang="en-US" sz="1100" b="0" i="0" u="none" strike="noStrike">
                          <a:solidFill>
                            <a:srgbClr val="FFFFFF"/>
                          </a:solidFill>
                          <a:latin typeface="맑은 고딕"/>
                        </a:rPr>
                        <a:t>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FFFFFF"/>
                          </a:solidFill>
                          <a:latin typeface="맑은 고딕"/>
                        </a:rPr>
                        <a:t>2013</a:t>
                      </a:r>
                      <a:r>
                        <a:rPr lang="ko-KR" altLang="en-US" sz="1100" b="0" i="0" u="none" strike="noStrike">
                          <a:solidFill>
                            <a:srgbClr val="FFFFFF"/>
                          </a:solidFill>
                          <a:latin typeface="맑은 고딕"/>
                        </a:rPr>
                        <a:t>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</a:tr>
              <a:tr h="22891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전체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74.2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54.9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64.1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91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양질의 의료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70.2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68.1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62.4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91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합리적 운영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54.1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39.1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50.0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91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공익적 보건의료서비스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85.0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70.8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66.7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91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공공적 관리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92.5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41.7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82.9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2" name="표 11"/>
          <p:cNvGraphicFramePr>
            <a:graphicFrameLocks noGrp="1"/>
          </p:cNvGraphicFramePr>
          <p:nvPr/>
        </p:nvGraphicFramePr>
        <p:xfrm>
          <a:off x="5097016" y="5013176"/>
          <a:ext cx="4176463" cy="1368150"/>
        </p:xfrm>
        <a:graphic>
          <a:graphicData uri="http://schemas.openxmlformats.org/drawingml/2006/table">
            <a:tbl>
              <a:tblPr/>
              <a:tblGrid>
                <a:gridCol w="1774825"/>
                <a:gridCol w="800546"/>
                <a:gridCol w="800546"/>
                <a:gridCol w="800546"/>
              </a:tblGrid>
              <a:tr h="273630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FFFFFF"/>
                          </a:solidFill>
                          <a:latin typeface="맑은 고딕"/>
                        </a:rPr>
                        <a:t>구분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1" i="0" u="none" strike="noStrike" dirty="0">
                          <a:solidFill>
                            <a:srgbClr val="FFFFFF"/>
                          </a:solidFill>
                          <a:latin typeface="맑은 고딕"/>
                        </a:rPr>
                        <a:t>2011</a:t>
                      </a:r>
                      <a:r>
                        <a:rPr lang="ko-KR" altLang="en-US" sz="1100" b="1" i="0" u="none" strike="noStrike" dirty="0">
                          <a:solidFill>
                            <a:srgbClr val="FFFFFF"/>
                          </a:solidFill>
                          <a:latin typeface="맑은 고딕"/>
                        </a:rPr>
                        <a:t>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1" i="0" u="none" strike="noStrike">
                          <a:solidFill>
                            <a:srgbClr val="FFFFFF"/>
                          </a:solidFill>
                          <a:latin typeface="맑은 고딕"/>
                        </a:rPr>
                        <a:t>2012</a:t>
                      </a:r>
                      <a:r>
                        <a:rPr lang="ko-KR" altLang="en-US" sz="1100" b="1" i="0" u="none" strike="noStrike">
                          <a:solidFill>
                            <a:srgbClr val="FFFFFF"/>
                          </a:solidFill>
                          <a:latin typeface="맑은 고딕"/>
                        </a:rPr>
                        <a:t>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1" i="0" u="none" strike="noStrike">
                          <a:solidFill>
                            <a:srgbClr val="FFFFFF"/>
                          </a:solidFill>
                          <a:latin typeface="맑은 고딕"/>
                        </a:rPr>
                        <a:t>2013</a:t>
                      </a:r>
                      <a:r>
                        <a:rPr lang="ko-KR" altLang="en-US" sz="1100" b="1" i="0" u="none" strike="noStrike">
                          <a:solidFill>
                            <a:srgbClr val="FFFFFF"/>
                          </a:solidFill>
                          <a:latin typeface="맑은 고딕"/>
                        </a:rPr>
                        <a:t>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</a:tr>
              <a:tr h="273630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총점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85.0(25.5)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70.8(21.5)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66.7(20.0)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3630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의료안전망 기능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87.5(35.0)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75.0(22.5)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75.0(30.0)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3630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포괄적 서비스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83.3(50.0)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66.7(33.3)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58.4(29.2)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3630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공공보건의료사업 지원체계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75.0(15.0)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75.0(7.5)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왼쪽/오른쪽 화살표 49"/>
          <p:cNvSpPr/>
          <p:nvPr/>
        </p:nvSpPr>
        <p:spPr>
          <a:xfrm>
            <a:off x="5881694" y="4605348"/>
            <a:ext cx="3000396" cy="1509723"/>
          </a:xfrm>
          <a:prstGeom prst="leftRightArrow">
            <a:avLst>
              <a:gd name="adj1" fmla="val 69695"/>
              <a:gd name="adj2" fmla="val 44133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30" name="표 29"/>
          <p:cNvGraphicFramePr>
            <a:graphicFrameLocks noGrp="1"/>
          </p:cNvGraphicFramePr>
          <p:nvPr/>
        </p:nvGraphicFramePr>
        <p:xfrm>
          <a:off x="1843066" y="4391032"/>
          <a:ext cx="2334174" cy="18571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7087"/>
                <a:gridCol w="1167087"/>
              </a:tblGrid>
              <a:tr h="928561">
                <a:tc>
                  <a:txBody>
                    <a:bodyPr/>
                    <a:lstStyle/>
                    <a:p>
                      <a:pPr algn="ctr" latinLnBrk="1"/>
                      <a:endParaRPr lang="en-US" altLang="ko-KR" sz="12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99060" marR="9906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2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99060" marR="9906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928561">
                <a:tc>
                  <a:txBody>
                    <a:bodyPr/>
                    <a:lstStyle/>
                    <a:p>
                      <a:pPr algn="ctr" latinLnBrk="1"/>
                      <a:endParaRPr lang="en-US" altLang="ko-KR" sz="1200" b="1" dirty="0" smtClean="0"/>
                    </a:p>
                  </a:txBody>
                  <a:tcPr marL="99060" marR="9906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DAA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 smtClean="0"/>
                    </a:p>
                  </a:txBody>
                  <a:tcPr marL="99060" marR="9906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문제 원인 분석 기본 방향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>
                <a:solidFill>
                  <a:srgbClr val="2C378C"/>
                </a:solidFill>
              </a:rPr>
              <a:t>문제 원인 분석 기본 방향</a:t>
            </a:r>
            <a:endParaRPr lang="en-US" altLang="ko-KR" dirty="0" smtClean="0">
              <a:solidFill>
                <a:srgbClr val="2C378C"/>
              </a:solidFill>
            </a:endParaRPr>
          </a:p>
          <a:p>
            <a:pPr lvl="1">
              <a:buFont typeface="맑은 고딕" pitchFamily="50" charset="-127"/>
              <a:buChar char="–"/>
            </a:pPr>
            <a:r>
              <a:rPr lang="en-US" altLang="ko-KR" b="0" dirty="0" smtClean="0">
                <a:solidFill>
                  <a:schemeClr val="tx1"/>
                </a:solidFill>
              </a:rPr>
              <a:t>1</a:t>
            </a:r>
            <a:r>
              <a:rPr lang="ko-KR" altLang="en-US" b="0" dirty="0" smtClean="0">
                <a:solidFill>
                  <a:schemeClr val="tx1"/>
                </a:solidFill>
              </a:rPr>
              <a:t>단계 경영상태 진단 </a:t>
            </a:r>
            <a:r>
              <a:rPr lang="en-US" altLang="ko-KR" b="0" dirty="0" smtClean="0">
                <a:solidFill>
                  <a:schemeClr val="tx1"/>
                </a:solidFill>
                <a:sym typeface="Wingdings" pitchFamily="2" charset="2"/>
              </a:rPr>
              <a:t></a:t>
            </a:r>
            <a:r>
              <a:rPr lang="ko-KR" altLang="en-US" b="0" dirty="0" smtClean="0">
                <a:solidFill>
                  <a:schemeClr val="tx1"/>
                </a:solidFill>
              </a:rPr>
              <a:t> 재무적 성과와 공익적 성과를 바탕으로 한 각 그룹별 문제 특성 정의 </a:t>
            </a:r>
            <a:r>
              <a:rPr lang="en-US" altLang="ko-KR" dirty="0" smtClean="0">
                <a:sym typeface="Wingdings" pitchFamily="2" charset="2"/>
              </a:rPr>
              <a:t> </a:t>
            </a:r>
            <a:r>
              <a:rPr lang="ko-KR" altLang="en-US" dirty="0" smtClean="0">
                <a:sym typeface="Wingdings" pitchFamily="2" charset="2"/>
              </a:rPr>
              <a:t>심층 문제에 대한 원인 분석 시행 필요</a:t>
            </a:r>
            <a:endParaRPr lang="en-US" altLang="ko-KR" dirty="0" smtClean="0">
              <a:sym typeface="Wingdings" pitchFamily="2" charset="2"/>
            </a:endParaRPr>
          </a:p>
          <a:p>
            <a:pPr lvl="1">
              <a:buFont typeface="맑은 고딕" pitchFamily="50" charset="-127"/>
              <a:buChar char="–"/>
            </a:pPr>
            <a:r>
              <a:rPr lang="ko-KR" altLang="en-US" b="0" dirty="0" smtClean="0">
                <a:solidFill>
                  <a:schemeClr val="tx1"/>
                </a:solidFill>
                <a:sym typeface="Wingdings" pitchFamily="2" charset="2"/>
              </a:rPr>
              <a:t>지방의료원의 재무 및 공익적 성과에 영향을 미치는 다양한 요인 존재 </a:t>
            </a:r>
            <a:r>
              <a:rPr lang="en-US" altLang="ko-KR" b="0" dirty="0" smtClean="0">
                <a:solidFill>
                  <a:schemeClr val="tx1"/>
                </a:solidFill>
                <a:sym typeface="Wingdings" pitchFamily="2" charset="2"/>
              </a:rPr>
              <a:t> </a:t>
            </a:r>
            <a:r>
              <a:rPr lang="ko-KR" altLang="en-US" b="0" dirty="0" smtClean="0">
                <a:solidFill>
                  <a:schemeClr val="tx1"/>
                </a:solidFill>
                <a:sym typeface="Wingdings" pitchFamily="2" charset="2"/>
              </a:rPr>
              <a:t>문제 원인분석 지표 개발 필요</a:t>
            </a:r>
            <a:r>
              <a:rPr lang="en-US" altLang="ko-KR" b="0" dirty="0" smtClean="0">
                <a:solidFill>
                  <a:schemeClr val="tx1"/>
                </a:solidFill>
                <a:sym typeface="Wingdings" pitchFamily="2" charset="2"/>
              </a:rPr>
              <a:t> </a:t>
            </a:r>
          </a:p>
          <a:p>
            <a:pPr lvl="1">
              <a:buNone/>
            </a:pPr>
            <a:endParaRPr lang="en-US" altLang="ko-KR" sz="800" b="0" dirty="0" smtClean="0">
              <a:solidFill>
                <a:schemeClr val="tx1"/>
              </a:solidFill>
            </a:endParaRPr>
          </a:p>
          <a:p>
            <a:pPr lvl="0"/>
            <a:r>
              <a:rPr lang="ko-KR" altLang="en-US" dirty="0" smtClean="0">
                <a:solidFill>
                  <a:srgbClr val="2C378C"/>
                </a:solidFill>
              </a:rPr>
              <a:t>재무적 성과 관련 문제원인 분석 방향</a:t>
            </a:r>
            <a:endParaRPr lang="en-US" altLang="ko-KR" b="0" dirty="0" smtClean="0">
              <a:solidFill>
                <a:schemeClr val="tx1"/>
              </a:solidFill>
            </a:endParaRPr>
          </a:p>
          <a:p>
            <a:pPr lvl="1">
              <a:buFont typeface="맑은 고딕" pitchFamily="50" charset="-127"/>
              <a:buChar char="–"/>
            </a:pPr>
            <a:r>
              <a:rPr lang="ko-KR" altLang="en-US" dirty="0" smtClean="0"/>
              <a:t>재무성과</a:t>
            </a:r>
            <a:r>
              <a:rPr lang="en-US" altLang="ko-KR" dirty="0" smtClean="0"/>
              <a:t>(</a:t>
            </a:r>
            <a:r>
              <a:rPr lang="ko-KR" altLang="en-US" dirty="0" smtClean="0"/>
              <a:t>경영효율성</a:t>
            </a:r>
            <a:r>
              <a:rPr lang="en-US" altLang="ko-KR" dirty="0" smtClean="0"/>
              <a:t>)</a:t>
            </a:r>
            <a:r>
              <a:rPr lang="ko-KR" altLang="en-US" dirty="0" smtClean="0"/>
              <a:t> 분석은 공익적 비용 계측 결과를 반영한 </a:t>
            </a:r>
            <a:r>
              <a:rPr lang="ko-KR" altLang="en-US" dirty="0" err="1" smtClean="0"/>
              <a:t>당기순이익을</a:t>
            </a:r>
            <a:r>
              <a:rPr lang="ko-KR" altLang="en-US" dirty="0" smtClean="0"/>
              <a:t> 산정한 후</a:t>
            </a:r>
            <a:r>
              <a:rPr lang="en-US" altLang="ko-KR" dirty="0" smtClean="0"/>
              <a:t>,</a:t>
            </a:r>
            <a:r>
              <a:rPr lang="ko-KR" altLang="en-US" dirty="0" smtClean="0"/>
              <a:t> 이에 대한 보전이 이뤄진다는 전제하에 </a:t>
            </a:r>
            <a:endParaRPr lang="en-US" altLang="ko-KR" dirty="0" smtClean="0"/>
          </a:p>
          <a:p>
            <a:pPr lvl="1">
              <a:buNone/>
            </a:pPr>
            <a:r>
              <a:rPr lang="en-US" altLang="ko-KR" dirty="0" smtClean="0"/>
              <a:t>   </a:t>
            </a:r>
            <a:r>
              <a:rPr lang="ko-KR" altLang="en-US" dirty="0" smtClean="0"/>
              <a:t>문제 원인 분석과 개선 대안을 모색</a:t>
            </a:r>
            <a:endParaRPr lang="en-US" altLang="ko-KR" dirty="0" smtClean="0"/>
          </a:p>
          <a:p>
            <a:pPr lvl="1">
              <a:buFont typeface="맑은 고딕" pitchFamily="50" charset="-127"/>
              <a:buChar char="–"/>
            </a:pPr>
            <a:r>
              <a:rPr lang="en-US" altLang="ko-KR" b="1" dirty="0" smtClean="0">
                <a:solidFill>
                  <a:srgbClr val="000000"/>
                </a:solidFill>
              </a:rPr>
              <a:t>“</a:t>
            </a:r>
            <a:r>
              <a:rPr lang="ko-KR" altLang="en-US" b="1" dirty="0" smtClean="0">
                <a:solidFill>
                  <a:srgbClr val="000000"/>
                </a:solidFill>
              </a:rPr>
              <a:t>공익적 비용을 모두 보전한 </a:t>
            </a:r>
            <a:r>
              <a:rPr lang="ko-KR" altLang="en-US" b="1" dirty="0" err="1" smtClean="0">
                <a:solidFill>
                  <a:srgbClr val="000000"/>
                </a:solidFill>
              </a:rPr>
              <a:t>당기순이익</a:t>
            </a:r>
            <a:r>
              <a:rPr lang="ko-KR" altLang="en-US" b="1" dirty="0" smtClean="0">
                <a:solidFill>
                  <a:srgbClr val="000000"/>
                </a:solidFill>
              </a:rPr>
              <a:t> </a:t>
            </a:r>
            <a:r>
              <a:rPr lang="en-US" altLang="ko-KR" b="1" dirty="0" smtClean="0">
                <a:solidFill>
                  <a:srgbClr val="000000"/>
                </a:solidFill>
              </a:rPr>
              <a:t>&lt; 0” </a:t>
            </a:r>
            <a:r>
              <a:rPr lang="ko-KR" altLang="en-US" dirty="0" smtClean="0">
                <a:solidFill>
                  <a:srgbClr val="000000"/>
                </a:solidFill>
              </a:rPr>
              <a:t>인 경우 </a:t>
            </a:r>
            <a:r>
              <a:rPr lang="ko-KR" altLang="en-US" b="1" dirty="0" smtClean="0">
                <a:solidFill>
                  <a:srgbClr val="000000"/>
                </a:solidFill>
              </a:rPr>
              <a:t>경영비효율</a:t>
            </a:r>
            <a:r>
              <a:rPr lang="en-US" altLang="ko-KR" b="1" dirty="0" smtClean="0">
                <a:solidFill>
                  <a:srgbClr val="000000"/>
                </a:solidFill>
              </a:rPr>
              <a:t>, </a:t>
            </a:r>
            <a:r>
              <a:rPr lang="ko-KR" altLang="en-US" b="1" dirty="0" smtClean="0">
                <a:solidFill>
                  <a:srgbClr val="000000"/>
                </a:solidFill>
              </a:rPr>
              <a:t>기관 경쟁력 부족</a:t>
            </a:r>
            <a:r>
              <a:rPr lang="en-US" altLang="ko-KR" b="1" dirty="0" smtClean="0">
                <a:solidFill>
                  <a:srgbClr val="000000"/>
                </a:solidFill>
              </a:rPr>
              <a:t>, </a:t>
            </a:r>
            <a:r>
              <a:rPr lang="ko-KR" altLang="en-US" b="1" dirty="0" smtClean="0">
                <a:solidFill>
                  <a:srgbClr val="000000"/>
                </a:solidFill>
              </a:rPr>
              <a:t>수요제한</a:t>
            </a:r>
            <a:r>
              <a:rPr lang="en-US" altLang="ko-KR" b="1" dirty="0" smtClean="0">
                <a:solidFill>
                  <a:srgbClr val="000000"/>
                </a:solidFill>
              </a:rPr>
              <a:t>, </a:t>
            </a:r>
            <a:r>
              <a:rPr lang="ko-KR" altLang="en-US" b="1" dirty="0" smtClean="0">
                <a:solidFill>
                  <a:srgbClr val="000000"/>
                </a:solidFill>
              </a:rPr>
              <a:t>자원접근 곤란</a:t>
            </a:r>
            <a:r>
              <a:rPr lang="ko-KR" altLang="en-US" dirty="0" smtClean="0">
                <a:solidFill>
                  <a:srgbClr val="000000"/>
                </a:solidFill>
              </a:rPr>
              <a:t> 등의 문제원인 예상</a:t>
            </a:r>
            <a:endParaRPr lang="en-US" altLang="ko-KR" dirty="0" smtClean="0">
              <a:solidFill>
                <a:srgbClr val="000000"/>
              </a:solidFill>
            </a:endParaRPr>
          </a:p>
          <a:p>
            <a:pPr lvl="1">
              <a:buNone/>
            </a:pPr>
            <a:endParaRPr lang="en-US" altLang="ko-KR" sz="800" dirty="0" smtClean="0"/>
          </a:p>
          <a:p>
            <a:pPr lvl="0"/>
            <a:r>
              <a:rPr lang="ko-KR" altLang="en-US" dirty="0" smtClean="0">
                <a:solidFill>
                  <a:srgbClr val="2C378C"/>
                </a:solidFill>
              </a:rPr>
              <a:t>공익적 성과 관련 문제원인 분석 방향</a:t>
            </a:r>
            <a:endParaRPr lang="en-US" altLang="ko-KR" b="0" dirty="0" smtClean="0">
              <a:solidFill>
                <a:schemeClr val="tx1"/>
              </a:solidFill>
            </a:endParaRPr>
          </a:p>
          <a:p>
            <a:pPr lvl="1">
              <a:buFont typeface="맑은 고딕" pitchFamily="50" charset="-127"/>
              <a:buChar char="–"/>
            </a:pPr>
            <a:r>
              <a:rPr lang="en-US" altLang="ko-KR" b="1" dirty="0" smtClean="0"/>
              <a:t>“</a:t>
            </a:r>
            <a:r>
              <a:rPr lang="ko-KR" altLang="en-US" b="1" dirty="0" smtClean="0"/>
              <a:t>공익적 성과 결과 </a:t>
            </a:r>
            <a:r>
              <a:rPr lang="en-US" altLang="ko-KR" b="1" dirty="0" smtClean="0"/>
              <a:t>&lt; </a:t>
            </a:r>
            <a:r>
              <a:rPr lang="ko-KR" altLang="en-US" b="1" dirty="0" smtClean="0"/>
              <a:t>지방의료원 평균</a:t>
            </a:r>
            <a:r>
              <a:rPr lang="en-US" altLang="ko-KR" b="1" dirty="0" smtClean="0"/>
              <a:t>” </a:t>
            </a:r>
            <a:r>
              <a:rPr lang="ko-KR" altLang="en-US" dirty="0" smtClean="0"/>
              <a:t>인 경우 </a:t>
            </a:r>
            <a:r>
              <a:rPr lang="ko-KR" altLang="en-US" b="1" dirty="0" smtClean="0"/>
              <a:t>지배구조상 공공보건의료에 대한 낮은 우선순위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지원 부족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공공보건의료활동 수행을 위한 인프라 부족</a:t>
            </a:r>
            <a:r>
              <a:rPr lang="ko-KR" altLang="en-US" dirty="0" smtClean="0"/>
              <a:t> 등의 문제원인 예상</a:t>
            </a:r>
            <a:endParaRPr lang="en-US" altLang="ko-KR" b="0" dirty="0" smtClean="0">
              <a:solidFill>
                <a:schemeClr val="tx1"/>
              </a:solidFill>
            </a:endParaRPr>
          </a:p>
        </p:txBody>
      </p:sp>
      <p:grpSp>
        <p:nvGrpSpPr>
          <p:cNvPr id="4" name="그룹 30"/>
          <p:cNvGrpSpPr/>
          <p:nvPr/>
        </p:nvGrpSpPr>
        <p:grpSpPr>
          <a:xfrm>
            <a:off x="1843067" y="4829187"/>
            <a:ext cx="2357454" cy="957269"/>
            <a:chOff x="4381496" y="4429132"/>
            <a:chExt cx="2357454" cy="957269"/>
          </a:xfrm>
        </p:grpSpPr>
        <p:sp>
          <p:nvSpPr>
            <p:cNvPr id="61" name="타원 60"/>
            <p:cNvSpPr/>
            <p:nvPr/>
          </p:nvSpPr>
          <p:spPr>
            <a:xfrm>
              <a:off x="4452934" y="4429132"/>
              <a:ext cx="1227883" cy="864666"/>
            </a:xfrm>
            <a:prstGeom prst="ellipse">
              <a:avLst/>
            </a:prstGeom>
            <a:solidFill>
              <a:srgbClr val="FFC00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타원 39"/>
            <p:cNvSpPr/>
            <p:nvPr/>
          </p:nvSpPr>
          <p:spPr>
            <a:xfrm>
              <a:off x="5238752" y="4457707"/>
              <a:ext cx="1447810" cy="928694"/>
            </a:xfrm>
            <a:prstGeom prst="ellipse">
              <a:avLst/>
            </a:prstGeom>
            <a:solidFill>
              <a:srgbClr val="66990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" name="오른쪽 화살표 40"/>
            <p:cNvSpPr/>
            <p:nvPr/>
          </p:nvSpPr>
          <p:spPr>
            <a:xfrm>
              <a:off x="5186364" y="4643446"/>
              <a:ext cx="234026" cy="216024"/>
            </a:xfrm>
            <a:prstGeom prst="rightArrow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오른쪽 화살표 41"/>
            <p:cNvSpPr/>
            <p:nvPr/>
          </p:nvSpPr>
          <p:spPr>
            <a:xfrm>
              <a:off x="5186364" y="4979876"/>
              <a:ext cx="234026" cy="216024"/>
            </a:xfrm>
            <a:prstGeom prst="rightArrow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4381496" y="4643446"/>
              <a:ext cx="9361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00" dirty="0" smtClean="0"/>
                <a:t>(A)</a:t>
              </a:r>
            </a:p>
            <a:p>
              <a:pPr algn="ctr"/>
              <a:r>
                <a:rPr lang="ko-KR" altLang="en-US" sz="1000" dirty="0" err="1" smtClean="0"/>
                <a:t>당기순이익</a:t>
              </a:r>
              <a:endParaRPr lang="ko-KR" altLang="en-US" sz="1000" dirty="0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5343528" y="4429132"/>
              <a:ext cx="1395422" cy="9387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00" dirty="0" smtClean="0"/>
                <a:t>         (B)</a:t>
              </a:r>
            </a:p>
            <a:p>
              <a:r>
                <a:rPr lang="en-US" altLang="ko-KR" sz="1000" dirty="0" smtClean="0"/>
                <a:t>A </a:t>
              </a:r>
              <a:r>
                <a:rPr lang="en-US" altLang="ko-KR" sz="1100" dirty="0" smtClean="0"/>
                <a:t>+</a:t>
              </a:r>
              <a:r>
                <a:rPr lang="en-US" altLang="ko-KR" sz="1000" dirty="0" smtClean="0"/>
                <a:t> </a:t>
              </a:r>
              <a:r>
                <a:rPr lang="ko-KR" altLang="en-US" sz="1000" dirty="0" smtClean="0"/>
                <a:t>감가상각비</a:t>
              </a:r>
              <a:endParaRPr lang="en-US" altLang="ko-KR" sz="1000" dirty="0" smtClean="0"/>
            </a:p>
            <a:p>
              <a:r>
                <a:rPr lang="en-US" altLang="ko-KR" sz="1000" dirty="0" smtClean="0"/>
                <a:t>     (</a:t>
              </a:r>
              <a:r>
                <a:rPr lang="ko-KR" altLang="en-US" sz="800" dirty="0" err="1" smtClean="0"/>
                <a:t>국가지자체자본보조</a:t>
              </a:r>
              <a:r>
                <a:rPr lang="en-US" altLang="ko-KR" sz="800" dirty="0" smtClean="0"/>
                <a:t>)</a:t>
              </a:r>
              <a:endParaRPr lang="en-US" altLang="ko-KR" sz="1000" dirty="0" smtClean="0"/>
            </a:p>
            <a:p>
              <a:r>
                <a:rPr lang="en-US" altLang="ko-KR" sz="1200" dirty="0" smtClean="0"/>
                <a:t>   -</a:t>
              </a:r>
              <a:r>
                <a:rPr lang="en-US" altLang="ko-KR" sz="1000" dirty="0" smtClean="0"/>
                <a:t>  </a:t>
              </a:r>
              <a:r>
                <a:rPr lang="ko-KR" altLang="en-US" sz="1000" dirty="0" smtClean="0"/>
                <a:t>운영보조금</a:t>
              </a:r>
              <a:endParaRPr lang="en-US" altLang="ko-KR" sz="1000" dirty="0" smtClean="0"/>
            </a:p>
            <a:p>
              <a:r>
                <a:rPr lang="en-US" altLang="ko-KR" sz="1000" dirty="0" smtClean="0"/>
                <a:t>   </a:t>
              </a:r>
              <a:r>
                <a:rPr lang="en-US" altLang="ko-KR" sz="1200" dirty="0" smtClean="0"/>
                <a:t>+</a:t>
              </a:r>
              <a:r>
                <a:rPr lang="en-US" altLang="ko-KR" sz="1000" dirty="0" smtClean="0"/>
                <a:t> </a:t>
              </a:r>
              <a:r>
                <a:rPr lang="ko-KR" altLang="en-US" sz="1000" dirty="0" err="1" smtClean="0"/>
                <a:t>공익적비용</a:t>
              </a:r>
              <a:endParaRPr lang="ko-KR" altLang="en-US" sz="1000" dirty="0"/>
            </a:p>
          </p:txBody>
        </p:sp>
      </p:grpSp>
      <p:cxnSp>
        <p:nvCxnSpPr>
          <p:cNvPr id="57" name="직선 화살표 연결선 56"/>
          <p:cNvCxnSpPr/>
          <p:nvPr/>
        </p:nvCxnSpPr>
        <p:spPr>
          <a:xfrm rot="5400000">
            <a:off x="917547" y="5392751"/>
            <a:ext cx="1357322" cy="1588"/>
          </a:xfrm>
          <a:prstGeom prst="straightConnector1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1381100" y="6090842"/>
            <a:ext cx="4539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800" dirty="0" smtClean="0"/>
              <a:t>Low</a:t>
            </a:r>
          </a:p>
          <a:p>
            <a:pPr algn="ctr"/>
            <a:r>
              <a:rPr lang="en-US" altLang="ko-KR" sz="800" dirty="0" smtClean="0"/>
              <a:t>(</a:t>
            </a:r>
            <a:r>
              <a:rPr lang="ko-KR" altLang="en-US" sz="800" dirty="0" smtClean="0"/>
              <a:t>낮음</a:t>
            </a:r>
            <a:r>
              <a:rPr lang="en-US" altLang="ko-KR" sz="800" dirty="0" smtClean="0"/>
              <a:t>)</a:t>
            </a:r>
            <a:endParaRPr lang="ko-KR" altLang="en-US" sz="800" dirty="0"/>
          </a:p>
        </p:txBody>
      </p:sp>
      <p:sp>
        <p:nvSpPr>
          <p:cNvPr id="60" name="TextBox 59"/>
          <p:cNvSpPr txBox="1"/>
          <p:nvPr/>
        </p:nvSpPr>
        <p:spPr>
          <a:xfrm>
            <a:off x="1381100" y="4357694"/>
            <a:ext cx="4539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800" dirty="0" smtClean="0"/>
              <a:t>High</a:t>
            </a:r>
          </a:p>
          <a:p>
            <a:pPr algn="ctr"/>
            <a:r>
              <a:rPr lang="en-US" altLang="ko-KR" sz="800" dirty="0" smtClean="0"/>
              <a:t>(</a:t>
            </a:r>
            <a:r>
              <a:rPr lang="ko-KR" altLang="en-US" sz="800" dirty="0" smtClean="0"/>
              <a:t>높음</a:t>
            </a:r>
            <a:r>
              <a:rPr lang="en-US" altLang="ko-KR" sz="800" dirty="0" smtClean="0"/>
              <a:t>)</a:t>
            </a:r>
            <a:endParaRPr lang="ko-KR" altLang="en-US" sz="800" dirty="0"/>
          </a:p>
        </p:txBody>
      </p:sp>
      <p:sp>
        <p:nvSpPr>
          <p:cNvPr id="52" name="TextBox 51"/>
          <p:cNvSpPr txBox="1"/>
          <p:nvPr/>
        </p:nvSpPr>
        <p:spPr>
          <a:xfrm>
            <a:off x="1309663" y="5214950"/>
            <a:ext cx="530915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ko-KR" altLang="en-US" sz="900" dirty="0" smtClean="0"/>
              <a:t>공익적</a:t>
            </a:r>
            <a:endParaRPr lang="en-US" altLang="ko-KR" sz="900" dirty="0" smtClean="0"/>
          </a:p>
          <a:p>
            <a:pPr algn="ctr"/>
            <a:r>
              <a:rPr lang="ko-KR" altLang="en-US" sz="900" dirty="0" smtClean="0"/>
              <a:t>성과</a:t>
            </a:r>
            <a:endParaRPr lang="ko-KR" altLang="en-US" sz="900" dirty="0"/>
          </a:p>
        </p:txBody>
      </p:sp>
      <p:sp>
        <p:nvSpPr>
          <p:cNvPr id="55" name="TextBox 54"/>
          <p:cNvSpPr txBox="1"/>
          <p:nvPr/>
        </p:nvSpPr>
        <p:spPr>
          <a:xfrm>
            <a:off x="1746286" y="6295988"/>
            <a:ext cx="4539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800" dirty="0" smtClean="0"/>
              <a:t>Low</a:t>
            </a:r>
          </a:p>
          <a:p>
            <a:pPr algn="ctr"/>
            <a:r>
              <a:rPr lang="en-US" altLang="ko-KR" sz="800" dirty="0" smtClean="0"/>
              <a:t>(</a:t>
            </a:r>
            <a:r>
              <a:rPr lang="ko-KR" altLang="en-US" sz="800" dirty="0" smtClean="0"/>
              <a:t>적자</a:t>
            </a:r>
            <a:r>
              <a:rPr lang="en-US" altLang="ko-KR" sz="800" dirty="0" smtClean="0"/>
              <a:t>)</a:t>
            </a:r>
            <a:endParaRPr lang="ko-KR" altLang="en-US" sz="800" dirty="0"/>
          </a:p>
        </p:txBody>
      </p:sp>
      <p:sp>
        <p:nvSpPr>
          <p:cNvPr id="56" name="TextBox 55"/>
          <p:cNvSpPr txBox="1"/>
          <p:nvPr/>
        </p:nvSpPr>
        <p:spPr>
          <a:xfrm>
            <a:off x="3771893" y="6295988"/>
            <a:ext cx="4539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800" dirty="0" smtClean="0"/>
              <a:t>High</a:t>
            </a:r>
          </a:p>
          <a:p>
            <a:pPr algn="ctr"/>
            <a:r>
              <a:rPr lang="en-US" altLang="ko-KR" sz="800" dirty="0" smtClean="0"/>
              <a:t>(</a:t>
            </a:r>
            <a:r>
              <a:rPr lang="ko-KR" altLang="en-US" sz="800" dirty="0" smtClean="0"/>
              <a:t>흑자</a:t>
            </a:r>
            <a:r>
              <a:rPr lang="en-US" altLang="ko-KR" sz="800" dirty="0" smtClean="0"/>
              <a:t>)</a:t>
            </a:r>
            <a:endParaRPr lang="ko-KR" altLang="en-US" sz="800" dirty="0"/>
          </a:p>
        </p:txBody>
      </p:sp>
      <p:cxnSp>
        <p:nvCxnSpPr>
          <p:cNvPr id="26" name="직선 화살표 연결선 25"/>
          <p:cNvCxnSpPr/>
          <p:nvPr/>
        </p:nvCxnSpPr>
        <p:spPr>
          <a:xfrm>
            <a:off x="2171681" y="6462734"/>
            <a:ext cx="1643074" cy="1588"/>
          </a:xfrm>
          <a:prstGeom prst="straightConnector1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2740912" y="6319858"/>
            <a:ext cx="530915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ko-KR" altLang="en-US" sz="900" dirty="0" smtClean="0"/>
              <a:t>재무적</a:t>
            </a:r>
            <a:endParaRPr lang="en-US" altLang="ko-KR" sz="900" dirty="0" smtClean="0"/>
          </a:p>
          <a:p>
            <a:pPr algn="ctr"/>
            <a:r>
              <a:rPr lang="ko-KR" altLang="en-US" sz="900" dirty="0" smtClean="0"/>
              <a:t>성과</a:t>
            </a:r>
            <a:endParaRPr lang="ko-KR" altLang="en-US" sz="900" dirty="0"/>
          </a:p>
        </p:txBody>
      </p:sp>
      <p:sp>
        <p:nvSpPr>
          <p:cNvPr id="35" name="직사각형 34"/>
          <p:cNvSpPr/>
          <p:nvPr/>
        </p:nvSpPr>
        <p:spPr>
          <a:xfrm>
            <a:off x="1801134" y="5848310"/>
            <a:ext cx="118494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ko-KR" sz="1000" b="1" dirty="0" smtClean="0">
                <a:solidFill>
                  <a:srgbClr val="000000"/>
                </a:solidFill>
              </a:rPr>
              <a:t>C </a:t>
            </a:r>
            <a:r>
              <a:rPr lang="ko-KR" altLang="en-US" sz="1000" b="1" dirty="0" smtClean="0">
                <a:solidFill>
                  <a:srgbClr val="000000"/>
                </a:solidFill>
              </a:rPr>
              <a:t>그룹</a:t>
            </a:r>
            <a:endParaRPr lang="en-US" altLang="ko-KR" sz="1000" b="1" dirty="0" smtClean="0">
              <a:solidFill>
                <a:srgbClr val="000000"/>
              </a:solidFill>
            </a:endParaRPr>
          </a:p>
          <a:p>
            <a:pPr lvl="0" algn="ctr"/>
            <a:r>
              <a:rPr lang="en-US" altLang="ko-KR" sz="1000" b="1" dirty="0" smtClean="0">
                <a:solidFill>
                  <a:srgbClr val="000000"/>
                </a:solidFill>
              </a:rPr>
              <a:t>&lt;</a:t>
            </a:r>
            <a:r>
              <a:rPr lang="ko-KR" altLang="en-US" sz="1000" b="1" dirty="0" smtClean="0">
                <a:solidFill>
                  <a:srgbClr val="000000"/>
                </a:solidFill>
              </a:rPr>
              <a:t>혁신방안 검토</a:t>
            </a:r>
            <a:r>
              <a:rPr lang="en-US" altLang="ko-KR" sz="1000" b="1" dirty="0" smtClean="0">
                <a:solidFill>
                  <a:srgbClr val="000000"/>
                </a:solidFill>
              </a:rPr>
              <a:t>&gt;</a:t>
            </a:r>
          </a:p>
        </p:txBody>
      </p:sp>
      <p:sp>
        <p:nvSpPr>
          <p:cNvPr id="36" name="직사각형 35"/>
          <p:cNvSpPr/>
          <p:nvPr/>
        </p:nvSpPr>
        <p:spPr>
          <a:xfrm>
            <a:off x="3136757" y="4391032"/>
            <a:ext cx="88357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ko-KR" sz="1000" b="1" dirty="0" smtClean="0">
                <a:solidFill>
                  <a:srgbClr val="000000"/>
                </a:solidFill>
              </a:rPr>
              <a:t>A </a:t>
            </a:r>
            <a:r>
              <a:rPr lang="ko-KR" altLang="en-US" sz="1000" b="1" dirty="0" smtClean="0">
                <a:solidFill>
                  <a:srgbClr val="000000"/>
                </a:solidFill>
              </a:rPr>
              <a:t>그룹</a:t>
            </a:r>
            <a:endParaRPr lang="en-US" altLang="ko-KR" sz="1000" b="1" dirty="0" smtClean="0">
              <a:solidFill>
                <a:srgbClr val="000000"/>
              </a:solidFill>
            </a:endParaRPr>
          </a:p>
          <a:p>
            <a:pPr lvl="0" algn="ctr"/>
            <a:r>
              <a:rPr lang="en-US" altLang="ko-KR" sz="1000" b="1" dirty="0" smtClean="0">
                <a:solidFill>
                  <a:srgbClr val="000000"/>
                </a:solidFill>
              </a:rPr>
              <a:t>&lt;</a:t>
            </a:r>
            <a:r>
              <a:rPr lang="ko-KR" altLang="en-US" sz="1000" b="1" dirty="0" smtClean="0">
                <a:solidFill>
                  <a:srgbClr val="000000"/>
                </a:solidFill>
              </a:rPr>
              <a:t>벤치마킹</a:t>
            </a:r>
            <a:r>
              <a:rPr lang="en-US" altLang="ko-KR" sz="1000" b="1" dirty="0" smtClean="0">
                <a:solidFill>
                  <a:srgbClr val="000000"/>
                </a:solidFill>
              </a:rPr>
              <a:t>&gt;</a:t>
            </a:r>
          </a:p>
        </p:txBody>
      </p:sp>
      <p:sp>
        <p:nvSpPr>
          <p:cNvPr id="37" name="직사각형 36"/>
          <p:cNvSpPr/>
          <p:nvPr/>
        </p:nvSpPr>
        <p:spPr>
          <a:xfrm>
            <a:off x="1778946" y="4391032"/>
            <a:ext cx="131318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ko-KR" sz="1000" b="1" dirty="0" smtClean="0">
                <a:solidFill>
                  <a:srgbClr val="000000"/>
                </a:solidFill>
              </a:rPr>
              <a:t>B </a:t>
            </a:r>
            <a:r>
              <a:rPr lang="ko-KR" altLang="en-US" sz="1000" b="1" dirty="0" smtClean="0">
                <a:solidFill>
                  <a:srgbClr val="000000"/>
                </a:solidFill>
              </a:rPr>
              <a:t>그룹</a:t>
            </a:r>
            <a:endParaRPr lang="en-US" altLang="ko-KR" sz="1000" b="1" dirty="0" smtClean="0">
              <a:solidFill>
                <a:srgbClr val="000000"/>
              </a:solidFill>
            </a:endParaRPr>
          </a:p>
          <a:p>
            <a:pPr lvl="0" algn="ctr"/>
            <a:r>
              <a:rPr lang="en-US" altLang="ko-KR" sz="1000" b="1" dirty="0" smtClean="0">
                <a:solidFill>
                  <a:srgbClr val="000000"/>
                </a:solidFill>
              </a:rPr>
              <a:t>&lt;</a:t>
            </a:r>
            <a:r>
              <a:rPr lang="ko-KR" altLang="en-US" sz="1000" b="1" dirty="0" smtClean="0">
                <a:solidFill>
                  <a:srgbClr val="000000"/>
                </a:solidFill>
              </a:rPr>
              <a:t>재무적성과 개선</a:t>
            </a:r>
            <a:r>
              <a:rPr lang="en-US" altLang="ko-KR" sz="1000" b="1" dirty="0" smtClean="0">
                <a:solidFill>
                  <a:srgbClr val="000000"/>
                </a:solidFill>
              </a:rPr>
              <a:t>&gt;</a:t>
            </a:r>
          </a:p>
        </p:txBody>
      </p:sp>
      <p:sp>
        <p:nvSpPr>
          <p:cNvPr id="38" name="직사각형 37"/>
          <p:cNvSpPr/>
          <p:nvPr/>
        </p:nvSpPr>
        <p:spPr>
          <a:xfrm>
            <a:off x="2951460" y="5848310"/>
            <a:ext cx="131318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ko-KR" sz="1000" b="1" dirty="0" smtClean="0">
                <a:solidFill>
                  <a:srgbClr val="000000"/>
                </a:solidFill>
              </a:rPr>
              <a:t>D </a:t>
            </a:r>
            <a:r>
              <a:rPr lang="ko-KR" altLang="en-US" sz="1000" b="1" dirty="0" smtClean="0">
                <a:solidFill>
                  <a:srgbClr val="000000"/>
                </a:solidFill>
              </a:rPr>
              <a:t>그룹</a:t>
            </a:r>
            <a:endParaRPr lang="en-US" altLang="ko-KR" sz="1000" b="1" dirty="0" smtClean="0">
              <a:solidFill>
                <a:srgbClr val="000000"/>
              </a:solidFill>
            </a:endParaRPr>
          </a:p>
          <a:p>
            <a:pPr lvl="0" algn="ctr"/>
            <a:r>
              <a:rPr lang="en-US" altLang="ko-KR" sz="1000" b="1" dirty="0" smtClean="0">
                <a:solidFill>
                  <a:srgbClr val="000000"/>
                </a:solidFill>
              </a:rPr>
              <a:t>&lt;</a:t>
            </a:r>
            <a:r>
              <a:rPr lang="ko-KR" altLang="en-US" sz="1000" b="1" dirty="0" smtClean="0">
                <a:solidFill>
                  <a:srgbClr val="000000"/>
                </a:solidFill>
              </a:rPr>
              <a:t>공익적성과 개선</a:t>
            </a:r>
            <a:r>
              <a:rPr lang="en-US" altLang="ko-KR" sz="1000" b="1" dirty="0" smtClean="0">
                <a:solidFill>
                  <a:srgbClr val="000000"/>
                </a:solidFill>
              </a:rPr>
              <a:t>&gt;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271694" y="4033843"/>
            <a:ext cx="140775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b="1" dirty="0" smtClean="0"/>
              <a:t>1</a:t>
            </a:r>
            <a:r>
              <a:rPr lang="ko-KR" altLang="en-US" sz="1000" b="1" dirty="0" smtClean="0"/>
              <a:t>단계</a:t>
            </a:r>
            <a:r>
              <a:rPr lang="en-US" altLang="ko-KR" sz="1000" b="1" dirty="0" smtClean="0"/>
              <a:t>. </a:t>
            </a:r>
            <a:r>
              <a:rPr lang="ko-KR" altLang="en-US" sz="1000" b="1" dirty="0" smtClean="0"/>
              <a:t>경영상태 진단</a:t>
            </a:r>
            <a:endParaRPr lang="ko-KR" altLang="en-US" sz="1000" b="1" dirty="0"/>
          </a:p>
        </p:txBody>
      </p:sp>
      <p:sp>
        <p:nvSpPr>
          <p:cNvPr id="44" name="TextBox 43"/>
          <p:cNvSpPr txBox="1"/>
          <p:nvPr/>
        </p:nvSpPr>
        <p:spPr>
          <a:xfrm>
            <a:off x="6524636" y="4143382"/>
            <a:ext cx="17091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b="1" dirty="0" smtClean="0"/>
              <a:t>2</a:t>
            </a:r>
            <a:r>
              <a:rPr lang="ko-KR" altLang="en-US" sz="1000" b="1" dirty="0" smtClean="0"/>
              <a:t>단계</a:t>
            </a:r>
            <a:r>
              <a:rPr lang="en-US" altLang="ko-KR" sz="1000" b="1" dirty="0" smtClean="0"/>
              <a:t>. </a:t>
            </a:r>
            <a:r>
              <a:rPr lang="ko-KR" altLang="en-US" sz="1000" b="1" dirty="0" smtClean="0"/>
              <a:t>문제원인 심층 분석</a:t>
            </a:r>
            <a:endParaRPr lang="ko-KR" altLang="en-US" sz="1000" b="1" dirty="0"/>
          </a:p>
        </p:txBody>
      </p:sp>
      <p:graphicFrame>
        <p:nvGraphicFramePr>
          <p:cNvPr id="45" name="표 44"/>
          <p:cNvGraphicFramePr>
            <a:graphicFrameLocks noGrp="1"/>
          </p:cNvGraphicFramePr>
          <p:nvPr/>
        </p:nvGraphicFramePr>
        <p:xfrm>
          <a:off x="6994412" y="4962536"/>
          <a:ext cx="905414" cy="7858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2707"/>
                <a:gridCol w="452707"/>
              </a:tblGrid>
              <a:tr h="392909">
                <a:tc>
                  <a:txBody>
                    <a:bodyPr/>
                    <a:lstStyle/>
                    <a:p>
                      <a:pPr algn="ctr" latinLnBrk="1"/>
                      <a:endParaRPr lang="en-US" altLang="ko-KR" sz="12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99060" marR="9906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2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99060" marR="9906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92909">
                <a:tc>
                  <a:txBody>
                    <a:bodyPr/>
                    <a:lstStyle/>
                    <a:p>
                      <a:pPr algn="ctr" latinLnBrk="1"/>
                      <a:endParaRPr lang="en-US" altLang="ko-KR" sz="1200" b="1" dirty="0" smtClean="0"/>
                    </a:p>
                  </a:txBody>
                  <a:tcPr marL="99060" marR="9906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DAA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 smtClean="0"/>
                    </a:p>
                  </a:txBody>
                  <a:tcPr marL="99060" marR="9906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6" name="직사각형 45"/>
          <p:cNvSpPr/>
          <p:nvPr/>
        </p:nvSpPr>
        <p:spPr>
          <a:xfrm>
            <a:off x="7451709" y="5033974"/>
            <a:ext cx="457176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ko-KR" sz="800" dirty="0" smtClean="0">
                <a:solidFill>
                  <a:srgbClr val="000000"/>
                </a:solidFill>
              </a:rPr>
              <a:t>A</a:t>
            </a:r>
            <a:r>
              <a:rPr lang="ko-KR" altLang="en-US" sz="800" dirty="0" smtClean="0">
                <a:solidFill>
                  <a:srgbClr val="000000"/>
                </a:solidFill>
              </a:rPr>
              <a:t>그룹</a:t>
            </a:r>
            <a:endParaRPr lang="en-US" altLang="ko-KR" sz="800" dirty="0" smtClean="0">
              <a:solidFill>
                <a:srgbClr val="000000"/>
              </a:solidFill>
            </a:endParaRPr>
          </a:p>
        </p:txBody>
      </p:sp>
      <p:sp>
        <p:nvSpPr>
          <p:cNvPr id="47" name="직사각형 46"/>
          <p:cNvSpPr/>
          <p:nvPr/>
        </p:nvSpPr>
        <p:spPr>
          <a:xfrm>
            <a:off x="7002547" y="5033974"/>
            <a:ext cx="44916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ko-KR" sz="800" dirty="0" smtClean="0">
                <a:solidFill>
                  <a:srgbClr val="000000"/>
                </a:solidFill>
              </a:rPr>
              <a:t>B</a:t>
            </a:r>
            <a:r>
              <a:rPr lang="ko-KR" altLang="en-US" sz="800" dirty="0" smtClean="0">
                <a:solidFill>
                  <a:srgbClr val="000000"/>
                </a:solidFill>
              </a:rPr>
              <a:t>그룹</a:t>
            </a:r>
            <a:endParaRPr lang="en-US" altLang="ko-KR" sz="800" dirty="0" smtClean="0">
              <a:solidFill>
                <a:srgbClr val="000000"/>
              </a:solidFill>
            </a:endParaRPr>
          </a:p>
        </p:txBody>
      </p:sp>
      <p:sp>
        <p:nvSpPr>
          <p:cNvPr id="48" name="직사각형 47"/>
          <p:cNvSpPr/>
          <p:nvPr/>
        </p:nvSpPr>
        <p:spPr>
          <a:xfrm>
            <a:off x="6996136" y="5436559"/>
            <a:ext cx="455573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ko-KR" sz="800" dirty="0" smtClean="0">
                <a:solidFill>
                  <a:srgbClr val="000000"/>
                </a:solidFill>
              </a:rPr>
              <a:t>C</a:t>
            </a:r>
            <a:r>
              <a:rPr lang="ko-KR" altLang="en-US" sz="800" dirty="0" smtClean="0">
                <a:solidFill>
                  <a:srgbClr val="000000"/>
                </a:solidFill>
              </a:rPr>
              <a:t>그룹</a:t>
            </a:r>
            <a:endParaRPr lang="en-US" altLang="ko-KR" sz="800" dirty="0" smtClean="0">
              <a:solidFill>
                <a:srgbClr val="000000"/>
              </a:solidFill>
            </a:endParaRPr>
          </a:p>
        </p:txBody>
      </p:sp>
      <p:sp>
        <p:nvSpPr>
          <p:cNvPr id="49" name="직사각형 48"/>
          <p:cNvSpPr/>
          <p:nvPr/>
        </p:nvSpPr>
        <p:spPr>
          <a:xfrm>
            <a:off x="7451709" y="5443552"/>
            <a:ext cx="463588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ko-KR" sz="800" dirty="0" smtClean="0">
                <a:solidFill>
                  <a:srgbClr val="000000"/>
                </a:solidFill>
              </a:rPr>
              <a:t>D</a:t>
            </a:r>
            <a:r>
              <a:rPr lang="ko-KR" altLang="en-US" sz="800" dirty="0" smtClean="0">
                <a:solidFill>
                  <a:srgbClr val="000000"/>
                </a:solidFill>
              </a:rPr>
              <a:t>그룹</a:t>
            </a:r>
            <a:endParaRPr lang="en-US" altLang="ko-KR" sz="800" dirty="0" smtClean="0">
              <a:solidFill>
                <a:srgbClr val="000000"/>
              </a:solidFill>
            </a:endParaRPr>
          </a:p>
        </p:txBody>
      </p:sp>
      <p:sp>
        <p:nvSpPr>
          <p:cNvPr id="54" name="타원 53"/>
          <p:cNvSpPr/>
          <p:nvPr/>
        </p:nvSpPr>
        <p:spPr>
          <a:xfrm>
            <a:off x="8667777" y="5000636"/>
            <a:ext cx="642942" cy="500066"/>
          </a:xfrm>
          <a:prstGeom prst="ellipse">
            <a:avLst/>
          </a:prstGeom>
          <a:gradFill flip="none" rotWithShape="1">
            <a:gsLst>
              <a:gs pos="0">
                <a:schemeClr val="tx1">
                  <a:lumMod val="65000"/>
                  <a:lumOff val="35000"/>
                  <a:shade val="30000"/>
                  <a:satMod val="115000"/>
                </a:schemeClr>
              </a:gs>
              <a:gs pos="50000">
                <a:schemeClr val="tx1">
                  <a:lumMod val="65000"/>
                  <a:lumOff val="35000"/>
                  <a:shade val="67500"/>
                  <a:satMod val="115000"/>
                </a:schemeClr>
              </a:gs>
              <a:gs pos="100000">
                <a:schemeClr val="tx1">
                  <a:lumMod val="65000"/>
                  <a:lumOff val="35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b="1" dirty="0" smtClean="0"/>
              <a:t>공익</a:t>
            </a:r>
            <a:endParaRPr lang="en-US" altLang="ko-KR" sz="1000" b="1" dirty="0" smtClean="0"/>
          </a:p>
          <a:p>
            <a:pPr algn="ctr"/>
            <a:r>
              <a:rPr lang="ko-KR" altLang="en-US" sz="1000" b="1" dirty="0" smtClean="0"/>
              <a:t>성과</a:t>
            </a:r>
            <a:endParaRPr lang="ko-KR" altLang="en-US" sz="1000" b="1" dirty="0"/>
          </a:p>
        </p:txBody>
      </p:sp>
      <p:sp>
        <p:nvSpPr>
          <p:cNvPr id="62" name="직사각형 61"/>
          <p:cNvSpPr/>
          <p:nvPr/>
        </p:nvSpPr>
        <p:spPr>
          <a:xfrm>
            <a:off x="5953133" y="4986351"/>
            <a:ext cx="12144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ko-KR" altLang="en-US" sz="900" b="1" dirty="0" smtClean="0">
                <a:solidFill>
                  <a:srgbClr val="0070C0"/>
                </a:solidFill>
              </a:rPr>
              <a:t>경영비효율</a:t>
            </a:r>
            <a:endParaRPr lang="en-US" altLang="ko-KR" sz="900" b="1" dirty="0" smtClean="0">
              <a:solidFill>
                <a:srgbClr val="0070C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900" b="1" dirty="0" smtClean="0">
                <a:solidFill>
                  <a:srgbClr val="0070C0"/>
                </a:solidFill>
              </a:rPr>
              <a:t>기관경쟁력부족</a:t>
            </a:r>
            <a:r>
              <a:rPr lang="en-US" altLang="ko-KR" sz="900" b="1" dirty="0" smtClean="0">
                <a:solidFill>
                  <a:srgbClr val="0070C0"/>
                </a:solidFill>
              </a:rPr>
              <a:t> </a:t>
            </a:r>
          </a:p>
          <a:p>
            <a:pPr>
              <a:buFont typeface="Arial" pitchFamily="34" charset="0"/>
              <a:buChar char="•"/>
            </a:pPr>
            <a:r>
              <a:rPr lang="ko-KR" altLang="en-US" sz="900" b="1" dirty="0" smtClean="0">
                <a:solidFill>
                  <a:srgbClr val="0070C0"/>
                </a:solidFill>
              </a:rPr>
              <a:t>수요제한</a:t>
            </a:r>
            <a:endParaRPr lang="en-US" altLang="ko-KR" sz="900" b="1" dirty="0" smtClean="0">
              <a:solidFill>
                <a:srgbClr val="0070C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900" b="1" dirty="0" smtClean="0">
                <a:solidFill>
                  <a:srgbClr val="0070C0"/>
                </a:solidFill>
              </a:rPr>
              <a:t>자원접근곤란  </a:t>
            </a:r>
            <a:endParaRPr lang="ko-KR" altLang="en-US" sz="900" dirty="0">
              <a:solidFill>
                <a:srgbClr val="0070C0"/>
              </a:solidFill>
            </a:endParaRPr>
          </a:p>
        </p:txBody>
      </p:sp>
      <p:sp>
        <p:nvSpPr>
          <p:cNvPr id="63" name="직사각형 62"/>
          <p:cNvSpPr/>
          <p:nvPr/>
        </p:nvSpPr>
        <p:spPr>
          <a:xfrm>
            <a:off x="7867672" y="4978557"/>
            <a:ext cx="12144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ko-KR" altLang="en-US" sz="900" b="1" dirty="0" err="1" smtClean="0">
                <a:solidFill>
                  <a:srgbClr val="0070C0"/>
                </a:solidFill>
              </a:rPr>
              <a:t>지자체</a:t>
            </a:r>
            <a:r>
              <a:rPr lang="ko-KR" altLang="en-US" sz="900" b="1" dirty="0" smtClean="0">
                <a:solidFill>
                  <a:srgbClr val="0070C0"/>
                </a:solidFill>
              </a:rPr>
              <a:t> 낮은</a:t>
            </a:r>
            <a:endParaRPr lang="en-US" altLang="ko-KR" sz="900" b="1" dirty="0" smtClean="0">
              <a:solidFill>
                <a:srgbClr val="0070C0"/>
              </a:solidFill>
            </a:endParaRPr>
          </a:p>
          <a:p>
            <a:r>
              <a:rPr lang="en-US" altLang="ko-KR" sz="900" b="1" dirty="0" smtClean="0">
                <a:solidFill>
                  <a:srgbClr val="0070C0"/>
                </a:solidFill>
              </a:rPr>
              <a:t> </a:t>
            </a:r>
            <a:r>
              <a:rPr lang="ko-KR" altLang="en-US" sz="900" b="1" dirty="0" smtClean="0">
                <a:solidFill>
                  <a:srgbClr val="0070C0"/>
                </a:solidFill>
              </a:rPr>
              <a:t>우선순위</a:t>
            </a:r>
            <a:endParaRPr lang="en-US" altLang="ko-KR" sz="900" b="1" dirty="0" smtClean="0">
              <a:solidFill>
                <a:srgbClr val="0070C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900" b="1" dirty="0" smtClean="0">
                <a:solidFill>
                  <a:srgbClr val="0070C0"/>
                </a:solidFill>
              </a:rPr>
              <a:t>지원부족</a:t>
            </a:r>
            <a:endParaRPr lang="en-US" altLang="ko-KR" sz="900" b="1" dirty="0" smtClean="0">
              <a:solidFill>
                <a:srgbClr val="0070C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900" b="1" dirty="0" smtClean="0">
                <a:solidFill>
                  <a:srgbClr val="0070C0"/>
                </a:solidFill>
              </a:rPr>
              <a:t>사업인프라부족  </a:t>
            </a:r>
            <a:endParaRPr lang="ko-KR" altLang="en-US" sz="900" dirty="0">
              <a:solidFill>
                <a:srgbClr val="0070C0"/>
              </a:solidFill>
            </a:endParaRPr>
          </a:p>
        </p:txBody>
      </p:sp>
      <p:sp>
        <p:nvSpPr>
          <p:cNvPr id="70" name="오른쪽 화살표 69"/>
          <p:cNvSpPr/>
          <p:nvPr/>
        </p:nvSpPr>
        <p:spPr>
          <a:xfrm>
            <a:off x="4738687" y="4105280"/>
            <a:ext cx="285752" cy="21431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1" name="오른쪽 화살표 70"/>
          <p:cNvSpPr/>
          <p:nvPr/>
        </p:nvSpPr>
        <p:spPr>
          <a:xfrm>
            <a:off x="4738687" y="5248288"/>
            <a:ext cx="285752" cy="21431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2" name="오른쪽 화살표 71"/>
          <p:cNvSpPr/>
          <p:nvPr/>
        </p:nvSpPr>
        <p:spPr>
          <a:xfrm>
            <a:off x="4738687" y="6319858"/>
            <a:ext cx="285752" cy="21431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73" name="직선 연결선 72"/>
          <p:cNvCxnSpPr/>
          <p:nvPr/>
        </p:nvCxnSpPr>
        <p:spPr>
          <a:xfrm>
            <a:off x="238092" y="3984628"/>
            <a:ext cx="9215502" cy="1588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타원 42"/>
          <p:cNvSpPr/>
          <p:nvPr/>
        </p:nvSpPr>
        <p:spPr>
          <a:xfrm>
            <a:off x="5381629" y="5000636"/>
            <a:ext cx="642942" cy="500066"/>
          </a:xfrm>
          <a:prstGeom prst="ellipse">
            <a:avLst/>
          </a:prstGeom>
          <a:gradFill flip="none" rotWithShape="1">
            <a:gsLst>
              <a:gs pos="0">
                <a:schemeClr val="tx1">
                  <a:lumMod val="65000"/>
                  <a:lumOff val="35000"/>
                  <a:shade val="30000"/>
                  <a:satMod val="115000"/>
                </a:schemeClr>
              </a:gs>
              <a:gs pos="50000">
                <a:schemeClr val="tx1">
                  <a:lumMod val="65000"/>
                  <a:lumOff val="35000"/>
                  <a:shade val="67500"/>
                  <a:satMod val="115000"/>
                </a:schemeClr>
              </a:gs>
              <a:gs pos="100000">
                <a:schemeClr val="tx1">
                  <a:lumMod val="65000"/>
                  <a:lumOff val="35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b="1" dirty="0" smtClean="0"/>
              <a:t>재무성과</a:t>
            </a:r>
            <a:endParaRPr lang="ko-KR" altLang="en-US" sz="1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문제 원인 분석 프레임 개발 </a:t>
            </a:r>
            <a:r>
              <a:rPr lang="en-US" altLang="ko-KR" dirty="0" smtClean="0"/>
              <a:t>- </a:t>
            </a:r>
            <a:r>
              <a:rPr lang="ko-KR" altLang="en-US" dirty="0" smtClean="0"/>
              <a:t>지표 선정</a:t>
            </a:r>
            <a:endParaRPr lang="ko-KR" altLang="en-US" dirty="0"/>
          </a:p>
        </p:txBody>
      </p:sp>
      <p:sp>
        <p:nvSpPr>
          <p:cNvPr id="32" name="내용 개체 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1) </a:t>
            </a:r>
            <a:r>
              <a:rPr lang="ko-KR" altLang="en-US" dirty="0" smtClean="0"/>
              <a:t>관련연구자료 활용 및 추가 조사 지표 선정</a:t>
            </a:r>
            <a:endParaRPr lang="ko-KR" altLang="en-US" dirty="0" smtClean="0">
              <a:sym typeface="Wingdings" pitchFamily="2" charset="2"/>
            </a:endParaRPr>
          </a:p>
          <a:p>
            <a:pPr lvl="1" eaLnBrk="1" hangingPunct="1">
              <a:buNone/>
            </a:pPr>
            <a:endParaRPr lang="en-US" altLang="ko-KR" dirty="0" smtClean="0"/>
          </a:p>
        </p:txBody>
      </p:sp>
      <p:sp>
        <p:nvSpPr>
          <p:cNvPr id="31" name="텍스트 개체 틀 30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AutoShape 5"/>
          <p:cNvSpPr>
            <a:spLocks noChangeArrowheads="1"/>
          </p:cNvSpPr>
          <p:nvPr/>
        </p:nvSpPr>
        <p:spPr bwMode="auto">
          <a:xfrm>
            <a:off x="1283824" y="1500174"/>
            <a:ext cx="3143272" cy="506906"/>
          </a:xfrm>
          <a:prstGeom prst="round2DiagRect">
            <a:avLst/>
          </a:prstGeom>
          <a:solidFill>
            <a:schemeClr val="bg1">
              <a:lumMod val="85000"/>
            </a:schemeClr>
          </a:solidFill>
          <a:ln w="3175">
            <a:solidFill>
              <a:srgbClr val="000000">
                <a:lumMod val="50000"/>
                <a:lumOff val="50000"/>
              </a:srgbClr>
            </a:solidFill>
            <a:miter lim="800000"/>
            <a:headEnd/>
            <a:tailEnd/>
          </a:ln>
          <a:effectLst>
            <a:outerShdw dist="38100" dir="2700000" algn="tl" rotWithShape="0">
              <a:prstClr val="black"/>
            </a:outerShdw>
          </a:effectLst>
        </p:spPr>
        <p:txBody>
          <a:bodyPr lIns="0" tIns="0" rIns="0" bIns="0" anchor="ctr"/>
          <a:lstStyle/>
          <a:p>
            <a:pPr marL="187325" indent="-187325" algn="ctr" defTabSz="762000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tabLst>
                <a:tab pos="361950" algn="l"/>
              </a:tabLst>
              <a:defRPr/>
            </a:pPr>
            <a:r>
              <a:rPr lang="ko-KR" altLang="en-US" sz="1100" b="1" kern="0" dirty="0" smtClean="0">
                <a:solidFill>
                  <a:srgbClr val="C6D9F0">
                    <a:lumMod val="10000"/>
                  </a:srgbClr>
                </a:solidFill>
              </a:rPr>
              <a:t>지역거점공공병원 운영평가</a:t>
            </a:r>
            <a:endParaRPr lang="ko-KR" altLang="en-US" sz="1100" b="1" kern="0" dirty="0">
              <a:solidFill>
                <a:srgbClr val="C6D9F0">
                  <a:lumMod val="10000"/>
                </a:srgbClr>
              </a:solidFill>
            </a:endParaRPr>
          </a:p>
        </p:txBody>
      </p:sp>
      <p:sp>
        <p:nvSpPr>
          <p:cNvPr id="6" name="AutoShape 5"/>
          <p:cNvSpPr>
            <a:spLocks noChangeArrowheads="1"/>
          </p:cNvSpPr>
          <p:nvPr/>
        </p:nvSpPr>
        <p:spPr bwMode="auto">
          <a:xfrm>
            <a:off x="1283824" y="2082114"/>
            <a:ext cx="3143272" cy="506906"/>
          </a:xfrm>
          <a:prstGeom prst="round2DiagRect">
            <a:avLst/>
          </a:prstGeom>
          <a:solidFill>
            <a:schemeClr val="bg1">
              <a:lumMod val="85000"/>
            </a:schemeClr>
          </a:solidFill>
          <a:ln w="3175">
            <a:solidFill>
              <a:srgbClr val="000000">
                <a:lumMod val="50000"/>
                <a:lumOff val="50000"/>
              </a:srgbClr>
            </a:solidFill>
            <a:miter lim="800000"/>
            <a:headEnd/>
            <a:tailEnd/>
          </a:ln>
          <a:effectLst>
            <a:outerShdw dist="38100" dir="2700000" algn="tl" rotWithShape="0">
              <a:prstClr val="black"/>
            </a:outerShdw>
          </a:effectLst>
        </p:spPr>
        <p:txBody>
          <a:bodyPr lIns="0" tIns="0" rIns="0" bIns="0" anchor="ctr"/>
          <a:lstStyle/>
          <a:p>
            <a:pPr marL="187325" indent="-187325" algn="ctr" defTabSz="762000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tabLst>
                <a:tab pos="361950" algn="l"/>
              </a:tabLst>
              <a:defRPr/>
            </a:pPr>
            <a:r>
              <a:rPr lang="ko-KR" altLang="en-US" sz="1100" b="1" dirty="0" smtClean="0">
                <a:solidFill>
                  <a:srgbClr val="000000"/>
                </a:solidFill>
              </a:rPr>
              <a:t>공공보건의료계획 및 시행결과평가서</a:t>
            </a:r>
            <a:endParaRPr lang="ko-KR" altLang="en-US" sz="1100" b="1" kern="0" spc="-70" dirty="0">
              <a:solidFill>
                <a:srgbClr val="C6D9F0">
                  <a:lumMod val="10000"/>
                </a:srgbClr>
              </a:solidFill>
            </a:endParaRPr>
          </a:p>
        </p:txBody>
      </p:sp>
      <p:sp>
        <p:nvSpPr>
          <p:cNvPr id="7" name="AutoShape 5"/>
          <p:cNvSpPr>
            <a:spLocks noChangeArrowheads="1"/>
          </p:cNvSpPr>
          <p:nvPr/>
        </p:nvSpPr>
        <p:spPr bwMode="auto">
          <a:xfrm>
            <a:off x="1283824" y="2661258"/>
            <a:ext cx="3143272" cy="506906"/>
          </a:xfrm>
          <a:prstGeom prst="round2DiagRect">
            <a:avLst/>
          </a:prstGeom>
          <a:solidFill>
            <a:schemeClr val="bg1">
              <a:lumMod val="85000"/>
            </a:schemeClr>
          </a:solidFill>
          <a:ln w="3175">
            <a:solidFill>
              <a:srgbClr val="000000">
                <a:lumMod val="50000"/>
                <a:lumOff val="50000"/>
              </a:srgbClr>
            </a:solidFill>
            <a:miter lim="800000"/>
            <a:headEnd/>
            <a:tailEnd/>
          </a:ln>
          <a:effectLst>
            <a:outerShdw dist="38100" dir="2700000" algn="tl" rotWithShape="0">
              <a:prstClr val="black"/>
            </a:outerShdw>
          </a:effectLst>
        </p:spPr>
        <p:txBody>
          <a:bodyPr lIns="0" tIns="0" rIns="0" bIns="0" anchor="ctr"/>
          <a:lstStyle/>
          <a:p>
            <a:pPr marL="187325" indent="-187325" algn="ctr" defTabSz="762000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tabLst>
                <a:tab pos="361950" algn="l"/>
              </a:tabLst>
              <a:defRPr/>
            </a:pPr>
            <a:r>
              <a:rPr lang="ko-KR" altLang="en-US" sz="1100" b="1" dirty="0" smtClean="0">
                <a:solidFill>
                  <a:srgbClr val="000000"/>
                </a:solidFill>
              </a:rPr>
              <a:t>지역별 의료실태 분석을 통한 </a:t>
            </a:r>
            <a:endParaRPr lang="en-US" altLang="ko-KR" sz="1100" b="1" dirty="0" smtClean="0">
              <a:solidFill>
                <a:srgbClr val="000000"/>
              </a:solidFill>
            </a:endParaRPr>
          </a:p>
          <a:p>
            <a:pPr marL="187325" indent="-187325" algn="ctr" defTabSz="762000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tabLst>
                <a:tab pos="361950" algn="l"/>
              </a:tabLst>
              <a:defRPr/>
            </a:pPr>
            <a:r>
              <a:rPr lang="ko-KR" altLang="en-US" sz="1100" b="1" dirty="0" smtClean="0">
                <a:solidFill>
                  <a:srgbClr val="000000"/>
                </a:solidFill>
              </a:rPr>
              <a:t>의료취약지 도출 방안 연구</a:t>
            </a:r>
            <a:r>
              <a:rPr lang="en-US" altLang="ko-KR" sz="1100" dirty="0" smtClean="0">
                <a:solidFill>
                  <a:srgbClr val="000000"/>
                </a:solidFill>
              </a:rPr>
              <a:t>(</a:t>
            </a:r>
            <a:r>
              <a:rPr lang="ko-KR" altLang="en-US" sz="1100" dirty="0" smtClean="0">
                <a:solidFill>
                  <a:srgbClr val="000000"/>
                </a:solidFill>
              </a:rPr>
              <a:t>국립중앙의료원</a:t>
            </a:r>
            <a:r>
              <a:rPr lang="en-US" altLang="ko-KR" sz="1100" dirty="0" smtClean="0">
                <a:solidFill>
                  <a:srgbClr val="000000"/>
                </a:solidFill>
              </a:rPr>
              <a:t>)</a:t>
            </a:r>
            <a:endParaRPr lang="ko-KR" altLang="en-US" sz="1100" b="1" kern="0" spc="-70" dirty="0">
              <a:solidFill>
                <a:srgbClr val="C6D9F0">
                  <a:lumMod val="10000"/>
                </a:srgbClr>
              </a:solidFill>
            </a:endParaRPr>
          </a:p>
        </p:txBody>
      </p:sp>
      <p:sp>
        <p:nvSpPr>
          <p:cNvPr id="8" name="AutoShape 5"/>
          <p:cNvSpPr>
            <a:spLocks noChangeArrowheads="1"/>
          </p:cNvSpPr>
          <p:nvPr/>
        </p:nvSpPr>
        <p:spPr bwMode="auto">
          <a:xfrm>
            <a:off x="1283824" y="3251035"/>
            <a:ext cx="3143272" cy="506906"/>
          </a:xfrm>
          <a:prstGeom prst="round2DiagRect">
            <a:avLst/>
          </a:prstGeom>
          <a:solidFill>
            <a:schemeClr val="bg1">
              <a:lumMod val="85000"/>
            </a:schemeClr>
          </a:solidFill>
          <a:ln w="3175">
            <a:solidFill>
              <a:srgbClr val="000000">
                <a:lumMod val="50000"/>
                <a:lumOff val="50000"/>
              </a:srgbClr>
            </a:solidFill>
            <a:miter lim="800000"/>
            <a:headEnd/>
            <a:tailEnd/>
          </a:ln>
          <a:effectLst>
            <a:outerShdw dist="38100" dir="2700000" algn="tl" rotWithShape="0">
              <a:prstClr val="black"/>
            </a:outerShdw>
          </a:effectLst>
        </p:spPr>
        <p:txBody>
          <a:bodyPr lIns="0" tIns="0" rIns="0" bIns="0" anchor="ctr"/>
          <a:lstStyle/>
          <a:p>
            <a:pPr marL="187325" indent="-187325" algn="ctr" defTabSz="762000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tabLst>
                <a:tab pos="361950" algn="l"/>
              </a:tabLst>
              <a:defRPr/>
            </a:pPr>
            <a:r>
              <a:rPr lang="ko-KR" altLang="en-US" sz="1100" b="1" dirty="0" smtClean="0">
                <a:solidFill>
                  <a:srgbClr val="000000"/>
                </a:solidFill>
              </a:rPr>
              <a:t>의료기관 평가 인증 및 </a:t>
            </a:r>
            <a:endParaRPr lang="en-US" altLang="ko-KR" sz="1100" b="1" dirty="0" smtClean="0">
              <a:solidFill>
                <a:srgbClr val="000000"/>
              </a:solidFill>
            </a:endParaRPr>
          </a:p>
          <a:p>
            <a:pPr marL="187325" indent="-187325" algn="ctr" defTabSz="762000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tabLst>
                <a:tab pos="361950" algn="l"/>
              </a:tabLst>
              <a:defRPr/>
            </a:pPr>
            <a:r>
              <a:rPr lang="ko-KR" altLang="en-US" sz="1100" b="1" dirty="0" smtClean="0">
                <a:solidFill>
                  <a:srgbClr val="000000"/>
                </a:solidFill>
              </a:rPr>
              <a:t>건강보험심사평가원 항목별 적정성 평가</a:t>
            </a:r>
            <a:endParaRPr lang="ko-KR" altLang="en-US" sz="1100" b="1" kern="0" spc="-70" dirty="0">
              <a:solidFill>
                <a:srgbClr val="C6D9F0">
                  <a:lumMod val="10000"/>
                </a:srgbClr>
              </a:solidFill>
            </a:endParaRPr>
          </a:p>
        </p:txBody>
      </p:sp>
      <p:sp>
        <p:nvSpPr>
          <p:cNvPr id="9" name="AutoShape 5"/>
          <p:cNvSpPr>
            <a:spLocks noChangeArrowheads="1"/>
          </p:cNvSpPr>
          <p:nvPr/>
        </p:nvSpPr>
        <p:spPr bwMode="auto">
          <a:xfrm>
            <a:off x="1283824" y="3840812"/>
            <a:ext cx="3143272" cy="506906"/>
          </a:xfrm>
          <a:prstGeom prst="round2DiagRect">
            <a:avLst/>
          </a:prstGeom>
          <a:solidFill>
            <a:schemeClr val="bg1">
              <a:lumMod val="85000"/>
            </a:schemeClr>
          </a:solidFill>
          <a:ln w="3175">
            <a:solidFill>
              <a:srgbClr val="000000">
                <a:lumMod val="50000"/>
                <a:lumOff val="50000"/>
              </a:srgbClr>
            </a:solidFill>
            <a:miter lim="800000"/>
            <a:headEnd/>
            <a:tailEnd/>
          </a:ln>
          <a:effectLst>
            <a:outerShdw dist="38100" dir="2700000" algn="tl" rotWithShape="0">
              <a:prstClr val="black"/>
            </a:outerShdw>
          </a:effectLst>
        </p:spPr>
        <p:txBody>
          <a:bodyPr lIns="0" tIns="0" rIns="0" bIns="0" anchor="ctr"/>
          <a:lstStyle/>
          <a:p>
            <a:pPr marL="187325" indent="-187325" algn="ctr" defTabSz="762000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tabLst>
                <a:tab pos="361950" algn="l"/>
              </a:tabLst>
              <a:defRPr/>
            </a:pPr>
            <a:r>
              <a:rPr lang="ko-KR" altLang="en-US" sz="1100" b="1" dirty="0" smtClean="0">
                <a:solidFill>
                  <a:srgbClr val="000000"/>
                </a:solidFill>
              </a:rPr>
              <a:t>각 의료기관 재무제표 및 경영실적</a:t>
            </a:r>
            <a:endParaRPr lang="ko-KR" altLang="en-US" sz="1100" b="1" kern="0" spc="-70" dirty="0">
              <a:solidFill>
                <a:srgbClr val="C6D9F0">
                  <a:lumMod val="10000"/>
                </a:srgbClr>
              </a:solidFill>
            </a:endParaRPr>
          </a:p>
        </p:txBody>
      </p:sp>
      <p:sp>
        <p:nvSpPr>
          <p:cNvPr id="10" name="AutoShape 5"/>
          <p:cNvSpPr>
            <a:spLocks noChangeArrowheads="1"/>
          </p:cNvSpPr>
          <p:nvPr/>
        </p:nvSpPr>
        <p:spPr bwMode="auto">
          <a:xfrm>
            <a:off x="1283824" y="5229200"/>
            <a:ext cx="3143272" cy="506906"/>
          </a:xfrm>
          <a:prstGeom prst="round2DiagRect">
            <a:avLst/>
          </a:prstGeom>
          <a:solidFill>
            <a:schemeClr val="bg2">
              <a:lumMod val="75000"/>
            </a:schemeClr>
          </a:solidFill>
          <a:ln w="3175">
            <a:solidFill>
              <a:schemeClr val="tx2"/>
            </a:solidFill>
            <a:miter lim="800000"/>
            <a:headEnd/>
            <a:tailEnd/>
          </a:ln>
          <a:effectLst>
            <a:outerShdw dist="38100" dir="2700000" algn="tl" rotWithShape="0">
              <a:prstClr val="black"/>
            </a:outerShdw>
          </a:effectLst>
        </p:spPr>
        <p:txBody>
          <a:bodyPr lIns="0" tIns="0" rIns="0" bIns="0" anchor="ctr"/>
          <a:lstStyle/>
          <a:p>
            <a:pPr marL="187325" indent="-187325" algn="ctr" defTabSz="762000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tabLst>
                <a:tab pos="361950" algn="l"/>
              </a:tabLst>
              <a:defRPr/>
            </a:pPr>
            <a:r>
              <a:rPr lang="en-US" altLang="ko-KR" sz="1100" b="1" dirty="0" smtClean="0">
                <a:solidFill>
                  <a:srgbClr val="000000"/>
                </a:solidFill>
              </a:rPr>
              <a:t>2</a:t>
            </a:r>
            <a:r>
              <a:rPr lang="ko-KR" altLang="en-US" sz="1100" b="1" dirty="0" smtClean="0">
                <a:solidFill>
                  <a:srgbClr val="000000"/>
                </a:solidFill>
              </a:rPr>
              <a:t>과제의 공익적 비용 산출 결과</a:t>
            </a:r>
            <a:endParaRPr lang="ko-KR" altLang="en-US" sz="1100" b="1" kern="0" spc="-70" dirty="0">
              <a:solidFill>
                <a:srgbClr val="C6D9F0">
                  <a:lumMod val="10000"/>
                </a:srgbClr>
              </a:solidFill>
            </a:endParaRPr>
          </a:p>
        </p:txBody>
      </p:sp>
      <p:sp>
        <p:nvSpPr>
          <p:cNvPr id="11" name="AutoShape 5"/>
          <p:cNvSpPr>
            <a:spLocks noChangeArrowheads="1"/>
          </p:cNvSpPr>
          <p:nvPr/>
        </p:nvSpPr>
        <p:spPr bwMode="auto">
          <a:xfrm>
            <a:off x="1283824" y="4440849"/>
            <a:ext cx="3143272" cy="506906"/>
          </a:xfrm>
          <a:prstGeom prst="round2DiagRect">
            <a:avLst/>
          </a:prstGeom>
          <a:solidFill>
            <a:schemeClr val="bg1">
              <a:lumMod val="85000"/>
            </a:schemeClr>
          </a:solidFill>
          <a:ln w="3175">
            <a:solidFill>
              <a:srgbClr val="000000">
                <a:lumMod val="50000"/>
                <a:lumOff val="50000"/>
              </a:srgbClr>
            </a:solidFill>
            <a:miter lim="800000"/>
            <a:headEnd/>
            <a:tailEnd/>
          </a:ln>
          <a:effectLst>
            <a:outerShdw dist="38100" dir="2700000" algn="tl" rotWithShape="0">
              <a:prstClr val="black"/>
            </a:outerShdw>
          </a:effectLst>
        </p:spPr>
        <p:txBody>
          <a:bodyPr lIns="0" tIns="0" rIns="0" bIns="0" anchor="ctr"/>
          <a:lstStyle/>
          <a:p>
            <a:pPr marL="187325" indent="-187325" algn="ctr" defTabSz="762000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tabLst>
                <a:tab pos="361950" algn="l"/>
              </a:tabLst>
              <a:defRPr/>
            </a:pPr>
            <a:r>
              <a:rPr lang="ko-KR" altLang="en-US" sz="1100" b="1" dirty="0" smtClean="0">
                <a:solidFill>
                  <a:srgbClr val="000000"/>
                </a:solidFill>
              </a:rPr>
              <a:t>지역거점공공병원 기능보강 국고지원사업</a:t>
            </a:r>
            <a:endParaRPr lang="ko-KR" altLang="en-US" sz="1100" b="1" kern="0" spc="-70" dirty="0">
              <a:solidFill>
                <a:srgbClr val="C6D9F0">
                  <a:lumMod val="10000"/>
                </a:srgbClr>
              </a:solidFill>
            </a:endParaRPr>
          </a:p>
        </p:txBody>
      </p:sp>
      <p:sp>
        <p:nvSpPr>
          <p:cNvPr id="12" name="AutoShape 5"/>
          <p:cNvSpPr>
            <a:spLocks noChangeArrowheads="1"/>
          </p:cNvSpPr>
          <p:nvPr/>
        </p:nvSpPr>
        <p:spPr bwMode="auto">
          <a:xfrm>
            <a:off x="1283824" y="5842129"/>
            <a:ext cx="3143272" cy="506906"/>
          </a:xfrm>
          <a:prstGeom prst="round2DiagRect">
            <a:avLst/>
          </a:prstGeom>
          <a:solidFill>
            <a:schemeClr val="bg2">
              <a:lumMod val="75000"/>
            </a:schemeClr>
          </a:solidFill>
          <a:ln w="3175">
            <a:solidFill>
              <a:schemeClr val="tx2"/>
            </a:solidFill>
            <a:miter lim="800000"/>
            <a:headEnd/>
            <a:tailEnd/>
          </a:ln>
          <a:effectLst>
            <a:outerShdw dist="38100" dir="2700000" algn="tl" rotWithShape="0">
              <a:prstClr val="black"/>
            </a:outerShdw>
          </a:effectLst>
        </p:spPr>
        <p:txBody>
          <a:bodyPr lIns="0" tIns="0" rIns="0" bIns="0" anchor="ctr"/>
          <a:lstStyle/>
          <a:p>
            <a:pPr marL="187325" indent="-187325" algn="ctr" defTabSz="762000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tabLst>
                <a:tab pos="361950" algn="l"/>
              </a:tabLst>
              <a:defRPr/>
            </a:pPr>
            <a:r>
              <a:rPr lang="ko-KR" altLang="en-US" sz="1100" b="1" dirty="0" smtClean="0">
                <a:solidFill>
                  <a:srgbClr val="000000"/>
                </a:solidFill>
              </a:rPr>
              <a:t>지방의료원 및 지방자치단체 설문조사</a:t>
            </a:r>
            <a:endParaRPr lang="ko-KR" altLang="en-US" sz="1100" b="1" kern="0" spc="-70" dirty="0">
              <a:solidFill>
                <a:srgbClr val="C6D9F0">
                  <a:lumMod val="10000"/>
                </a:srgbClr>
              </a:solidFill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4735970" y="1600386"/>
            <a:ext cx="374542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 smtClean="0">
                <a:solidFill>
                  <a:srgbClr val="000000"/>
                </a:solidFill>
                <a:sym typeface="Wingdings" pitchFamily="2" charset="2"/>
              </a:rPr>
              <a:t> </a:t>
            </a:r>
            <a:r>
              <a:rPr lang="ko-KR" altLang="en-US" sz="1100" dirty="0" smtClean="0">
                <a:solidFill>
                  <a:srgbClr val="000000"/>
                </a:solidFill>
                <a:sym typeface="Wingdings" pitchFamily="2" charset="2"/>
              </a:rPr>
              <a:t>공익적 보건의료서비스</a:t>
            </a:r>
            <a:r>
              <a:rPr lang="en-US" altLang="ko-KR" sz="1100" dirty="0" smtClean="0">
                <a:solidFill>
                  <a:srgbClr val="000000"/>
                </a:solidFill>
                <a:sym typeface="Wingdings" pitchFamily="2" charset="2"/>
              </a:rPr>
              <a:t>, </a:t>
            </a:r>
            <a:r>
              <a:rPr lang="ko-KR" altLang="en-US" sz="1100" dirty="0" smtClean="0">
                <a:solidFill>
                  <a:srgbClr val="000000"/>
                </a:solidFill>
                <a:sym typeface="Wingdings" pitchFamily="2" charset="2"/>
              </a:rPr>
              <a:t>합리적 운영</a:t>
            </a:r>
            <a:r>
              <a:rPr lang="en-US" altLang="ko-KR" sz="1100" dirty="0" smtClean="0">
                <a:solidFill>
                  <a:srgbClr val="000000"/>
                </a:solidFill>
                <a:sym typeface="Wingdings" pitchFamily="2" charset="2"/>
              </a:rPr>
              <a:t> </a:t>
            </a:r>
            <a:r>
              <a:rPr lang="ko-KR" altLang="en-US" sz="1100" dirty="0" smtClean="0">
                <a:solidFill>
                  <a:srgbClr val="000000"/>
                </a:solidFill>
                <a:sym typeface="Wingdings" pitchFamily="2" charset="2"/>
              </a:rPr>
              <a:t>등의 지표 선정</a:t>
            </a:r>
            <a:r>
              <a:rPr lang="ko-KR" altLang="en-US" sz="1100" dirty="0" smtClean="0">
                <a:solidFill>
                  <a:srgbClr val="000000"/>
                </a:solidFill>
              </a:rPr>
              <a:t> </a:t>
            </a:r>
            <a:endParaRPr lang="ko-KR" altLang="en-US" sz="1100" dirty="0">
              <a:solidFill>
                <a:srgbClr val="000000"/>
              </a:solidFill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4766638" y="2224990"/>
            <a:ext cx="4953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ko-KR" altLang="en-US" sz="1100" dirty="0" smtClean="0">
                <a:solidFill>
                  <a:srgbClr val="000000"/>
                </a:solidFill>
              </a:rPr>
              <a:t>지방의료원의 공공보건의료계획 평가 지표 선정</a:t>
            </a:r>
            <a:endParaRPr lang="ko-KR" altLang="en-US" sz="1100" dirty="0">
              <a:solidFill>
                <a:srgbClr val="000000"/>
              </a:solidFill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4766638" y="2743456"/>
            <a:ext cx="3632726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100" dirty="0" smtClean="0">
                <a:solidFill>
                  <a:srgbClr val="000000"/>
                </a:solidFill>
              </a:rPr>
              <a:t>외부적 요인인 </a:t>
            </a:r>
            <a:r>
              <a:rPr lang="ko-KR" altLang="en-US" sz="1100" dirty="0" err="1" smtClean="0">
                <a:solidFill>
                  <a:srgbClr val="000000"/>
                </a:solidFill>
              </a:rPr>
              <a:t>진료권</a:t>
            </a:r>
            <a:r>
              <a:rPr lang="ko-KR" altLang="en-US" sz="1100" dirty="0" smtClean="0">
                <a:solidFill>
                  <a:srgbClr val="000000"/>
                </a:solidFill>
              </a:rPr>
              <a:t> 환경 및 특성 고려</a:t>
            </a:r>
            <a:endParaRPr lang="en-US" altLang="ko-KR" sz="1100" dirty="0" smtClean="0">
              <a:solidFill>
                <a:srgbClr val="000000"/>
              </a:solidFill>
            </a:endParaRPr>
          </a:p>
          <a:p>
            <a:r>
              <a:rPr lang="en-US" altLang="ko-KR" sz="1100" dirty="0" smtClean="0">
                <a:solidFill>
                  <a:srgbClr val="000000"/>
                </a:solidFill>
              </a:rPr>
              <a:t>- </a:t>
            </a:r>
            <a:r>
              <a:rPr lang="ko-KR" altLang="en-US" sz="1100" dirty="0" smtClean="0">
                <a:solidFill>
                  <a:srgbClr val="000000"/>
                </a:solidFill>
              </a:rPr>
              <a:t>취약지수 활용</a:t>
            </a:r>
            <a:r>
              <a:rPr lang="en-US" altLang="ko-KR" sz="1100" dirty="0" smtClean="0">
                <a:solidFill>
                  <a:srgbClr val="000000"/>
                </a:solidFill>
              </a:rPr>
              <a:t>, </a:t>
            </a:r>
            <a:r>
              <a:rPr lang="ko-KR" altLang="en-US" sz="1100" dirty="0" smtClean="0">
                <a:solidFill>
                  <a:srgbClr val="000000"/>
                </a:solidFill>
              </a:rPr>
              <a:t>수요제한 및 자원접근 곤란 지역 고려</a:t>
            </a:r>
            <a:endParaRPr lang="ko-KR" altLang="en-US" sz="1100" dirty="0">
              <a:solidFill>
                <a:srgbClr val="000000"/>
              </a:solidFill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4766638" y="3354747"/>
            <a:ext cx="24080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100" dirty="0" smtClean="0">
                <a:solidFill>
                  <a:srgbClr val="000000"/>
                </a:solidFill>
              </a:rPr>
              <a:t>양질의 의료 및 적정진료 항목 선정</a:t>
            </a:r>
            <a:endParaRPr lang="ko-KR" altLang="en-US" sz="1100" dirty="0">
              <a:solidFill>
                <a:srgbClr val="000000"/>
              </a:solidFill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4752012" y="3962172"/>
            <a:ext cx="535785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100" dirty="0" smtClean="0">
                <a:solidFill>
                  <a:srgbClr val="000000"/>
                </a:solidFill>
              </a:rPr>
              <a:t>재무적 성과 지표 선정</a:t>
            </a:r>
            <a:endParaRPr lang="ko-KR" altLang="en-US" sz="1100" dirty="0">
              <a:solidFill>
                <a:srgbClr val="000000"/>
              </a:solidFill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4738992" y="5293426"/>
            <a:ext cx="460649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100" dirty="0" smtClean="0">
                <a:solidFill>
                  <a:srgbClr val="000000"/>
                </a:solidFill>
              </a:rPr>
              <a:t>공공병원으로서의 특성 반영을 위해 </a:t>
            </a:r>
            <a:r>
              <a:rPr lang="en-US" altLang="ko-KR" sz="1100" dirty="0" smtClean="0">
                <a:solidFill>
                  <a:srgbClr val="000000"/>
                </a:solidFill>
              </a:rPr>
              <a:t>2</a:t>
            </a:r>
            <a:r>
              <a:rPr lang="ko-KR" altLang="en-US" sz="1100" dirty="0" smtClean="0">
                <a:solidFill>
                  <a:srgbClr val="000000"/>
                </a:solidFill>
              </a:rPr>
              <a:t>과제의 공익적 비용 결과 적용</a:t>
            </a:r>
            <a:endParaRPr lang="en-US" altLang="ko-KR" sz="1100" dirty="0" smtClean="0">
              <a:solidFill>
                <a:srgbClr val="000000"/>
              </a:solidFill>
            </a:endParaRPr>
          </a:p>
          <a:p>
            <a:r>
              <a:rPr lang="ko-KR" altLang="en-US" sz="1100" dirty="0" smtClean="0">
                <a:solidFill>
                  <a:srgbClr val="000000"/>
                </a:solidFill>
              </a:rPr>
              <a:t>공익손실과 일반손실 구분 적용</a:t>
            </a:r>
            <a:endParaRPr lang="ko-KR" altLang="en-US" sz="1100" dirty="0">
              <a:solidFill>
                <a:srgbClr val="000000"/>
              </a:solidFill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4762770" y="4562209"/>
            <a:ext cx="4953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ko-KR" altLang="en-US" sz="1100" dirty="0" smtClean="0">
                <a:solidFill>
                  <a:srgbClr val="000000"/>
                </a:solidFill>
              </a:rPr>
              <a:t>국가 및 지방자치단체의 지방의료원 재정적 지원 현황</a:t>
            </a:r>
            <a:endParaRPr lang="ko-KR" altLang="en-US" sz="1100" dirty="0">
              <a:solidFill>
                <a:srgbClr val="000000"/>
              </a:solidFill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4773527" y="5931166"/>
            <a:ext cx="478798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100" dirty="0" err="1" smtClean="0">
                <a:solidFill>
                  <a:srgbClr val="000000"/>
                </a:solidFill>
              </a:rPr>
              <a:t>거버넌스</a:t>
            </a:r>
            <a:r>
              <a:rPr lang="ko-KR" altLang="en-US" sz="1100" dirty="0" smtClean="0">
                <a:solidFill>
                  <a:srgbClr val="000000"/>
                </a:solidFill>
              </a:rPr>
              <a:t> 현황 및 인식 분석을 통하여 지원체계 평가와 대안 </a:t>
            </a:r>
            <a:r>
              <a:rPr lang="ko-KR" altLang="en-US" sz="1100" dirty="0" err="1" smtClean="0">
                <a:solidFill>
                  <a:srgbClr val="000000"/>
                </a:solidFill>
              </a:rPr>
              <a:t>마련시</a:t>
            </a:r>
            <a:r>
              <a:rPr lang="ko-KR" altLang="en-US" sz="1100" dirty="0" smtClean="0">
                <a:solidFill>
                  <a:srgbClr val="000000"/>
                </a:solidFill>
              </a:rPr>
              <a:t> 활용</a:t>
            </a:r>
            <a:endParaRPr lang="ko-KR" altLang="en-US" sz="1100" dirty="0">
              <a:solidFill>
                <a:srgbClr val="000000"/>
              </a:solidFill>
            </a:endParaRPr>
          </a:p>
        </p:txBody>
      </p:sp>
      <p:cxnSp>
        <p:nvCxnSpPr>
          <p:cNvPr id="23" name="직선 연결선 22"/>
          <p:cNvCxnSpPr/>
          <p:nvPr/>
        </p:nvCxnSpPr>
        <p:spPr>
          <a:xfrm>
            <a:off x="4348768" y="1730548"/>
            <a:ext cx="357190" cy="1588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직선 연결선 23"/>
          <p:cNvCxnSpPr/>
          <p:nvPr/>
        </p:nvCxnSpPr>
        <p:spPr>
          <a:xfrm>
            <a:off x="4355658" y="2367866"/>
            <a:ext cx="357190" cy="1588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직선 연결선 24"/>
          <p:cNvCxnSpPr/>
          <p:nvPr/>
        </p:nvCxnSpPr>
        <p:spPr>
          <a:xfrm>
            <a:off x="4355658" y="2873984"/>
            <a:ext cx="357190" cy="1588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직선 연결선 25"/>
          <p:cNvCxnSpPr/>
          <p:nvPr/>
        </p:nvCxnSpPr>
        <p:spPr>
          <a:xfrm>
            <a:off x="4355658" y="3485277"/>
            <a:ext cx="357190" cy="1588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직선 연결선 26"/>
          <p:cNvCxnSpPr/>
          <p:nvPr/>
        </p:nvCxnSpPr>
        <p:spPr>
          <a:xfrm>
            <a:off x="4355658" y="4098158"/>
            <a:ext cx="357190" cy="1588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직선 연결선 27"/>
          <p:cNvCxnSpPr/>
          <p:nvPr/>
        </p:nvCxnSpPr>
        <p:spPr>
          <a:xfrm>
            <a:off x="4355658" y="5497304"/>
            <a:ext cx="357190" cy="1588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연결선 28"/>
          <p:cNvCxnSpPr/>
          <p:nvPr/>
        </p:nvCxnSpPr>
        <p:spPr>
          <a:xfrm>
            <a:off x="4366416" y="4687437"/>
            <a:ext cx="357190" cy="1588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직선 연결선 29"/>
          <p:cNvCxnSpPr/>
          <p:nvPr/>
        </p:nvCxnSpPr>
        <p:spPr>
          <a:xfrm>
            <a:off x="4377174" y="6084799"/>
            <a:ext cx="357190" cy="1588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직사각형 32"/>
          <p:cNvSpPr/>
          <p:nvPr/>
        </p:nvSpPr>
        <p:spPr>
          <a:xfrm>
            <a:off x="704528" y="1495419"/>
            <a:ext cx="517112" cy="344575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200" b="1" dirty="0" smtClean="0">
                <a:solidFill>
                  <a:schemeClr val="tx1"/>
                </a:solidFill>
              </a:rPr>
              <a:t>관련</a:t>
            </a:r>
            <a:endParaRPr lang="en-US" altLang="ko-KR" sz="1200" b="1" dirty="0" smtClean="0">
              <a:solidFill>
                <a:schemeClr val="tx1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1200" b="1" dirty="0" smtClean="0">
                <a:solidFill>
                  <a:schemeClr val="tx1"/>
                </a:solidFill>
              </a:rPr>
              <a:t>연구</a:t>
            </a:r>
            <a:endParaRPr lang="en-US" altLang="ko-KR" sz="1200" b="1" dirty="0" smtClean="0">
              <a:solidFill>
                <a:schemeClr val="tx1"/>
              </a:solidFill>
            </a:endParaRPr>
          </a:p>
          <a:p>
            <a:pPr algn="ctr">
              <a:lnSpc>
                <a:spcPct val="150000"/>
              </a:lnSpc>
            </a:pPr>
            <a:endParaRPr lang="ko-KR" altLang="en-US" sz="1200" b="1" dirty="0">
              <a:solidFill>
                <a:schemeClr val="tx1"/>
              </a:solidFill>
            </a:endParaRPr>
          </a:p>
        </p:txBody>
      </p:sp>
      <p:sp>
        <p:nvSpPr>
          <p:cNvPr id="34" name="직사각형 33"/>
          <p:cNvSpPr/>
          <p:nvPr/>
        </p:nvSpPr>
        <p:spPr>
          <a:xfrm>
            <a:off x="693896" y="5250466"/>
            <a:ext cx="517112" cy="113086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200" b="1" dirty="0" smtClean="0">
                <a:solidFill>
                  <a:schemeClr val="tx1"/>
                </a:solidFill>
              </a:rPr>
              <a:t>추가조사</a:t>
            </a:r>
            <a:endParaRPr lang="en-US" altLang="ko-KR" sz="1200" b="1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문제 원인 분석 지표 결과 활용</a:t>
            </a:r>
            <a:endParaRPr lang="ko-KR" altLang="en-US" dirty="0"/>
          </a:p>
        </p:txBody>
      </p:sp>
      <p:sp>
        <p:nvSpPr>
          <p:cNvPr id="3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ts val="1600"/>
              </a:lnSpc>
            </a:pPr>
            <a:r>
              <a:rPr lang="ko-KR" altLang="en-US" dirty="0" smtClean="0"/>
              <a:t>문제 원인 분석 지표 결과 분석 및 활용</a:t>
            </a:r>
            <a:endParaRPr lang="en-US" altLang="ko-KR" dirty="0" smtClean="0"/>
          </a:p>
          <a:p>
            <a:pPr lvl="1">
              <a:lnSpc>
                <a:spcPts val="1600"/>
              </a:lnSpc>
              <a:spcBef>
                <a:spcPts val="0"/>
              </a:spcBef>
              <a:buFont typeface="맑은 고딕" pitchFamily="50" charset="-127"/>
              <a:buChar char="–"/>
            </a:pPr>
            <a:r>
              <a:rPr lang="ko-KR" altLang="en-US" dirty="0" smtClean="0">
                <a:solidFill>
                  <a:srgbClr val="000000"/>
                </a:solidFill>
              </a:rPr>
              <a:t>문제원인 분석 지표에 대하여 전체 </a:t>
            </a:r>
            <a:r>
              <a:rPr lang="en-US" altLang="ko-KR" dirty="0" smtClean="0">
                <a:solidFill>
                  <a:srgbClr val="000000"/>
                </a:solidFill>
              </a:rPr>
              <a:t>33</a:t>
            </a:r>
            <a:r>
              <a:rPr lang="ko-KR" altLang="en-US" dirty="0" smtClean="0">
                <a:solidFill>
                  <a:srgbClr val="000000"/>
                </a:solidFill>
              </a:rPr>
              <a:t>개소 지방의료원의 평균값과 하위</a:t>
            </a:r>
            <a:r>
              <a:rPr lang="en-US" altLang="ko-KR" dirty="0" smtClean="0">
                <a:solidFill>
                  <a:srgbClr val="000000"/>
                </a:solidFill>
              </a:rPr>
              <a:t> 1</a:t>
            </a:r>
            <a:r>
              <a:rPr lang="ko-KR" altLang="en-US" dirty="0" err="1" smtClean="0">
                <a:solidFill>
                  <a:srgbClr val="000000"/>
                </a:solidFill>
              </a:rPr>
              <a:t>분위수</a:t>
            </a:r>
            <a:r>
              <a:rPr lang="ko-KR" altLang="en-US" dirty="0" smtClean="0">
                <a:solidFill>
                  <a:srgbClr val="000000"/>
                </a:solidFill>
              </a:rPr>
              <a:t> 해당하는 값 </a:t>
            </a:r>
            <a:r>
              <a:rPr lang="en-US" altLang="ko-KR" dirty="0" smtClean="0">
                <a:solidFill>
                  <a:srgbClr val="000000"/>
                </a:solidFill>
                <a:sym typeface="Wingdings" pitchFamily="2" charset="2"/>
              </a:rPr>
              <a:t> </a:t>
            </a:r>
            <a:r>
              <a:rPr lang="ko-KR" altLang="en-US" dirty="0" smtClean="0">
                <a:solidFill>
                  <a:srgbClr val="000000"/>
                </a:solidFill>
              </a:rPr>
              <a:t>문제원인으로 선정</a:t>
            </a:r>
            <a:endParaRPr lang="en-US" altLang="ko-KR" dirty="0" smtClean="0">
              <a:solidFill>
                <a:srgbClr val="000000"/>
              </a:solidFill>
            </a:endParaRPr>
          </a:p>
          <a:p>
            <a:pPr lvl="1">
              <a:lnSpc>
                <a:spcPts val="1600"/>
              </a:lnSpc>
              <a:spcBef>
                <a:spcPts val="0"/>
              </a:spcBef>
              <a:buFont typeface="맑은 고딕" pitchFamily="50" charset="-127"/>
              <a:buChar char="–"/>
            </a:pPr>
            <a:r>
              <a:rPr lang="ko-KR" altLang="en-US" dirty="0" smtClean="0"/>
              <a:t>그룹별 분석에서는 그룹평균과 전체평균의 비교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의료원별</a:t>
            </a:r>
            <a:r>
              <a:rPr lang="ko-KR" altLang="en-US" dirty="0" smtClean="0"/>
              <a:t> 분석에서는 의료원 </a:t>
            </a:r>
            <a:r>
              <a:rPr lang="ko-KR" altLang="en-US" dirty="0" err="1" smtClean="0"/>
              <a:t>지표값과</a:t>
            </a:r>
            <a:r>
              <a:rPr lang="ko-KR" altLang="en-US" dirty="0" smtClean="0"/>
              <a:t> 전체평균의 비교 </a:t>
            </a:r>
            <a:endParaRPr lang="en-US" altLang="ko-KR" dirty="0" smtClean="0"/>
          </a:p>
          <a:p>
            <a:pPr lvl="1">
              <a:lnSpc>
                <a:spcPts val="1600"/>
              </a:lnSpc>
              <a:spcBef>
                <a:spcPts val="0"/>
              </a:spcBef>
              <a:buFont typeface="맑은 고딕" pitchFamily="50" charset="-127"/>
              <a:buChar char="–"/>
            </a:pPr>
            <a:r>
              <a:rPr lang="ko-KR" altLang="en-US" dirty="0" err="1" smtClean="0"/>
              <a:t>문제정도</a:t>
            </a:r>
            <a:r>
              <a:rPr lang="ko-KR" altLang="en-US" dirty="0" smtClean="0"/>
              <a:t> 파악 후 각 항목별 핵심 문제 원인지표 선정과 그에 따른 개선 과제 도출</a:t>
            </a:r>
            <a:endParaRPr lang="en-US" altLang="ko-KR" dirty="0" smtClean="0"/>
          </a:p>
          <a:p>
            <a:pPr lvl="1">
              <a:lnSpc>
                <a:spcPts val="1600"/>
              </a:lnSpc>
              <a:spcBef>
                <a:spcPts val="0"/>
              </a:spcBef>
              <a:buFont typeface="맑은 고딕" pitchFamily="50" charset="-127"/>
              <a:buChar char="–"/>
            </a:pPr>
            <a:r>
              <a:rPr lang="ko-KR" altLang="en-US" dirty="0" smtClean="0"/>
              <a:t>개별 </a:t>
            </a:r>
            <a:r>
              <a:rPr lang="ko-KR" altLang="en-US" dirty="0" err="1" smtClean="0"/>
              <a:t>지방의료원별</a:t>
            </a:r>
            <a:r>
              <a:rPr lang="ko-KR" altLang="en-US" dirty="0" smtClean="0"/>
              <a:t> 개선 과제 중심으로 핵심 운영 전략 도출 가능 </a:t>
            </a:r>
            <a:endParaRPr lang="en-US" altLang="ko-KR" dirty="0" smtClean="0"/>
          </a:p>
          <a:p>
            <a:pPr>
              <a:lnSpc>
                <a:spcPts val="1600"/>
              </a:lnSpc>
              <a:buNone/>
            </a:pPr>
            <a:r>
              <a:rPr lang="en-US" altLang="ko-KR" dirty="0" smtClean="0"/>
              <a:t>  </a:t>
            </a:r>
          </a:p>
          <a:p>
            <a:pPr>
              <a:lnSpc>
                <a:spcPts val="1600"/>
              </a:lnSpc>
              <a:buNone/>
            </a:pPr>
            <a:endParaRPr lang="en-US" altLang="ko-KR" dirty="0" smtClean="0"/>
          </a:p>
          <a:p>
            <a:pPr>
              <a:lnSpc>
                <a:spcPts val="1600"/>
              </a:lnSpc>
              <a:buNone/>
            </a:pPr>
            <a:endParaRPr lang="en-US" altLang="ko-KR" dirty="0" smtClean="0"/>
          </a:p>
          <a:p>
            <a:pPr>
              <a:lnSpc>
                <a:spcPts val="1600"/>
              </a:lnSpc>
              <a:buNone/>
            </a:pPr>
            <a:endParaRPr lang="en-US" altLang="ko-KR" dirty="0" smtClean="0"/>
          </a:p>
          <a:p>
            <a:pPr>
              <a:lnSpc>
                <a:spcPts val="1600"/>
              </a:lnSpc>
              <a:buNone/>
            </a:pPr>
            <a:endParaRPr lang="en-US" altLang="ko-KR" dirty="0" smtClean="0"/>
          </a:p>
          <a:p>
            <a:pPr>
              <a:lnSpc>
                <a:spcPts val="1600"/>
              </a:lnSpc>
              <a:buNone/>
            </a:pPr>
            <a:endParaRPr lang="en-US" altLang="ko-KR" dirty="0" smtClean="0"/>
          </a:p>
          <a:p>
            <a:pPr>
              <a:lnSpc>
                <a:spcPts val="1600"/>
              </a:lnSpc>
              <a:buNone/>
            </a:pPr>
            <a:endParaRPr lang="en-US" altLang="ko-KR" dirty="0" smtClean="0"/>
          </a:p>
          <a:p>
            <a:pPr>
              <a:lnSpc>
                <a:spcPts val="1600"/>
              </a:lnSpc>
              <a:buNone/>
            </a:pPr>
            <a:endParaRPr lang="en-US" altLang="ko-KR" dirty="0" smtClean="0"/>
          </a:p>
          <a:p>
            <a:pPr>
              <a:lnSpc>
                <a:spcPts val="1600"/>
              </a:lnSpc>
              <a:buNone/>
            </a:pPr>
            <a:endParaRPr lang="en-US" altLang="ko-KR" dirty="0" smtClean="0"/>
          </a:p>
          <a:p>
            <a:pPr>
              <a:lnSpc>
                <a:spcPts val="1600"/>
              </a:lnSpc>
              <a:buNone/>
            </a:pPr>
            <a:endParaRPr lang="en-US" altLang="ko-KR" dirty="0" smtClean="0"/>
          </a:p>
          <a:p>
            <a:pPr>
              <a:lnSpc>
                <a:spcPts val="1600"/>
              </a:lnSpc>
              <a:buNone/>
            </a:pPr>
            <a:endParaRPr lang="en-US" altLang="ko-KR" dirty="0" smtClean="0"/>
          </a:p>
          <a:p>
            <a:pPr>
              <a:lnSpc>
                <a:spcPts val="1600"/>
              </a:lnSpc>
              <a:buNone/>
            </a:pPr>
            <a:endParaRPr lang="en-US" altLang="ko-KR" dirty="0" smtClean="0"/>
          </a:p>
          <a:p>
            <a:pPr>
              <a:lnSpc>
                <a:spcPts val="1600"/>
              </a:lnSpc>
              <a:buNone/>
            </a:pPr>
            <a:endParaRPr lang="en-US" altLang="ko-KR" dirty="0" smtClean="0"/>
          </a:p>
          <a:p>
            <a:pPr>
              <a:lnSpc>
                <a:spcPts val="1600"/>
              </a:lnSpc>
              <a:buNone/>
            </a:pPr>
            <a:endParaRPr lang="en-US" altLang="ko-KR" dirty="0" smtClean="0"/>
          </a:p>
          <a:p>
            <a:pPr>
              <a:lnSpc>
                <a:spcPts val="1600"/>
              </a:lnSpc>
              <a:buNone/>
            </a:pPr>
            <a:endParaRPr lang="en-US" altLang="ko-KR" dirty="0" smtClean="0"/>
          </a:p>
          <a:p>
            <a:pPr>
              <a:lnSpc>
                <a:spcPts val="1600"/>
              </a:lnSpc>
              <a:buNone/>
            </a:pPr>
            <a:endParaRPr lang="en-US" altLang="ko-KR" dirty="0" smtClean="0"/>
          </a:p>
        </p:txBody>
      </p:sp>
      <p:sp>
        <p:nvSpPr>
          <p:cNvPr id="17" name="텍스트 개체 틀 1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1" name="직사각형 30"/>
          <p:cNvSpPr/>
          <p:nvPr/>
        </p:nvSpPr>
        <p:spPr>
          <a:xfrm>
            <a:off x="6381760" y="2428868"/>
            <a:ext cx="2571768" cy="928694"/>
          </a:xfrm>
          <a:prstGeom prst="rect">
            <a:avLst/>
          </a:prstGeom>
          <a:solidFill>
            <a:schemeClr val="accent6">
              <a:lumMod val="75000"/>
              <a:alpha val="30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108000" tIns="72000" rIns="108000" bIns="72000" rtlCol="0" anchor="t"/>
          <a:lstStyle/>
          <a:p>
            <a:pPr>
              <a:buFont typeface="Arial" pitchFamily="34" charset="0"/>
              <a:buChar char="•"/>
            </a:pPr>
            <a:r>
              <a:rPr lang="ko-KR" altLang="en-US" sz="1100" b="1" dirty="0" smtClean="0">
                <a:solidFill>
                  <a:srgbClr val="000000"/>
                </a:solidFill>
              </a:rPr>
              <a:t> 문제 원인 지표 세부 항목</a:t>
            </a:r>
            <a:endParaRPr lang="en-US" altLang="ko-KR" sz="1100" b="1" dirty="0">
              <a:solidFill>
                <a:srgbClr val="000000"/>
              </a:solidFill>
            </a:endParaRPr>
          </a:p>
          <a:p>
            <a:pPr fontAlgn="ctr"/>
            <a:r>
              <a:rPr lang="en-US" altLang="ko-KR" sz="1400" b="1" dirty="0" smtClean="0">
                <a:solidFill>
                  <a:srgbClr val="000000"/>
                </a:solidFill>
              </a:rPr>
              <a:t>○ </a:t>
            </a:r>
            <a:r>
              <a:rPr lang="ko-KR" altLang="en-US" sz="1100" b="1" dirty="0" smtClean="0">
                <a:solidFill>
                  <a:srgbClr val="000000"/>
                </a:solidFill>
              </a:rPr>
              <a:t>혹은</a:t>
            </a:r>
            <a:r>
              <a:rPr lang="ko-KR" altLang="en-US" sz="1400" b="1" dirty="0" smtClean="0">
                <a:solidFill>
                  <a:srgbClr val="000000"/>
                </a:solidFill>
              </a:rPr>
              <a:t> ◎ </a:t>
            </a:r>
            <a:r>
              <a:rPr lang="ko-KR" altLang="en-US" sz="1100" b="1" dirty="0" smtClean="0">
                <a:solidFill>
                  <a:srgbClr val="000000"/>
                </a:solidFill>
              </a:rPr>
              <a:t>표기 </a:t>
            </a:r>
            <a:r>
              <a:rPr lang="en-US" altLang="ko-KR" sz="1100" b="1" dirty="0" smtClean="0">
                <a:solidFill>
                  <a:srgbClr val="000000"/>
                </a:solidFill>
                <a:sym typeface="Wingdings" pitchFamily="2" charset="2"/>
              </a:rPr>
              <a:t> </a:t>
            </a:r>
            <a:r>
              <a:rPr lang="ko-KR" altLang="en-US" sz="1100" b="1" dirty="0" smtClean="0">
                <a:solidFill>
                  <a:srgbClr val="000000"/>
                </a:solidFill>
                <a:sym typeface="Wingdings" pitchFamily="2" charset="2"/>
              </a:rPr>
              <a:t>점검대상</a:t>
            </a:r>
            <a:endParaRPr lang="en-US" altLang="ko-KR" sz="1100" b="1" dirty="0" smtClean="0">
              <a:solidFill>
                <a:srgbClr val="000000"/>
              </a:solidFill>
              <a:sym typeface="Wingdings" pitchFamily="2" charset="2"/>
            </a:endParaRPr>
          </a:p>
          <a:p>
            <a:pPr fontAlgn="ctr"/>
            <a:endParaRPr lang="en-US" altLang="ko-KR" sz="1100" b="1" dirty="0" smtClean="0">
              <a:solidFill>
                <a:srgbClr val="000000"/>
              </a:solidFill>
              <a:sym typeface="Wingdings" pitchFamily="2" charset="2"/>
            </a:endParaRPr>
          </a:p>
          <a:p>
            <a:pPr fontAlgn="ctr">
              <a:buFont typeface="Arial" pitchFamily="34" charset="0"/>
              <a:buChar char="•"/>
            </a:pPr>
            <a:r>
              <a:rPr lang="ko-KR" altLang="en-US" sz="1100" b="1" dirty="0" smtClean="0">
                <a:solidFill>
                  <a:srgbClr val="000000"/>
                </a:solidFill>
              </a:rPr>
              <a:t> 문제 심각도 </a:t>
            </a:r>
            <a:r>
              <a:rPr lang="en-US" altLang="ko-KR" sz="1100" b="1" dirty="0" smtClean="0">
                <a:solidFill>
                  <a:srgbClr val="000000"/>
                </a:solidFill>
              </a:rPr>
              <a:t>: ○&lt;</a:t>
            </a:r>
            <a:r>
              <a:rPr lang="ko-KR" altLang="en-US" sz="1100" b="1" dirty="0" smtClean="0">
                <a:solidFill>
                  <a:srgbClr val="000000"/>
                </a:solidFill>
              </a:rPr>
              <a:t> ◎</a:t>
            </a:r>
            <a:endParaRPr lang="en-US" altLang="ko-KR" sz="1100" b="1" dirty="0" smtClean="0">
              <a:solidFill>
                <a:srgbClr val="000000"/>
              </a:solidFill>
              <a:sym typeface="Wingdings" pitchFamily="2" charset="2"/>
            </a:endParaRPr>
          </a:p>
          <a:p>
            <a:pPr fontAlgn="ctr"/>
            <a:endParaRPr lang="ko-KR" altLang="en-US" sz="1100" b="1" dirty="0" smtClean="0">
              <a:solidFill>
                <a:srgbClr val="000000"/>
              </a:solidFill>
            </a:endParaRPr>
          </a:p>
          <a:p>
            <a:pPr fontAlgn="ctr"/>
            <a:endParaRPr lang="en-US" altLang="ko-KR" sz="1400" b="1" dirty="0" smtClean="0">
              <a:solidFill>
                <a:srgbClr val="000000"/>
              </a:solidFill>
            </a:endParaRPr>
          </a:p>
          <a:p>
            <a:endParaRPr lang="en-US" altLang="ko-KR" sz="1000" b="1" dirty="0">
              <a:solidFill>
                <a:srgbClr val="000000"/>
              </a:solidFill>
            </a:endParaRPr>
          </a:p>
          <a:p>
            <a:endParaRPr lang="en-US" altLang="ko-KR" sz="1000" b="1" dirty="0">
              <a:solidFill>
                <a:srgbClr val="000000"/>
              </a:solidFill>
            </a:endParaRPr>
          </a:p>
        </p:txBody>
      </p:sp>
      <p:sp>
        <p:nvSpPr>
          <p:cNvPr id="32" name="직사각형 31"/>
          <p:cNvSpPr/>
          <p:nvPr/>
        </p:nvSpPr>
        <p:spPr>
          <a:xfrm>
            <a:off x="6381760" y="3571876"/>
            <a:ext cx="2571768" cy="1071570"/>
          </a:xfrm>
          <a:prstGeom prst="rect">
            <a:avLst/>
          </a:prstGeom>
          <a:solidFill>
            <a:schemeClr val="accent6">
              <a:lumMod val="75000"/>
              <a:alpha val="30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108000" tIns="72000" rIns="108000" bIns="72000" rtlCol="0" anchor="t"/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ko-KR" altLang="en-US" sz="1100" b="1" dirty="0" smtClean="0">
                <a:solidFill>
                  <a:srgbClr val="000000"/>
                </a:solidFill>
              </a:rPr>
              <a:t> 점검대상 항목 중심 </a:t>
            </a:r>
            <a:r>
              <a:rPr lang="en-US" altLang="ko-KR" sz="1100" b="1" dirty="0" smtClean="0">
                <a:solidFill>
                  <a:srgbClr val="000000"/>
                </a:solidFill>
                <a:sym typeface="Wingdings" pitchFamily="2" charset="2"/>
              </a:rPr>
              <a:t></a:t>
            </a:r>
            <a:r>
              <a:rPr lang="ko-KR" altLang="en-US" sz="1100" b="1" dirty="0" smtClean="0">
                <a:solidFill>
                  <a:srgbClr val="000000"/>
                </a:solidFill>
              </a:rPr>
              <a:t> </a:t>
            </a:r>
            <a:endParaRPr lang="en-US" altLang="ko-KR" sz="1100" b="1" dirty="0" smtClean="0">
              <a:solidFill>
                <a:srgbClr val="000000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1100" b="1" dirty="0" smtClean="0">
                <a:solidFill>
                  <a:srgbClr val="000000"/>
                </a:solidFill>
              </a:rPr>
              <a:t>  핵심 문제원인 지표 선정</a:t>
            </a:r>
            <a:endParaRPr lang="en-US" altLang="ko-KR" sz="1100" b="1" dirty="0" smtClean="0">
              <a:solidFill>
                <a:srgbClr val="000000"/>
              </a:solidFill>
            </a:endParaRPr>
          </a:p>
          <a:p>
            <a:endParaRPr lang="en-US" altLang="ko-KR" sz="1100" b="1" dirty="0" smtClean="0">
              <a:solidFill>
                <a:srgbClr val="00000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altLang="ko-KR" sz="1100" b="1" dirty="0" smtClean="0">
                <a:solidFill>
                  <a:srgbClr val="000000"/>
                </a:solidFill>
              </a:rPr>
              <a:t> </a:t>
            </a:r>
            <a:r>
              <a:rPr lang="ko-KR" altLang="en-US" sz="1100" b="1" dirty="0" smtClean="0">
                <a:solidFill>
                  <a:srgbClr val="000000"/>
                </a:solidFill>
              </a:rPr>
              <a:t>문제원인 </a:t>
            </a:r>
            <a:r>
              <a:rPr lang="ko-KR" altLang="en-US" sz="1100" b="1" dirty="0" err="1" smtClean="0">
                <a:solidFill>
                  <a:srgbClr val="000000"/>
                </a:solidFill>
              </a:rPr>
              <a:t>지표별</a:t>
            </a:r>
            <a:r>
              <a:rPr lang="ko-KR" altLang="en-US" sz="1100" b="1" dirty="0" smtClean="0">
                <a:solidFill>
                  <a:srgbClr val="000000"/>
                </a:solidFill>
              </a:rPr>
              <a:t> 개선 과제 도출</a:t>
            </a:r>
            <a:endParaRPr lang="en-US" altLang="ko-KR" sz="1400" b="1" dirty="0" smtClean="0">
              <a:solidFill>
                <a:srgbClr val="000000"/>
              </a:solidFill>
            </a:endParaRPr>
          </a:p>
          <a:p>
            <a:endParaRPr lang="en-US" altLang="ko-KR" sz="1000" b="1" dirty="0">
              <a:solidFill>
                <a:srgbClr val="000000"/>
              </a:solidFill>
            </a:endParaRPr>
          </a:p>
          <a:p>
            <a:endParaRPr lang="en-US" altLang="ko-KR" sz="1000" b="1" dirty="0">
              <a:solidFill>
                <a:srgbClr val="000000"/>
              </a:solidFill>
            </a:endParaRPr>
          </a:p>
        </p:txBody>
      </p:sp>
      <p:sp>
        <p:nvSpPr>
          <p:cNvPr id="56" name="직사각형 55"/>
          <p:cNvSpPr/>
          <p:nvPr/>
        </p:nvSpPr>
        <p:spPr>
          <a:xfrm>
            <a:off x="6381760" y="4857760"/>
            <a:ext cx="2571768" cy="1214446"/>
          </a:xfrm>
          <a:prstGeom prst="rect">
            <a:avLst/>
          </a:prstGeom>
          <a:solidFill>
            <a:schemeClr val="accent6">
              <a:lumMod val="75000"/>
              <a:alpha val="30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108000" tIns="72000" rIns="108000" bIns="72000" rtlCol="0" anchor="t"/>
          <a:lstStyle/>
          <a:p>
            <a:endParaRPr lang="en-US" altLang="ko-KR" sz="500" b="1" dirty="0" smtClean="0">
              <a:solidFill>
                <a:srgbClr val="00000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altLang="ko-KR" sz="1100" b="1" dirty="0" smtClean="0">
                <a:solidFill>
                  <a:srgbClr val="000000"/>
                </a:solidFill>
              </a:rPr>
              <a:t> </a:t>
            </a:r>
            <a:r>
              <a:rPr lang="ko-KR" altLang="en-US" sz="1100" b="1" dirty="0" smtClean="0">
                <a:solidFill>
                  <a:srgbClr val="000000"/>
                </a:solidFill>
              </a:rPr>
              <a:t>그룹별 문제원인 심층 분석</a:t>
            </a:r>
            <a:endParaRPr lang="en-US" altLang="ko-KR" sz="1100" b="1" dirty="0" smtClean="0">
              <a:solidFill>
                <a:srgbClr val="000000"/>
              </a:solidFill>
            </a:endParaRPr>
          </a:p>
          <a:p>
            <a:endParaRPr lang="en-US" altLang="ko-KR" sz="300" b="1" dirty="0" smtClean="0">
              <a:solidFill>
                <a:srgbClr val="000000"/>
              </a:solidFill>
            </a:endParaRPr>
          </a:p>
          <a:p>
            <a:r>
              <a:rPr lang="en-US" altLang="ko-KR" sz="1100" b="1" dirty="0" smtClean="0">
                <a:solidFill>
                  <a:srgbClr val="000000"/>
                </a:solidFill>
                <a:sym typeface="Wingdings" pitchFamily="2" charset="2"/>
              </a:rPr>
              <a:t> </a:t>
            </a:r>
            <a:r>
              <a:rPr lang="ko-KR" altLang="en-US" sz="1100" b="1" dirty="0" smtClean="0">
                <a:solidFill>
                  <a:srgbClr val="000000"/>
                </a:solidFill>
                <a:sym typeface="Wingdings" pitchFamily="2" charset="2"/>
              </a:rPr>
              <a:t>그룹별</a:t>
            </a:r>
            <a:r>
              <a:rPr lang="en-US" altLang="ko-KR" sz="1100" b="1" dirty="0" smtClean="0">
                <a:solidFill>
                  <a:srgbClr val="000000"/>
                </a:solidFill>
                <a:sym typeface="Wingdings" pitchFamily="2" charset="2"/>
              </a:rPr>
              <a:t> </a:t>
            </a:r>
            <a:r>
              <a:rPr lang="ko-KR" altLang="en-US" sz="1100" b="1" dirty="0" smtClean="0">
                <a:solidFill>
                  <a:srgbClr val="000000"/>
                </a:solidFill>
                <a:sym typeface="Wingdings" pitchFamily="2" charset="2"/>
              </a:rPr>
              <a:t>공통 핵심과제 도출</a:t>
            </a:r>
            <a:endParaRPr lang="en-US" altLang="ko-KR" sz="1100" b="1" dirty="0" smtClean="0">
              <a:solidFill>
                <a:srgbClr val="000000"/>
              </a:solidFill>
              <a:sym typeface="Wingdings" pitchFamily="2" charset="2"/>
            </a:endParaRPr>
          </a:p>
          <a:p>
            <a:endParaRPr lang="en-US" altLang="ko-KR" sz="1000" b="1" dirty="0" smtClean="0">
              <a:solidFill>
                <a:srgbClr val="00000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altLang="ko-KR" sz="1100" b="1" dirty="0" smtClean="0">
                <a:solidFill>
                  <a:srgbClr val="000000"/>
                </a:solidFill>
              </a:rPr>
              <a:t> </a:t>
            </a:r>
            <a:r>
              <a:rPr lang="ko-KR" altLang="en-US" sz="1100" b="1" dirty="0" err="1" smtClean="0">
                <a:solidFill>
                  <a:srgbClr val="000000"/>
                </a:solidFill>
              </a:rPr>
              <a:t>지방의료원별</a:t>
            </a:r>
            <a:r>
              <a:rPr lang="ko-KR" altLang="en-US" sz="1100" b="1" dirty="0" smtClean="0">
                <a:solidFill>
                  <a:srgbClr val="000000"/>
                </a:solidFill>
              </a:rPr>
              <a:t> 문제원인 심층분석</a:t>
            </a:r>
            <a:endParaRPr lang="en-US" altLang="ko-KR" sz="1100" b="1" dirty="0" smtClean="0">
              <a:solidFill>
                <a:srgbClr val="000000"/>
              </a:solidFill>
            </a:endParaRPr>
          </a:p>
          <a:p>
            <a:endParaRPr lang="en-US" altLang="ko-KR" sz="300" b="1" dirty="0" smtClean="0">
              <a:solidFill>
                <a:srgbClr val="000000"/>
              </a:solidFill>
            </a:endParaRPr>
          </a:p>
          <a:p>
            <a:r>
              <a:rPr lang="en-US" altLang="ko-KR" sz="1100" b="1" dirty="0" smtClean="0">
                <a:solidFill>
                  <a:srgbClr val="000000"/>
                </a:solidFill>
                <a:sym typeface="Wingdings" pitchFamily="2" charset="2"/>
              </a:rPr>
              <a:t> </a:t>
            </a:r>
            <a:r>
              <a:rPr lang="ko-KR" altLang="en-US" sz="1100" b="1" dirty="0" smtClean="0">
                <a:solidFill>
                  <a:srgbClr val="000000"/>
                </a:solidFill>
                <a:sym typeface="Wingdings" pitchFamily="2" charset="2"/>
              </a:rPr>
              <a:t>개선과제 및 핵심전략 설정</a:t>
            </a:r>
            <a:endParaRPr lang="en-US" altLang="ko-KR" sz="1100" b="1" dirty="0">
              <a:solidFill>
                <a:srgbClr val="000000"/>
              </a:solidFill>
            </a:endParaRPr>
          </a:p>
          <a:p>
            <a:endParaRPr lang="en-US" altLang="ko-KR" sz="1000" b="1" dirty="0">
              <a:solidFill>
                <a:srgbClr val="000000"/>
              </a:solidFill>
            </a:endParaRPr>
          </a:p>
        </p:txBody>
      </p:sp>
      <p:sp>
        <p:nvSpPr>
          <p:cNvPr id="61" name="타원 60"/>
          <p:cNvSpPr/>
          <p:nvPr/>
        </p:nvSpPr>
        <p:spPr>
          <a:xfrm>
            <a:off x="8739215" y="2339782"/>
            <a:ext cx="285752" cy="285752"/>
          </a:xfrm>
          <a:prstGeom prst="ellipse">
            <a:avLst/>
          </a:prstGeom>
          <a:solidFill>
            <a:schemeClr val="bg2">
              <a:lumMod val="5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 smtClean="0">
                <a:latin typeface="+mn-ea"/>
              </a:rPr>
              <a:t>1</a:t>
            </a:r>
            <a:endParaRPr lang="ko-KR" altLang="en-US" sz="1200" b="1" dirty="0">
              <a:latin typeface="+mn-ea"/>
            </a:endParaRPr>
          </a:p>
        </p:txBody>
      </p:sp>
      <p:sp>
        <p:nvSpPr>
          <p:cNvPr id="62" name="타원 61"/>
          <p:cNvSpPr/>
          <p:nvPr/>
        </p:nvSpPr>
        <p:spPr>
          <a:xfrm>
            <a:off x="8739215" y="3500438"/>
            <a:ext cx="285752" cy="285752"/>
          </a:xfrm>
          <a:prstGeom prst="ellipse">
            <a:avLst/>
          </a:prstGeom>
          <a:solidFill>
            <a:schemeClr val="bg2">
              <a:lumMod val="5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 smtClean="0">
                <a:latin typeface="+mn-ea"/>
              </a:rPr>
              <a:t>2</a:t>
            </a:r>
            <a:endParaRPr lang="ko-KR" altLang="en-US" sz="1200" b="1" dirty="0">
              <a:latin typeface="+mn-ea"/>
            </a:endParaRPr>
          </a:p>
        </p:txBody>
      </p:sp>
      <p:sp>
        <p:nvSpPr>
          <p:cNvPr id="63" name="타원 62"/>
          <p:cNvSpPr/>
          <p:nvPr/>
        </p:nvSpPr>
        <p:spPr>
          <a:xfrm>
            <a:off x="8739215" y="4786322"/>
            <a:ext cx="285752" cy="285752"/>
          </a:xfrm>
          <a:prstGeom prst="ellipse">
            <a:avLst/>
          </a:prstGeom>
          <a:solidFill>
            <a:schemeClr val="bg2">
              <a:lumMod val="5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 smtClean="0">
                <a:latin typeface="+mn-ea"/>
              </a:rPr>
              <a:t>3</a:t>
            </a:r>
            <a:endParaRPr lang="ko-KR" altLang="en-US" sz="1200" b="1" dirty="0">
              <a:latin typeface="+mn-ea"/>
            </a:endParaRPr>
          </a:p>
        </p:txBody>
      </p:sp>
      <p:cxnSp>
        <p:nvCxnSpPr>
          <p:cNvPr id="64" name="직선 연결선 63"/>
          <p:cNvCxnSpPr/>
          <p:nvPr/>
        </p:nvCxnSpPr>
        <p:spPr>
          <a:xfrm rot="5400000">
            <a:off x="4631529" y="4229021"/>
            <a:ext cx="2643206" cy="1588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직선 연결선 64"/>
          <p:cNvCxnSpPr/>
          <p:nvPr/>
        </p:nvCxnSpPr>
        <p:spPr>
          <a:xfrm>
            <a:off x="5953132" y="2907418"/>
            <a:ext cx="35719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직선 연결선 65"/>
          <p:cNvCxnSpPr/>
          <p:nvPr/>
        </p:nvCxnSpPr>
        <p:spPr>
          <a:xfrm>
            <a:off x="5963890" y="4143380"/>
            <a:ext cx="35719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직선 연결선 66"/>
          <p:cNvCxnSpPr/>
          <p:nvPr/>
        </p:nvCxnSpPr>
        <p:spPr>
          <a:xfrm>
            <a:off x="5953132" y="5549036"/>
            <a:ext cx="35719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오른쪽 화살표 67"/>
          <p:cNvSpPr/>
          <p:nvPr/>
        </p:nvSpPr>
        <p:spPr>
          <a:xfrm>
            <a:off x="4953001" y="3929066"/>
            <a:ext cx="642942" cy="500066"/>
          </a:xfrm>
          <a:prstGeom prst="rightArrow">
            <a:avLst/>
          </a:prstGeom>
          <a:gradFill flip="none" rotWithShape="1">
            <a:gsLst>
              <a:gs pos="0">
                <a:schemeClr val="bg2">
                  <a:lumMod val="50000"/>
                  <a:shade val="30000"/>
                  <a:satMod val="115000"/>
                </a:schemeClr>
              </a:gs>
              <a:gs pos="50000">
                <a:schemeClr val="bg2">
                  <a:lumMod val="50000"/>
                  <a:shade val="67500"/>
                  <a:satMod val="115000"/>
                </a:schemeClr>
              </a:gs>
              <a:gs pos="100000">
                <a:schemeClr val="bg2">
                  <a:lumMod val="50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69" name="표 68"/>
          <p:cNvGraphicFramePr>
            <a:graphicFrameLocks noGrp="1"/>
          </p:cNvGraphicFramePr>
          <p:nvPr/>
        </p:nvGraphicFramePr>
        <p:xfrm>
          <a:off x="738159" y="2428868"/>
          <a:ext cx="3857654" cy="2905014"/>
        </p:xfrm>
        <a:graphic>
          <a:graphicData uri="http://schemas.openxmlformats.org/drawingml/2006/table">
            <a:tbl>
              <a:tblPr/>
              <a:tblGrid>
                <a:gridCol w="1330079"/>
                <a:gridCol w="1247055"/>
                <a:gridCol w="1280520"/>
              </a:tblGrid>
              <a:tr h="41327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spc="0" baseline="0" dirty="0">
                          <a:solidFill>
                            <a:srgbClr val="FFFFFF"/>
                          </a:solidFill>
                          <a:latin typeface="+mn-ea"/>
                          <a:ea typeface="+mn-ea"/>
                        </a:rPr>
                        <a:t>구분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spc="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지방의료원</a:t>
                      </a:r>
                      <a:r>
                        <a:rPr lang="en-US" altLang="ko-KR" sz="1100" b="1" i="0" u="none" strike="noStrike" spc="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  </a:t>
                      </a:r>
                    </a:p>
                    <a:p>
                      <a:pPr algn="ctr" fontAlgn="ctr"/>
                      <a:r>
                        <a:rPr lang="ko-KR" altLang="en-US" sz="1100" b="1" i="0" u="none" strike="noStrike" spc="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전체 평균</a:t>
                      </a:r>
                      <a:endParaRPr lang="ko-KR" altLang="en-US" sz="1100" b="1" i="0" u="none" strike="noStrike" spc="0" baseline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spc="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지방의료원</a:t>
                      </a:r>
                      <a:endParaRPr lang="en-US" altLang="ko-KR" sz="1100" b="1" i="0" u="none" strike="noStrike" spc="0" baseline="0" dirty="0" smtClean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spc="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하위</a:t>
                      </a:r>
                      <a:r>
                        <a:rPr lang="en-US" altLang="ko-KR" sz="1100" b="1" i="0" u="none" strike="noStrike" spc="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 1</a:t>
                      </a:r>
                      <a:r>
                        <a:rPr lang="ko-KR" altLang="en-US" sz="1100" b="1" i="0" u="none" strike="noStrike" spc="0" baseline="0" dirty="0" err="1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분위수</a:t>
                      </a:r>
                      <a:endParaRPr lang="ko-KR" altLang="en-US" sz="1100" b="1" i="0" u="none" strike="noStrike" spc="0" baseline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</a:tr>
              <a:tr h="399128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spc="0" baseline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경영상태</a:t>
                      </a:r>
                      <a:endParaRPr lang="ko-KR" altLang="en-US" sz="1000" b="0" i="0" u="none" strike="noStrike" spc="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ko-KR" altLang="en-US" sz="1000" b="1" i="0" u="none" strike="noStrike" spc="0" baseline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세부 </a:t>
                      </a:r>
                      <a:r>
                        <a:rPr lang="ko-KR" altLang="en-US" sz="1000" b="1" i="0" u="none" strike="noStrike" spc="0" baseline="0" dirty="0" err="1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지표별</a:t>
                      </a:r>
                      <a:endParaRPr lang="en-US" altLang="ko-KR" sz="1000" b="1" i="0" u="none" strike="noStrike" spc="0" baseline="0" dirty="0" smtClean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ko-KR" altLang="en-US" sz="1000" b="1" i="0" u="none" strike="noStrike" spc="0" baseline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지방의료원 </a:t>
                      </a:r>
                      <a:endParaRPr lang="en-US" altLang="ko-KR" sz="1000" b="1" i="0" u="none" strike="noStrike" spc="0" baseline="0" dirty="0" smtClean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ko-KR" altLang="en-US" sz="1000" b="1" i="0" u="none" strike="noStrike" spc="0" baseline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전체 평균보다 </a:t>
                      </a:r>
                      <a:endParaRPr lang="en-US" altLang="ko-KR" sz="1000" b="1" i="0" u="none" strike="noStrike" spc="0" baseline="0" dirty="0" smtClean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ko-KR" altLang="en-US" sz="1000" b="1" i="0" u="none" strike="noStrike" spc="0" baseline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낮을</a:t>
                      </a:r>
                      <a:r>
                        <a:rPr lang="en-US" altLang="ko-KR" sz="1000" b="0" i="0" u="none" strike="noStrike" spc="0" baseline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000" b="0" i="0" u="none" strike="noStrike" spc="0" baseline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또는 </a:t>
                      </a:r>
                      <a:r>
                        <a:rPr lang="ko-KR" altLang="en-US" sz="1000" b="0" i="0" u="none" strike="noStrike" spc="0" baseline="0" dirty="0" err="1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높을</a:t>
                      </a:r>
                      <a:r>
                        <a:rPr lang="ko-KR" altLang="en-US" sz="1000" b="0" i="0" u="none" strike="noStrike" spc="0" baseline="30000" dirty="0" err="1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sz="1000" b="0" i="0" u="none" strike="noStrike" spc="0" baseline="3000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)</a:t>
                      </a:r>
                      <a:r>
                        <a:rPr lang="en-US" altLang="ko-KR" sz="1000" b="0" i="0" u="none" strike="noStrike" spc="0" baseline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)</a:t>
                      </a:r>
                    </a:p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ko-KR" altLang="en-US" sz="1000" b="1" i="0" u="none" strike="noStrike" spc="0" baseline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 경우</a:t>
                      </a:r>
                      <a:endParaRPr lang="en-US" altLang="ko-KR" sz="1000" b="1" i="0" u="none" strike="noStrike" spc="0" baseline="0" dirty="0" smtClean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  <a:p>
                      <a:pPr algn="ctr" fontAlgn="ctr">
                        <a:lnSpc>
                          <a:spcPct val="150000"/>
                        </a:lnSpc>
                      </a:pPr>
                      <a:endParaRPr lang="en-US" altLang="ko-KR" sz="1000" b="1" i="0" u="none" strike="noStrike" spc="0" baseline="0" dirty="0" smtClean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en-US" altLang="ko-KR" sz="1400" b="1" i="0" u="none" strike="noStrike" spc="0" baseline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↓</a:t>
                      </a:r>
                    </a:p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en-US" altLang="ko-KR" sz="1400" b="1" i="0" u="none" strike="noStrike" spc="0" baseline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○</a:t>
                      </a:r>
                    </a:p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ko-KR" altLang="en-US" sz="1100" b="1" i="0" u="none" strike="noStrike" spc="0" baseline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표기</a:t>
                      </a:r>
                      <a:endParaRPr lang="en-US" altLang="ko-KR" sz="1100" b="1" i="0" u="none" strike="noStrike" spc="0" baseline="0" dirty="0" smtClean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ko-KR" altLang="en-US" sz="1000" b="0" i="0" u="none" strike="noStrike" spc="0" baseline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 </a:t>
                      </a:r>
                      <a:endParaRPr lang="en-US" altLang="ko-KR" sz="1000" b="0" i="0" u="none" strike="noStrike" spc="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ko-KR" altLang="en-US" sz="1000" b="1" i="0" u="none" strike="noStrike" spc="0" baseline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세부 </a:t>
                      </a:r>
                      <a:r>
                        <a:rPr lang="ko-KR" altLang="en-US" sz="1000" b="1" i="0" u="none" strike="noStrike" spc="0" baseline="0" dirty="0" err="1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지표별</a:t>
                      </a:r>
                      <a:endParaRPr lang="en-US" altLang="ko-KR" sz="1000" b="1" i="0" u="none" strike="noStrike" spc="0" baseline="0" dirty="0" smtClean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ko-KR" altLang="en-US" sz="1000" b="1" i="0" u="none" strike="noStrike" spc="0" baseline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지방의료원 </a:t>
                      </a:r>
                      <a:endParaRPr lang="en-US" altLang="ko-KR" sz="1000" b="1" i="0" u="none" strike="noStrike" spc="0" baseline="0" dirty="0" smtClean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ko-KR" altLang="en-US" sz="1000" b="1" i="0" u="none" strike="noStrike" spc="0" baseline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하위 </a:t>
                      </a:r>
                      <a:r>
                        <a:rPr lang="en-US" altLang="ko-KR" sz="1000" b="1" i="0" u="none" strike="noStrike" spc="0" baseline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sz="1000" b="1" i="0" u="none" strike="noStrike" spc="0" baseline="0" dirty="0" err="1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분위수보다</a:t>
                      </a:r>
                      <a:r>
                        <a:rPr lang="ko-KR" altLang="en-US" sz="1000" b="1" i="0" u="none" strike="noStrike" spc="0" baseline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 </a:t>
                      </a:r>
                      <a:endParaRPr lang="en-US" altLang="ko-KR" sz="1000" b="1" i="0" u="none" strike="noStrike" spc="0" baseline="0" dirty="0" smtClean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ko-KR" altLang="en-US" sz="1000" b="1" i="0" u="none" strike="noStrike" spc="0" baseline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낮을</a:t>
                      </a:r>
                      <a:r>
                        <a:rPr lang="en-US" altLang="ko-KR" sz="1000" b="0" i="0" u="none" strike="noStrike" spc="0" baseline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000" b="0" i="0" u="none" strike="noStrike" spc="0" baseline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또는 </a:t>
                      </a:r>
                      <a:r>
                        <a:rPr lang="ko-KR" altLang="en-US" sz="1000" b="0" i="0" u="none" strike="noStrike" spc="0" baseline="0" dirty="0" err="1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높을</a:t>
                      </a:r>
                      <a:r>
                        <a:rPr lang="ko-KR" altLang="en-US" sz="1000" b="0" i="0" u="none" strike="noStrike" spc="0" baseline="30000" dirty="0" err="1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sz="1000" b="0" i="0" u="none" strike="noStrike" spc="0" baseline="3000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)</a:t>
                      </a:r>
                      <a:r>
                        <a:rPr lang="en-US" altLang="ko-KR" sz="1000" b="0" i="0" u="none" strike="noStrike" spc="0" baseline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)</a:t>
                      </a:r>
                    </a:p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ko-KR" altLang="en-US" sz="1000" b="1" i="0" u="none" strike="noStrike" spc="0" baseline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경우</a:t>
                      </a:r>
                      <a:endParaRPr lang="en-US" altLang="ko-KR" sz="1000" b="1" i="0" u="none" strike="noStrike" spc="0" baseline="0" dirty="0" smtClean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  <a:p>
                      <a:pPr algn="ctr" fontAlgn="ctr">
                        <a:lnSpc>
                          <a:spcPct val="150000"/>
                        </a:lnSpc>
                      </a:pPr>
                      <a:endParaRPr lang="en-US" altLang="ko-KR" sz="1000" b="1" i="0" u="none" strike="noStrike" spc="0" baseline="0" dirty="0" smtClean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en-US" altLang="ko-KR" sz="1400" b="1" i="0" u="none" strike="noStrike" spc="0" baseline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↓</a:t>
                      </a:r>
                    </a:p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en-US" altLang="ko-KR" sz="1400" b="1" i="0" u="none" strike="noStrike" spc="0" baseline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◎</a:t>
                      </a:r>
                    </a:p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ko-KR" altLang="en-US" sz="1100" b="1" i="0" u="none" strike="noStrike" spc="0" baseline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표기</a:t>
                      </a:r>
                      <a:endParaRPr lang="en-US" altLang="ko-KR" sz="1100" b="1" i="0" u="none" strike="noStrike" spc="0" baseline="0" dirty="0" smtClean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  <a:p>
                      <a:pPr algn="ctr" fontAlgn="ctr">
                        <a:lnSpc>
                          <a:spcPct val="150000"/>
                        </a:lnSpc>
                      </a:pPr>
                      <a:endParaRPr lang="en-US" altLang="ko-KR" sz="1000" b="0" i="0" u="none" strike="noStrike" spc="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9128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spc="0" baseline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경제적</a:t>
                      </a:r>
                      <a:r>
                        <a:rPr lang="en-US" altLang="ko-KR" sz="1000" b="0" i="0" u="none" strike="noStrike" spc="0" baseline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000" b="0" i="0" u="none" strike="noStrike" spc="0" baseline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책무</a:t>
                      </a:r>
                      <a:endParaRPr lang="ko-KR" altLang="en-US" sz="1000" b="0" i="0" u="none" strike="noStrike" spc="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r" fontAlgn="ctr"/>
                      <a:endParaRPr lang="en-US" altLang="ko-KR" sz="900" b="0" i="0" u="none" strike="noStrike" spc="-100" baseline="0" dirty="0">
                        <a:solidFill>
                          <a:schemeClr val="tx1"/>
                        </a:solidFill>
                        <a:latin typeface="맑은 고딕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r" fontAlgn="ctr"/>
                      <a:endParaRPr lang="en-US" altLang="ko-KR" sz="900" b="0" i="0" u="none" strike="noStrike" spc="-100" baseline="0" dirty="0">
                        <a:solidFill>
                          <a:schemeClr val="tx1"/>
                        </a:solidFill>
                        <a:latin typeface="맑은 고딕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9128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spc="0" baseline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사회적</a:t>
                      </a:r>
                      <a:r>
                        <a:rPr lang="en-US" altLang="ko-KR" sz="1000" b="0" i="0" u="none" strike="noStrike" spc="0" baseline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000" b="0" i="0" u="none" strike="noStrike" spc="0" baseline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책무</a:t>
                      </a:r>
                      <a:endParaRPr lang="ko-KR" altLang="en-US" sz="1000" b="0" i="0" u="none" strike="noStrike" spc="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r" fontAlgn="ctr"/>
                      <a:endParaRPr lang="en-US" altLang="ko-KR" sz="900" b="0" i="0" u="none" strike="noStrike" spc="-100" baseline="0" dirty="0">
                        <a:solidFill>
                          <a:schemeClr val="tx1"/>
                        </a:solidFill>
                        <a:latin typeface="맑은 고딕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r" fontAlgn="ctr"/>
                      <a:endParaRPr lang="en-US" altLang="ko-KR" sz="900" b="0" i="0" u="none" strike="noStrike" spc="-100" baseline="0" dirty="0">
                        <a:solidFill>
                          <a:schemeClr val="tx1"/>
                        </a:solidFill>
                        <a:latin typeface="맑은 고딕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9128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spc="0" baseline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임상적 책무</a:t>
                      </a:r>
                      <a:endParaRPr lang="ko-KR" altLang="en-US" sz="1000" b="0" i="0" u="none" strike="noStrike" spc="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r" fontAlgn="ctr"/>
                      <a:endParaRPr lang="en-US" altLang="ko-KR" sz="900" b="0" i="0" u="none" strike="noStrike" spc="-100" baseline="0" dirty="0">
                        <a:solidFill>
                          <a:schemeClr val="tx1"/>
                        </a:solidFill>
                        <a:latin typeface="맑은 고딕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r" fontAlgn="ctr"/>
                      <a:endParaRPr lang="en-US" altLang="ko-KR" sz="900" b="0" i="0" u="none" strike="noStrike" spc="-100" baseline="0" dirty="0">
                        <a:solidFill>
                          <a:schemeClr val="tx1"/>
                        </a:solidFill>
                        <a:latin typeface="맑은 고딕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9128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spc="0" baseline="0" dirty="0" err="1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거버넌스</a:t>
                      </a:r>
                      <a:endParaRPr lang="en-US" sz="1000" b="0" i="0" u="none" strike="noStrike" spc="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r" fontAlgn="ctr"/>
                      <a:endParaRPr lang="en-US" altLang="ko-KR" sz="900" b="0" i="0" u="none" strike="noStrike" spc="-100" baseline="0" dirty="0">
                        <a:solidFill>
                          <a:schemeClr val="tx1"/>
                        </a:solidFill>
                        <a:latin typeface="맑은 고딕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r" fontAlgn="ctr"/>
                      <a:endParaRPr lang="en-US" altLang="ko-KR" sz="900" b="0" i="0" u="none" strike="noStrike" spc="-100" baseline="0" dirty="0">
                        <a:solidFill>
                          <a:schemeClr val="tx1"/>
                        </a:solidFill>
                        <a:latin typeface="맑은 고딕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3429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spc="0" baseline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정치적 통제</a:t>
                      </a:r>
                      <a:endParaRPr lang="en-US" sz="1000" b="0" i="0" u="none" strike="noStrike" spc="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r" fontAlgn="ctr"/>
                      <a:endParaRPr lang="en-US" altLang="ko-KR" sz="900" b="0" i="0" u="none" strike="noStrike" spc="-100" baseline="0" dirty="0">
                        <a:solidFill>
                          <a:schemeClr val="tx1"/>
                        </a:solidFill>
                        <a:latin typeface="맑은 고딕"/>
                      </a:endParaRP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r" fontAlgn="ctr"/>
                      <a:endParaRPr lang="en-US" altLang="ko-KR" sz="900" b="0" i="0" u="none" strike="noStrike" spc="-100" baseline="0" dirty="0">
                        <a:solidFill>
                          <a:schemeClr val="tx1"/>
                        </a:solidFill>
                        <a:latin typeface="맑은 고딕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632521" y="5301210"/>
            <a:ext cx="419217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1000" dirty="0" smtClean="0"/>
              <a:t>주</a:t>
            </a:r>
            <a:r>
              <a:rPr lang="en-US" altLang="ko-KR" sz="1000" dirty="0" smtClean="0"/>
              <a:t>) </a:t>
            </a:r>
            <a:r>
              <a:rPr lang="ko-KR" altLang="en-US" sz="1000" dirty="0" smtClean="0"/>
              <a:t>문제원인 선정 과정에서 통상적으로 평균</a:t>
            </a:r>
            <a:r>
              <a:rPr lang="en-US" altLang="ko-KR" sz="1000" dirty="0" smtClean="0"/>
              <a:t>(</a:t>
            </a:r>
            <a:r>
              <a:rPr lang="ko-KR" altLang="en-US" sz="1000" dirty="0" smtClean="0"/>
              <a:t>하위 </a:t>
            </a:r>
            <a:r>
              <a:rPr lang="en-US" altLang="ko-KR" sz="1000" dirty="0" smtClean="0"/>
              <a:t>1</a:t>
            </a:r>
            <a:r>
              <a:rPr lang="ko-KR" altLang="en-US" sz="1000" dirty="0" err="1" smtClean="0"/>
              <a:t>분위수</a:t>
            </a:r>
            <a:r>
              <a:rPr lang="en-US" altLang="ko-KR" sz="1000" dirty="0" smtClean="0"/>
              <a:t>) </a:t>
            </a:r>
            <a:r>
              <a:rPr lang="ko-KR" altLang="en-US" sz="1000" dirty="0" smtClean="0"/>
              <a:t>보다 낮은</a:t>
            </a:r>
            <a:endParaRPr lang="en-US" altLang="ko-KR" sz="1000" dirty="0" smtClean="0"/>
          </a:p>
          <a:p>
            <a:pPr>
              <a:lnSpc>
                <a:spcPct val="120000"/>
              </a:lnSpc>
            </a:pPr>
            <a:r>
              <a:rPr lang="ko-KR" altLang="en-US" sz="1000" dirty="0" smtClean="0"/>
              <a:t>경우가 해당되나 지표의 특성상 높은 경우 문제가 되는 지표가 있어</a:t>
            </a:r>
            <a:endParaRPr lang="en-US" altLang="ko-KR" sz="1000" dirty="0" smtClean="0"/>
          </a:p>
          <a:p>
            <a:pPr>
              <a:lnSpc>
                <a:spcPct val="120000"/>
              </a:lnSpc>
            </a:pPr>
            <a:r>
              <a:rPr lang="ko-KR" altLang="en-US" sz="1000" dirty="0" smtClean="0"/>
              <a:t>지표에 따라 기준을 달리 적용함</a:t>
            </a:r>
            <a:endParaRPr lang="en-US" altLang="ko-KR" sz="1000" dirty="0" smtClean="0"/>
          </a:p>
          <a:p>
            <a:pPr>
              <a:lnSpc>
                <a:spcPct val="120000"/>
              </a:lnSpc>
            </a:pPr>
            <a:r>
              <a:rPr lang="ko-KR" altLang="en-US" sz="1000" dirty="0" smtClean="0"/>
              <a:t>해당 주요 지표 </a:t>
            </a:r>
            <a:r>
              <a:rPr lang="en-US" altLang="ko-KR" sz="1000" dirty="0" smtClean="0"/>
              <a:t>: </a:t>
            </a:r>
            <a:r>
              <a:rPr lang="ko-KR" altLang="en-US" sz="1000" dirty="0" smtClean="0"/>
              <a:t>의료비용</a:t>
            </a:r>
            <a:r>
              <a:rPr lang="en-US" altLang="ko-KR" sz="1000" dirty="0" smtClean="0"/>
              <a:t>, </a:t>
            </a:r>
            <a:r>
              <a:rPr lang="ko-KR" altLang="en-US" sz="1000" dirty="0" smtClean="0"/>
              <a:t>간호등급</a:t>
            </a:r>
            <a:r>
              <a:rPr lang="en-US" altLang="ko-KR" sz="1000" dirty="0" smtClean="0"/>
              <a:t>, </a:t>
            </a:r>
            <a:r>
              <a:rPr lang="ko-KR" altLang="en-US" sz="1000" dirty="0" smtClean="0"/>
              <a:t>적정성 평가등급</a:t>
            </a:r>
            <a:r>
              <a:rPr lang="en-US" altLang="ko-KR" sz="1000" dirty="0" smtClean="0"/>
              <a:t>, </a:t>
            </a:r>
            <a:r>
              <a:rPr lang="ko-KR" altLang="en-US" sz="1000" dirty="0" smtClean="0"/>
              <a:t>인식차이</a:t>
            </a:r>
            <a:r>
              <a:rPr lang="en-US" altLang="ko-KR" sz="1000" dirty="0" smtClean="0"/>
              <a:t>, </a:t>
            </a:r>
          </a:p>
          <a:p>
            <a:pPr>
              <a:lnSpc>
                <a:spcPct val="120000"/>
              </a:lnSpc>
            </a:pPr>
            <a:r>
              <a:rPr lang="en-US" altLang="ko-KR" sz="1000" dirty="0" smtClean="0"/>
              <a:t>                     </a:t>
            </a:r>
            <a:r>
              <a:rPr lang="ko-KR" altLang="en-US" sz="1000" dirty="0" smtClean="0"/>
              <a:t>의료수요과소지수 등</a:t>
            </a:r>
            <a:endParaRPr lang="ko-KR" altLang="en-US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문제원인 심층분석</a:t>
            </a:r>
            <a:endParaRPr lang="ko-KR" altLang="en-US" dirty="0"/>
          </a:p>
        </p:txBody>
      </p:sp>
      <p:sp>
        <p:nvSpPr>
          <p:cNvPr id="7" name="내용 개체 틀 6"/>
          <p:cNvSpPr>
            <a:spLocks noGrp="1"/>
          </p:cNvSpPr>
          <p:nvPr>
            <p:ph idx="1"/>
          </p:nvPr>
        </p:nvSpPr>
        <p:spPr>
          <a:xfrm>
            <a:off x="345132" y="980728"/>
            <a:ext cx="9226970" cy="376570"/>
          </a:xfrm>
        </p:spPr>
        <p:txBody>
          <a:bodyPr/>
          <a:lstStyle/>
          <a:p>
            <a:r>
              <a:rPr lang="ko-KR" altLang="en-US" dirty="0" err="1" smtClean="0"/>
              <a:t>의료원별</a:t>
            </a:r>
            <a:r>
              <a:rPr lang="ko-KR" altLang="en-US" dirty="0" smtClean="0"/>
              <a:t> 문제 원인 분석 결과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지방의료원 </a:t>
            </a:r>
            <a:r>
              <a:rPr lang="en-US" altLang="ko-KR" dirty="0" smtClean="0"/>
              <a:t>2012</a:t>
            </a:r>
            <a:r>
              <a:rPr lang="ko-KR" altLang="en-US" dirty="0" smtClean="0"/>
              <a:t>년 기준</a:t>
            </a:r>
          </a:p>
        </p:txBody>
      </p:sp>
      <p:graphicFrame>
        <p:nvGraphicFramePr>
          <p:cNvPr id="5" name="표 4"/>
          <p:cNvGraphicFramePr>
            <a:graphicFrameLocks noGrp="1"/>
          </p:cNvGraphicFramePr>
          <p:nvPr/>
        </p:nvGraphicFramePr>
        <p:xfrm>
          <a:off x="428497" y="1412776"/>
          <a:ext cx="9127010" cy="4896540"/>
        </p:xfrm>
        <a:graphic>
          <a:graphicData uri="http://schemas.openxmlformats.org/drawingml/2006/table">
            <a:tbl>
              <a:tblPr/>
              <a:tblGrid>
                <a:gridCol w="538242"/>
                <a:gridCol w="538242"/>
                <a:gridCol w="2780919"/>
                <a:gridCol w="646707"/>
                <a:gridCol w="880859"/>
                <a:gridCol w="538242"/>
                <a:gridCol w="616974"/>
                <a:gridCol w="200703"/>
                <a:gridCol w="538242"/>
                <a:gridCol w="257132"/>
                <a:gridCol w="538242"/>
                <a:gridCol w="257132"/>
                <a:gridCol w="538242"/>
                <a:gridCol w="257132"/>
              </a:tblGrid>
              <a:tr h="222570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FFFFFF"/>
                          </a:solidFill>
                          <a:latin typeface="맑은 고딕"/>
                        </a:rPr>
                        <a:t>구분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>
                          <a:solidFill>
                            <a:srgbClr val="FFFFFF"/>
                          </a:solidFill>
                          <a:latin typeface="맑은 고딕"/>
                        </a:rPr>
                        <a:t>전체평균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>
                          <a:solidFill>
                            <a:srgbClr val="FFFFFF"/>
                          </a:solidFill>
                          <a:latin typeface="맑은 고딕"/>
                        </a:rPr>
                        <a:t>전체</a:t>
                      </a:r>
                      <a:r>
                        <a:rPr lang="en-US" altLang="ko-KR" sz="1000" b="1" i="0" u="none" strike="noStrike">
                          <a:solidFill>
                            <a:srgbClr val="FFFFFF"/>
                          </a:solidFill>
                          <a:latin typeface="맑은 고딕"/>
                        </a:rPr>
                        <a:t>1</a:t>
                      </a:r>
                      <a:r>
                        <a:rPr lang="ko-KR" altLang="en-US" sz="1000" b="1" i="0" u="none" strike="noStrike">
                          <a:solidFill>
                            <a:srgbClr val="FFFFFF"/>
                          </a:solidFill>
                          <a:latin typeface="맑은 고딕"/>
                        </a:rPr>
                        <a:t>분위수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>
                          <a:solidFill>
                            <a:srgbClr val="FFFFFF"/>
                          </a:solidFill>
                          <a:latin typeface="맑은 고딕"/>
                        </a:rPr>
                        <a:t>충남도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>
                          <a:solidFill>
                            <a:srgbClr val="FFFFFF"/>
                          </a:solidFill>
                          <a:latin typeface="맑은 고딕"/>
                        </a:rPr>
                        <a:t>천안의료원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>
                          <a:solidFill>
                            <a:srgbClr val="FFFFFF"/>
                          </a:solidFill>
                          <a:latin typeface="맑은 고딕"/>
                        </a:rPr>
                        <a:t>공주의료원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>
                          <a:solidFill>
                            <a:srgbClr val="FFFFFF"/>
                          </a:solidFill>
                          <a:latin typeface="맑은 고딕"/>
                        </a:rPr>
                        <a:t>홍성의료원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>
                          <a:solidFill>
                            <a:srgbClr val="FFFFFF"/>
                          </a:solidFill>
                          <a:latin typeface="맑은 고딕"/>
                        </a:rPr>
                        <a:t>서산의료원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445140">
                <a:tc rowSpan="6"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경영상태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재무적성과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:</a:t>
                      </a:r>
                      <a:r>
                        <a:rPr lang="ko-KR" altLang="en-US" sz="1000" b="0" i="0" u="none" strike="noStrike" dirty="0" err="1" smtClean="0">
                          <a:solidFill>
                            <a:srgbClr val="000000"/>
                          </a:solidFill>
                          <a:latin typeface="맑은 고딕"/>
                        </a:rPr>
                        <a:t>당기순이익</a:t>
                      </a:r>
                      <a:endParaRPr lang="en-US" altLang="ko-KR" sz="10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l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감가비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&amp;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운영보조금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&amp;</a:t>
                      </a:r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공익적비용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)(</a:t>
                      </a:r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백만원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(199.4)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(1,149.0)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(20.5)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(2,568.9)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◎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(445.6)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1,244.8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1,687.5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570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재무적 성과 순위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32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21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570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100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병상당 일반손실액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백만원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(582.5)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(902.2)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FF0000"/>
                          </a:solidFill>
                          <a:latin typeface="맑은 고딕"/>
                        </a:rPr>
                        <a:t>(208.9)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(1,688.9)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◎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(229.8)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266.2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816.7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570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공익적성과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: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공익적보건의료서비스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83.0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79.3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78.2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66.7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◎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73.3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◎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93.3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79.3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570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공익적 성과 순위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31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570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100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병상당 공익적비용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백만원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938.2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603.7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905.9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489.5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◎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694.5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1,041.5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1,398.0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570">
                <a:tc rowSpan="2"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일반현황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총병상수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264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180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272.3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205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227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452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205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570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특수병상비율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(%)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12.7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24.5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16.0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22.5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41.6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570">
                <a:tc rowSpan="7"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재무현황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7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의료이익율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(%)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(29.1)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FF0000"/>
                          </a:solidFill>
                          <a:latin typeface="맑은 고딕"/>
                        </a:rPr>
                        <a:t>(37.9)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(19.9)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FF0000"/>
                          </a:solidFill>
                          <a:latin typeface="맑은 고딕"/>
                        </a:rPr>
                        <a:t>(37.1)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(11.6)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(15.1)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(15.9)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570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의료이익율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감가비제외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)(%)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(22.2)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(28.4)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(9.9)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(18.5)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(5.7)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(5.8)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(9.5)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570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의료이익율증감률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(%)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FF0000"/>
                          </a:solidFill>
                          <a:latin typeface="맑은 고딕"/>
                        </a:rPr>
                        <a:t>(27.3)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FF0000"/>
                          </a:solidFill>
                          <a:latin typeface="맑은 고딕"/>
                        </a:rPr>
                        <a:t>(31.5)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FF0000"/>
                          </a:solidFill>
                          <a:latin typeface="맑은 고딕"/>
                        </a:rPr>
                        <a:t>(26.2)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(35.6)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◎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(9.1)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(32.7)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◎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(27.3)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570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의료외이익율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운영보조금제외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)(%)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14.9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25.7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22.7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11.6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◎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14.9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◎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30.8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33.7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570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당기순이익율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(%)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(13.6)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(16.3)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(10.6)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(26.7)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◎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(5.4)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(8.3)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(2.1)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570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당기순이익율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감가비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&amp;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운영보조금제외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)(%)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FF0000"/>
                          </a:solidFill>
                          <a:latin typeface="맑은 고딕"/>
                        </a:rPr>
                        <a:t>(15.6)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FF0000"/>
                          </a:solidFill>
                          <a:latin typeface="맑은 고딕"/>
                        </a:rPr>
                        <a:t>(24.7)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FF0000"/>
                          </a:solidFill>
                          <a:latin typeface="맑은 고딕"/>
                        </a:rPr>
                        <a:t>(5.0)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(15.7)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(3.9)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(0.9)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0.6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570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당기순이익대비 일반손실 비율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(%)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64.8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96.9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(42.2)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87.9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4F81BD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29.8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4F81BD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(44.4)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4F81BD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(242.1)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4F81BD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570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재</a:t>
                      </a:r>
                      <a:b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무</a:t>
                      </a:r>
                      <a:b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건</a:t>
                      </a:r>
                      <a:b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전</a:t>
                      </a:r>
                      <a:b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성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부채</a:t>
                      </a:r>
                      <a:b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건전성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타인자본의존도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(%)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49.9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68.6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37.0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31.5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4F81BD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64.4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4F81BD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21.0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4F81BD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31.0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4F81BD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57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당좌비율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(%)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182.7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64.6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197.8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89.3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114.0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283.7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304.1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57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유동비율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(%)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207.8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70.3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207.2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93.1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118.7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300.6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316.5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57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자산</a:t>
                      </a:r>
                      <a:b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활동성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총자본회전율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(%)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57.2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37.2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50.2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23.4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◎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58.3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59.6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59.5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57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유형자산회전율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(%)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139.6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52.1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60.2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26.0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◎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70.6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57.7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86.7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텍스트 개체 틀 6"/>
          <p:cNvSpPr>
            <a:spLocks noGrp="1"/>
          </p:cNvSpPr>
          <p:nvPr>
            <p:ph type="body" sz="quarter" idx="13"/>
          </p:nvPr>
        </p:nvSpPr>
        <p:spPr>
          <a:xfrm>
            <a:off x="350850" y="6457779"/>
            <a:ext cx="8892640" cy="283757"/>
          </a:xfrm>
        </p:spPr>
        <p:txBody>
          <a:bodyPr/>
          <a:lstStyle/>
          <a:p>
            <a:r>
              <a:rPr lang="ko-KR" altLang="en-US" dirty="0" smtClean="0"/>
              <a:t>음영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충남도 소재 의료원 </a:t>
            </a:r>
            <a:r>
              <a:rPr lang="en-US" altLang="ko-KR" dirty="0" smtClean="0"/>
              <a:t>2013</a:t>
            </a:r>
            <a:r>
              <a:rPr lang="ko-KR" altLang="en-US" dirty="0" smtClean="0"/>
              <a:t>년 지표 적용</a:t>
            </a:r>
            <a:endParaRPr lang="ko-KR" altLang="en-US" dirty="0"/>
          </a:p>
        </p:txBody>
      </p:sp>
      <p:sp>
        <p:nvSpPr>
          <p:cNvPr id="9" name="직사각형 8"/>
          <p:cNvSpPr/>
          <p:nvPr/>
        </p:nvSpPr>
        <p:spPr>
          <a:xfrm>
            <a:off x="6321152" y="1268760"/>
            <a:ext cx="936104" cy="518457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문제원인 심층분석</a:t>
            </a:r>
            <a:endParaRPr lang="ko-KR" altLang="en-US" dirty="0"/>
          </a:p>
        </p:txBody>
      </p:sp>
      <p:sp>
        <p:nvSpPr>
          <p:cNvPr id="7" name="텍스트 개체 틀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8" name="내용 개체 틀 7"/>
          <p:cNvSpPr>
            <a:spLocks noGrp="1"/>
          </p:cNvSpPr>
          <p:nvPr>
            <p:ph idx="1"/>
          </p:nvPr>
        </p:nvSpPr>
        <p:spPr>
          <a:xfrm>
            <a:off x="345132" y="980728"/>
            <a:ext cx="9226970" cy="305132"/>
          </a:xfrm>
        </p:spPr>
        <p:txBody>
          <a:bodyPr/>
          <a:lstStyle/>
          <a:p>
            <a:r>
              <a:rPr lang="ko-KR" altLang="en-US" dirty="0" err="1" smtClean="0"/>
              <a:t>의료원별</a:t>
            </a:r>
            <a:r>
              <a:rPr lang="ko-KR" altLang="en-US" dirty="0" smtClean="0"/>
              <a:t> 문제 원인 분석 결과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지방의료원 </a:t>
            </a:r>
            <a:r>
              <a:rPr lang="en-US" altLang="ko-KR" dirty="0" smtClean="0"/>
              <a:t>2012</a:t>
            </a:r>
            <a:r>
              <a:rPr lang="ko-KR" altLang="en-US" dirty="0" smtClean="0"/>
              <a:t>년 기준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105128" y="1268760"/>
            <a:ext cx="936104" cy="518457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12" name="표 11"/>
          <p:cNvGraphicFramePr>
            <a:graphicFrameLocks noGrp="1"/>
          </p:cNvGraphicFramePr>
          <p:nvPr/>
        </p:nvGraphicFramePr>
        <p:xfrm>
          <a:off x="531963" y="1340768"/>
          <a:ext cx="9101557" cy="5040568"/>
        </p:xfrm>
        <a:graphic>
          <a:graphicData uri="http://schemas.openxmlformats.org/drawingml/2006/table">
            <a:tbl>
              <a:tblPr/>
              <a:tblGrid>
                <a:gridCol w="390043"/>
                <a:gridCol w="563236"/>
                <a:gridCol w="2462643"/>
                <a:gridCol w="687917"/>
                <a:gridCol w="815181"/>
                <a:gridCol w="687917"/>
                <a:gridCol w="687917"/>
                <a:gridCol w="185738"/>
                <a:gridCol w="687917"/>
                <a:gridCol w="185738"/>
                <a:gridCol w="687917"/>
                <a:gridCol w="185738"/>
                <a:gridCol w="687917"/>
                <a:gridCol w="185738"/>
              </a:tblGrid>
              <a:tr h="148252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맑은 고딕"/>
                        </a:rPr>
                        <a:t>구분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맑은 고딕"/>
                        </a:rPr>
                        <a:t>전체평균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맑은 고딕"/>
                        </a:rPr>
                        <a:t>전체</a:t>
                      </a:r>
                      <a:r>
                        <a:rPr lang="en-US" altLang="ko-KR" sz="900" b="1" i="0" u="none" strike="noStrike">
                          <a:solidFill>
                            <a:schemeClr val="bg1"/>
                          </a:solidFill>
                          <a:latin typeface="맑은 고딕"/>
                        </a:rPr>
                        <a:t>1</a:t>
                      </a:r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맑은 고딕"/>
                        </a:rPr>
                        <a:t>분위수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맑은 고딕"/>
                        </a:rPr>
                        <a:t>충남도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맑은 고딕"/>
                        </a:rPr>
                        <a:t>천안의료원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맑은 고딕"/>
                        </a:rPr>
                        <a:t>공주의료원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맑은 고딕"/>
                        </a:rPr>
                        <a:t>홍성의료원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맑은 고딕"/>
                        </a:rPr>
                        <a:t>서산의료원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48252">
                <a:tc rowSpan="15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의료수익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8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의료수익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100</a:t>
                      </a:r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병상당 의료수익</a:t>
                      </a:r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900" b="0" i="0" u="none" strike="noStrike" dirty="0" err="1">
                          <a:solidFill>
                            <a:schemeClr val="tx1"/>
                          </a:solidFill>
                          <a:latin typeface="맑은 고딕"/>
                        </a:rPr>
                        <a:t>백만원</a:t>
                      </a:r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7,162.7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5,830.9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7,647.9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6,789.7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7,717.7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7,054.7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9,029.3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825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의료수익증감률</a:t>
                      </a:r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(%)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7.3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0.8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9.5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31.2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3.3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3.8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(0.4)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◎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825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100</a:t>
                      </a:r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병상당 외래수익</a:t>
                      </a:r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백만원</a:t>
                      </a:r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2,454.0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1,618.7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2,601.1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2,196.6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1,842.4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2,638.7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3,726.7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825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100</a:t>
                      </a:r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병상당 입원수익</a:t>
                      </a:r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900" b="0" i="0" u="none" strike="noStrike" dirty="0" err="1">
                          <a:solidFill>
                            <a:schemeClr val="tx1"/>
                          </a:solidFill>
                          <a:latin typeface="맑은 고딕"/>
                        </a:rPr>
                        <a:t>백만원</a:t>
                      </a:r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4,151.9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3,106.8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4,377.4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3,778.9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5,428.3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3,818.1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4,484.4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825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100</a:t>
                      </a:r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병상당 기타의료수익</a:t>
                      </a:r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백만원</a:t>
                      </a:r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556.8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418.7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669.3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814.2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447.0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597.9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818.3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50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100</a:t>
                      </a:r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병상당 </a:t>
                      </a:r>
                      <a:r>
                        <a:rPr lang="ko-KR" altLang="en-US" sz="900" b="0" i="0" u="none" strike="noStrike" dirty="0" err="1" smtClean="0">
                          <a:solidFill>
                            <a:schemeClr val="tx1"/>
                          </a:solidFill>
                          <a:latin typeface="맑은 고딕"/>
                        </a:rPr>
                        <a:t>의료외수익</a:t>
                      </a:r>
                      <a:endParaRPr lang="en-US" altLang="ko-KR" sz="900" b="0" i="0" u="none" strike="noStrike" dirty="0" smtClean="0">
                        <a:solidFill>
                          <a:schemeClr val="tx1"/>
                        </a:solidFill>
                        <a:latin typeface="맑은 고딕"/>
                      </a:endParaRPr>
                    </a:p>
                    <a:p>
                      <a:pPr algn="l" fontAlgn="ctr"/>
                      <a:r>
                        <a:rPr lang="en-US" altLang="ko-KR" sz="900" b="0" i="0" u="none" strike="noStrike" dirty="0" smtClean="0">
                          <a:solidFill>
                            <a:schemeClr val="tx1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운영보조금제외</a:t>
                      </a:r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)(</a:t>
                      </a:r>
                      <a:r>
                        <a:rPr lang="ko-KR" altLang="en-US" sz="900" b="0" i="0" u="none" strike="noStrike" dirty="0" err="1">
                          <a:solidFill>
                            <a:schemeClr val="tx1"/>
                          </a:solidFill>
                          <a:latin typeface="맑은 고딕"/>
                        </a:rPr>
                        <a:t>백만원</a:t>
                      </a:r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1,255.6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756.7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1,263.7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1,128.9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576.9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◎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979.0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2,370.0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825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외래환자당 외래수익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42,611.2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36,489.4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 smtClean="0">
                          <a:solidFill>
                            <a:schemeClr val="tx1"/>
                          </a:solidFill>
                          <a:latin typeface="맑은 고딕"/>
                        </a:rPr>
                        <a:t>45,987.3</a:t>
                      </a:r>
                      <a:endParaRPr lang="en-US" altLang="ko-KR" sz="900" b="0" i="0" u="none" strike="noStrike" dirty="0">
                        <a:solidFill>
                          <a:schemeClr val="tx1"/>
                        </a:solidFill>
                        <a:latin typeface="맑은 고딕"/>
                      </a:endParaRP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 smtClean="0">
                          <a:solidFill>
                            <a:schemeClr val="tx1"/>
                          </a:solidFill>
                          <a:latin typeface="맑은 고딕"/>
                        </a:rPr>
                        <a:t>49,938</a:t>
                      </a:r>
                      <a:endParaRPr lang="en-US" altLang="ko-KR" sz="900" b="0" i="0" u="none" strike="noStrike" dirty="0">
                        <a:solidFill>
                          <a:schemeClr val="tx1"/>
                        </a:solidFill>
                        <a:latin typeface="맑은 고딕"/>
                      </a:endParaRP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 dirty="0">
                        <a:solidFill>
                          <a:schemeClr val="tx1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 smtClean="0">
                          <a:solidFill>
                            <a:schemeClr val="tx1"/>
                          </a:solidFill>
                          <a:latin typeface="맑은 고딕"/>
                        </a:rPr>
                        <a:t>42,732</a:t>
                      </a:r>
                      <a:endParaRPr lang="en-US" altLang="ko-KR" sz="900" b="0" i="0" u="none" strike="noStrike" dirty="0">
                        <a:solidFill>
                          <a:schemeClr val="tx1"/>
                        </a:solidFill>
                        <a:latin typeface="맑은 고딕"/>
                      </a:endParaRP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 dirty="0">
                        <a:solidFill>
                          <a:schemeClr val="tx1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 smtClean="0">
                          <a:solidFill>
                            <a:schemeClr val="tx1"/>
                          </a:solidFill>
                          <a:latin typeface="맑은 고딕"/>
                        </a:rPr>
                        <a:t>44,147</a:t>
                      </a:r>
                      <a:endParaRPr lang="en-US" altLang="ko-KR" sz="900" b="0" i="0" u="none" strike="noStrike" dirty="0">
                        <a:solidFill>
                          <a:schemeClr val="tx1"/>
                        </a:solidFill>
                        <a:latin typeface="맑은 고딕"/>
                      </a:endParaRP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 dirty="0">
                        <a:solidFill>
                          <a:schemeClr val="tx1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 smtClean="0">
                          <a:solidFill>
                            <a:schemeClr val="tx1"/>
                          </a:solidFill>
                          <a:latin typeface="맑은 고딕"/>
                        </a:rPr>
                        <a:t>47,131</a:t>
                      </a:r>
                      <a:endParaRPr lang="en-US" altLang="ko-KR" sz="900" b="0" i="0" u="none" strike="noStrike" dirty="0">
                        <a:solidFill>
                          <a:schemeClr val="tx1"/>
                        </a:solidFill>
                        <a:latin typeface="맑은 고딕"/>
                      </a:endParaRP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 dirty="0">
                        <a:solidFill>
                          <a:schemeClr val="tx1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825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입원환자당 입원수익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136,990.2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118,999.4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154,205.6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161,428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189,358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137,226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128,811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825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환자진료실적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100</a:t>
                      </a:r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병상당 외래연인원</a:t>
                      </a:r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명</a:t>
                      </a:r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57,480.7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43,324.6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 smtClean="0">
                          <a:solidFill>
                            <a:schemeClr val="tx1"/>
                          </a:solidFill>
                          <a:latin typeface="맑은 고딕"/>
                        </a:rPr>
                        <a:t>56,485.6</a:t>
                      </a:r>
                      <a:endParaRPr lang="en-US" altLang="ko-KR" sz="900" b="0" i="0" u="none" strike="noStrike" dirty="0">
                        <a:solidFill>
                          <a:schemeClr val="tx1"/>
                        </a:solidFill>
                        <a:latin typeface="맑은 고딕"/>
                      </a:endParaRP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 smtClean="0">
                          <a:solidFill>
                            <a:schemeClr val="tx1"/>
                          </a:solidFill>
                          <a:latin typeface="맑은 고딕"/>
                        </a:rPr>
                        <a:t>43,986.8</a:t>
                      </a:r>
                      <a:endParaRPr lang="en-US" altLang="ko-KR" sz="900" b="0" i="0" u="none" strike="noStrike" dirty="0">
                        <a:solidFill>
                          <a:schemeClr val="tx1"/>
                        </a:solidFill>
                        <a:latin typeface="맑은 고딕"/>
                      </a:endParaRP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○</a:t>
                      </a:r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 smtClean="0">
                          <a:solidFill>
                            <a:schemeClr val="tx1"/>
                          </a:solidFill>
                          <a:latin typeface="맑은 고딕"/>
                        </a:rPr>
                        <a:t>43,114.5</a:t>
                      </a:r>
                      <a:endParaRPr lang="en-US" altLang="ko-KR" sz="900" b="0" i="0" u="none" strike="noStrike" dirty="0">
                        <a:solidFill>
                          <a:schemeClr val="tx1"/>
                        </a:solidFill>
                        <a:latin typeface="맑은 고딕"/>
                      </a:endParaRP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◎</a:t>
                      </a:r>
                      <a:endParaRPr lang="ko-KR" altLang="en-US" sz="900" b="0" i="0" u="none" strike="noStrike" dirty="0">
                        <a:solidFill>
                          <a:schemeClr val="tx1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 smtClean="0">
                          <a:solidFill>
                            <a:schemeClr val="tx1"/>
                          </a:solidFill>
                          <a:latin typeface="맑은 고딕"/>
                        </a:rPr>
                        <a:t>59,770.4</a:t>
                      </a:r>
                      <a:endParaRPr lang="en-US" altLang="ko-KR" sz="900" b="0" i="0" u="none" strike="noStrike" dirty="0">
                        <a:solidFill>
                          <a:schemeClr val="tx1"/>
                        </a:solidFill>
                        <a:latin typeface="맑은 고딕"/>
                      </a:endParaRP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 smtClean="0">
                          <a:solidFill>
                            <a:schemeClr val="tx1"/>
                          </a:solidFill>
                          <a:latin typeface="맑은 고딕"/>
                        </a:rPr>
                        <a:t>79,070.7</a:t>
                      </a:r>
                      <a:endParaRPr lang="en-US" altLang="ko-KR" sz="900" b="0" i="0" u="none" strike="noStrike" dirty="0">
                        <a:solidFill>
                          <a:schemeClr val="tx1"/>
                        </a:solidFill>
                        <a:latin typeface="맑은 고딕"/>
                      </a:endParaRP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825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100</a:t>
                      </a:r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병상당 입원연인원</a:t>
                      </a:r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명</a:t>
                      </a:r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30,467.5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28,157.7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28,678.3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23,409.3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◎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28,667.0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27,823.5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◎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34,813.7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825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100</a:t>
                      </a:r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병상당 조정환자수</a:t>
                      </a:r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명</a:t>
                      </a:r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48,077.2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44,563.1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46,552.7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37,016.7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◎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38,396.6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◎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47,052.4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63,745.3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825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전문의당 조정환자수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7,339.4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5,185.5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6,009.5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4,463.8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◎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5,810.7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6,076.5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7,686.9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825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병상이용율</a:t>
                      </a:r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(%)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83.5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77.1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78.6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64.1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◎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78.5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76.2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◎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95.4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825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평균재원일수</a:t>
                      </a:r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일</a:t>
                      </a:r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13.9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15.5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13.4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14.1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15.5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◎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12.1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11.9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825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입원대 외래환자비율</a:t>
                      </a:r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(%)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1.9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1.4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 smtClean="0">
                          <a:solidFill>
                            <a:schemeClr val="tx1"/>
                          </a:solidFill>
                          <a:latin typeface="맑은 고딕"/>
                        </a:rPr>
                        <a:t>2.0 </a:t>
                      </a:r>
                      <a:endParaRPr lang="en-US" altLang="ko-KR" sz="900" b="0" i="0" u="none" strike="noStrike" dirty="0">
                        <a:solidFill>
                          <a:schemeClr val="tx1"/>
                        </a:solidFill>
                        <a:latin typeface="맑은 고딕"/>
                      </a:endParaRP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 smtClean="0">
                          <a:solidFill>
                            <a:schemeClr val="tx1"/>
                          </a:solidFill>
                          <a:latin typeface="맑은 고딕"/>
                        </a:rPr>
                        <a:t>1.9</a:t>
                      </a:r>
                      <a:endParaRPr lang="en-US" altLang="ko-KR" sz="900" b="0" i="0" u="none" strike="noStrike" dirty="0">
                        <a:solidFill>
                          <a:schemeClr val="tx1"/>
                        </a:solidFill>
                        <a:latin typeface="맑은 고딕"/>
                      </a:endParaRP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○</a:t>
                      </a:r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 smtClean="0">
                          <a:solidFill>
                            <a:schemeClr val="tx1"/>
                          </a:solidFill>
                          <a:latin typeface="맑은 고딕"/>
                        </a:rPr>
                        <a:t>1.5</a:t>
                      </a:r>
                      <a:endParaRPr lang="en-US" altLang="ko-KR" sz="900" b="0" i="0" u="none" strike="noStrike" dirty="0">
                        <a:solidFill>
                          <a:schemeClr val="tx1"/>
                        </a:solidFill>
                        <a:latin typeface="맑은 고딕"/>
                      </a:endParaRP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 smtClean="0">
                          <a:solidFill>
                            <a:schemeClr val="tx1"/>
                          </a:solidFill>
                          <a:latin typeface="맑은 고딕"/>
                        </a:rPr>
                        <a:t>2.1</a:t>
                      </a:r>
                      <a:endParaRPr lang="en-US" altLang="ko-KR" sz="900" b="0" i="0" u="none" strike="noStrike" dirty="0">
                        <a:solidFill>
                          <a:schemeClr val="tx1"/>
                        </a:solidFill>
                        <a:latin typeface="맑은 고딕"/>
                      </a:endParaRP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 smtClean="0">
                          <a:solidFill>
                            <a:schemeClr val="tx1"/>
                          </a:solidFill>
                          <a:latin typeface="맑은 고딕"/>
                        </a:rPr>
                        <a:t>2.3</a:t>
                      </a:r>
                      <a:endParaRPr lang="en-US" altLang="ko-KR" sz="900" b="0" i="0" u="none" strike="noStrike" dirty="0">
                        <a:solidFill>
                          <a:schemeClr val="tx1"/>
                        </a:solidFill>
                        <a:latin typeface="맑은 고딕"/>
                      </a:endParaRP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8252">
                <a:tc rowSpan="17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의료</a:t>
                      </a:r>
                      <a:b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</a:br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비용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의료비용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100</a:t>
                      </a:r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병상당 의료비용</a:t>
                      </a:r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-</a:t>
                      </a:r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감가비제외</a:t>
                      </a:r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백만원</a:t>
                      </a:r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8,691.0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10,154.8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8,387.6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8,049.1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8,154.5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7,461.2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9,885.5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825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조정환자 </a:t>
                      </a:r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</a:t>
                      </a:r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인당 원가</a:t>
                      </a:r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감가비제외</a:t>
                      </a:r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)(</a:t>
                      </a:r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원</a:t>
                      </a:r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175,956.2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195,481.6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185,867.8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217,445.5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◎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212,375.9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◎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158,571.8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155,077.9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825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10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인건비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의료수익대비 인건비율</a:t>
                      </a:r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(%)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71.3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77.0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65.7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67.3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58.4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67.4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69.7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825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100</a:t>
                      </a:r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병상당 인건비</a:t>
                      </a:r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백만원</a:t>
                      </a:r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5,027.3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5,910.0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5,029.4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4,568.6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4,506.9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4,751.5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6,290.7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◎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825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100</a:t>
                      </a:r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병상당 직원 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99.3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109.8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88.6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83.4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75.8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81.0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114.1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◎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825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100</a:t>
                      </a:r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병상당 의사직 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11.8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12.7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10.3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10.7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9.7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9.5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11.2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825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100</a:t>
                      </a:r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병상당 전문의수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7.6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8.8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7.7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8.3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6.6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7.7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8.3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825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공보의 비율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25.7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30.4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20.9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18.2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27.3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16.3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21.7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825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100</a:t>
                      </a:r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병상당 간호직수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47.2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54.1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38.6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29.3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39.2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41.6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44.4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825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간호등급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5.2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6.0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6.0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7.0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◎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6.0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5.0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6.0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825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100</a:t>
                      </a:r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병상당 의료기사 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11.4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12.7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8.5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6.3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7.9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8.6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11.2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825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100</a:t>
                      </a:r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병상당 행정직 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13.2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15.1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7.0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6.8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7.5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5.5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8.3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825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재료비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의료수익대비 재료비율</a:t>
                      </a:r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(%)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25.4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27.3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25.0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28.3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◎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32.0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◎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20.2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19.4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825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100</a:t>
                      </a:r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병상당 재료비</a:t>
                      </a:r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백만원</a:t>
                      </a:r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1,831.6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2,284.7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1,891.1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1,918.1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2,466.6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◎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1,424.1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1,755.5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825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관리비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의료수익대비 관리비율</a:t>
                      </a:r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(%)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32.4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35.8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29.3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41.6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◎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21.2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27.5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26.8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825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의료수익대비 관리비율</a:t>
                      </a:r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감가비제외</a:t>
                      </a:r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)(%)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25.5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29.1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19.2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23.0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15.3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18.2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20.4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825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100</a:t>
                      </a:r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병상당 관리비</a:t>
                      </a:r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-</a:t>
                      </a:r>
                      <a:r>
                        <a:rPr lang="ko-KR" altLang="en-US" sz="900" b="0" i="0" u="none" strike="noStrike" dirty="0" err="1">
                          <a:solidFill>
                            <a:schemeClr val="tx1"/>
                          </a:solidFill>
                          <a:latin typeface="맑은 고딕"/>
                        </a:rPr>
                        <a:t>감가비제외</a:t>
                      </a:r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900" b="0" i="0" u="none" strike="noStrike" dirty="0" err="1">
                          <a:solidFill>
                            <a:schemeClr val="tx1"/>
                          </a:solidFill>
                          <a:latin typeface="맑은 고딕"/>
                        </a:rPr>
                        <a:t>백만원</a:t>
                      </a:r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1,832.1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2,292.3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1,467.1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1,562.5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1,180.9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1,285.6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1,839.3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문제원인 심층분석</a:t>
            </a:r>
            <a:endParaRPr lang="ko-KR" altLang="en-US" dirty="0"/>
          </a:p>
        </p:txBody>
      </p:sp>
      <p:sp>
        <p:nvSpPr>
          <p:cNvPr id="18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err="1" smtClean="0"/>
              <a:t>의료원별</a:t>
            </a:r>
            <a:r>
              <a:rPr lang="ko-KR" altLang="en-US" dirty="0" smtClean="0"/>
              <a:t> 문제 원인 분석 결과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지방의료원 </a:t>
            </a:r>
            <a:r>
              <a:rPr lang="en-US" altLang="ko-KR" dirty="0" smtClean="0"/>
              <a:t>2012</a:t>
            </a:r>
            <a:r>
              <a:rPr lang="ko-KR" altLang="en-US" dirty="0" smtClean="0"/>
              <a:t>년 기준</a:t>
            </a:r>
          </a:p>
          <a:p>
            <a:endParaRPr lang="ko-KR" altLang="en-US" dirty="0" smtClean="0"/>
          </a:p>
          <a:p>
            <a:endParaRPr lang="ko-KR" altLang="en-US" dirty="0"/>
          </a:p>
        </p:txBody>
      </p:sp>
      <p:sp>
        <p:nvSpPr>
          <p:cNvPr id="6" name="텍스트 개체 틀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ko-KR" altLang="en-US"/>
          </a:p>
        </p:txBody>
      </p:sp>
      <p:graphicFrame>
        <p:nvGraphicFramePr>
          <p:cNvPr id="7" name="표 6"/>
          <p:cNvGraphicFramePr>
            <a:graphicFrameLocks noGrp="1"/>
          </p:cNvGraphicFramePr>
          <p:nvPr/>
        </p:nvGraphicFramePr>
        <p:xfrm>
          <a:off x="496882" y="1484784"/>
          <a:ext cx="8980621" cy="4752522"/>
        </p:xfrm>
        <a:graphic>
          <a:graphicData uri="http://schemas.openxmlformats.org/drawingml/2006/table">
            <a:tbl>
              <a:tblPr/>
              <a:tblGrid>
                <a:gridCol w="749182"/>
                <a:gridCol w="199566"/>
                <a:gridCol w="3198285"/>
                <a:gridCol w="595163"/>
                <a:gridCol w="811930"/>
                <a:gridCol w="458256"/>
                <a:gridCol w="429733"/>
                <a:gridCol w="302336"/>
                <a:gridCol w="560946"/>
                <a:gridCol w="184444"/>
                <a:gridCol w="560946"/>
                <a:gridCol w="184444"/>
                <a:gridCol w="560946"/>
                <a:gridCol w="184444"/>
              </a:tblGrid>
              <a:tr h="264029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FFFFFF"/>
                          </a:solidFill>
                          <a:latin typeface="맑은 고딕"/>
                        </a:rPr>
                        <a:t>구분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FFFFFF"/>
                          </a:solidFill>
                          <a:latin typeface="맑은 고딕"/>
                        </a:rPr>
                        <a:t>전체평균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FFFFFF"/>
                          </a:solidFill>
                          <a:latin typeface="맑은 고딕"/>
                        </a:rPr>
                        <a:t>전체</a:t>
                      </a:r>
                      <a:r>
                        <a:rPr lang="en-US" altLang="ko-KR" sz="1000" b="1" i="0" u="none" strike="noStrike" dirty="0">
                          <a:solidFill>
                            <a:srgbClr val="FFFFFF"/>
                          </a:solidFill>
                          <a:latin typeface="맑은 고딕"/>
                        </a:rPr>
                        <a:t>1</a:t>
                      </a:r>
                      <a:r>
                        <a:rPr lang="ko-KR" altLang="en-US" sz="1000" b="1" i="0" u="none" strike="noStrike" dirty="0" err="1">
                          <a:solidFill>
                            <a:srgbClr val="FFFFFF"/>
                          </a:solidFill>
                          <a:latin typeface="맑은 고딕"/>
                        </a:rPr>
                        <a:t>분위수</a:t>
                      </a:r>
                      <a:endParaRPr lang="ko-KR" altLang="en-US" sz="1000" b="1" i="0" u="none" strike="noStrike" dirty="0">
                        <a:solidFill>
                          <a:srgbClr val="FFFFFF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FFFFFF"/>
                          </a:solidFill>
                          <a:latin typeface="맑은 고딕"/>
                        </a:rPr>
                        <a:t>충남도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FFFFFF"/>
                          </a:solidFill>
                          <a:latin typeface="맑은 고딕"/>
                        </a:rPr>
                        <a:t>천안의료원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FFFFFF"/>
                          </a:solidFill>
                          <a:latin typeface="맑은 고딕"/>
                        </a:rPr>
                        <a:t>공주의료원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FFFFFF"/>
                          </a:solidFill>
                          <a:latin typeface="맑은 고딕"/>
                        </a:rPr>
                        <a:t>홍성의료원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FFFFFF"/>
                          </a:solidFill>
                          <a:latin typeface="맑은 고딕"/>
                        </a:rPr>
                        <a:t>서산의료원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64029">
                <a:tc rowSpan="1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공익적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/>
                      </a:r>
                      <a:b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보건의료</a:t>
                      </a:r>
                      <a:b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서비스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공익적보건의료서비스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 </a:t>
                      </a: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총점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83.0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79.3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78.2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66.7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◎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73.3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◎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93.3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79.3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402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공공보건의료사업지원체계 </a:t>
                      </a: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총점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81.1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75.0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75.0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75.0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75.0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75.0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75.0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402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의료안전망기능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 </a:t>
                      </a: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총점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81.8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75.0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75.0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75.0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50.0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◎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100.0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75.0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402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의료안전망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-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취약계층 환자지원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83.8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83.3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81.3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83.3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66.7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◎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91.7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83.3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402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취약계층 환자지원 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-  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의료급여환자진료실적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(4)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2.2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1.3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◎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◎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402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취약계층 환자지원 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- </a:t>
                      </a:r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의료급여환자 진료비 지원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(4)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2.5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◎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◎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402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의료안전망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-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취약계층주민건강지원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시범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54.2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41.7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62.5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62.5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50.0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50.0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87.5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402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포괄적서비스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 </a:t>
                      </a: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총점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84.2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83.3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81.3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58.3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◎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91.7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91.7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83.3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402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포괄적서비스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-</a:t>
                      </a:r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감염병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90.2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75.0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87.5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100.0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75.0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100.0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75.0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402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포괄적서비스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-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응급의료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81.1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75.0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81.3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75.0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100.0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75.0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75.0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402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포괄적서비스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-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만성질환관리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61.4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50.0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62.5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75.0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25.0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◎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75.0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75.0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402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포괄적서비스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-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지역보건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83.3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75.0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75.0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◎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100.0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100.0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100.0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4029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공공보건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/>
                      </a:r>
                      <a:b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의료</a:t>
                      </a:r>
                      <a:b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사업계획</a:t>
                      </a:r>
                      <a:b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평가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공공의료계획시행결과평가 </a:t>
                      </a: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총점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73.3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68.1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72.1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68.7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74.2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68.1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77.4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402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공공보건의료계획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-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평가활용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(10)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6.8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7.3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7.3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7.3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7.8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402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공공보건의료계획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-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적정진료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(30)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21.2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18.0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21.3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18.0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27.0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20.0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20.0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402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공공보건의료계획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-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건강안전망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(30)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22.2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20.2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21.7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21.8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21.0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18.9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◎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24.9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402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공공보건의료계획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-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미충족  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(30)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22.8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21.7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21.9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21.6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◎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19.2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◎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21.9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24.7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직사각형 7"/>
          <p:cNvSpPr/>
          <p:nvPr/>
        </p:nvSpPr>
        <p:spPr>
          <a:xfrm>
            <a:off x="6465168" y="1268760"/>
            <a:ext cx="825996" cy="518457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문제원인 심층분석</a:t>
            </a:r>
            <a:endParaRPr lang="ko-KR" altLang="en-US" dirty="0"/>
          </a:p>
        </p:txBody>
      </p:sp>
      <p:sp>
        <p:nvSpPr>
          <p:cNvPr id="9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err="1" smtClean="0"/>
              <a:t>의료원별</a:t>
            </a:r>
            <a:r>
              <a:rPr lang="ko-KR" altLang="en-US" dirty="0" smtClean="0"/>
              <a:t> 문제 원인 분석 결과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지방의료원 </a:t>
            </a:r>
            <a:r>
              <a:rPr lang="en-US" altLang="ko-KR" dirty="0" smtClean="0"/>
              <a:t>2012</a:t>
            </a:r>
            <a:r>
              <a:rPr lang="ko-KR" altLang="en-US" dirty="0" smtClean="0"/>
              <a:t>년 기준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ko-KR" altLang="en-US"/>
          </a:p>
        </p:txBody>
      </p:sp>
      <p:graphicFrame>
        <p:nvGraphicFramePr>
          <p:cNvPr id="7" name="표 6"/>
          <p:cNvGraphicFramePr>
            <a:graphicFrameLocks noGrp="1"/>
          </p:cNvGraphicFramePr>
          <p:nvPr/>
        </p:nvGraphicFramePr>
        <p:xfrm>
          <a:off x="359433" y="1340768"/>
          <a:ext cx="9118071" cy="5040548"/>
        </p:xfrm>
        <a:graphic>
          <a:graphicData uri="http://schemas.openxmlformats.org/drawingml/2006/table">
            <a:tbl>
              <a:tblPr/>
              <a:tblGrid>
                <a:gridCol w="1119021"/>
                <a:gridCol w="1024689"/>
                <a:gridCol w="1593092"/>
                <a:gridCol w="632227"/>
                <a:gridCol w="862495"/>
                <a:gridCol w="486795"/>
                <a:gridCol w="674911"/>
                <a:gridCol w="195931"/>
                <a:gridCol w="674911"/>
                <a:gridCol w="195931"/>
                <a:gridCol w="581729"/>
                <a:gridCol w="195931"/>
                <a:gridCol w="581729"/>
                <a:gridCol w="195931"/>
                <a:gridCol w="102748"/>
              </a:tblGrid>
              <a:tr h="173812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 smtClean="0">
                          <a:solidFill>
                            <a:srgbClr val="FFFFFF"/>
                          </a:solidFill>
                          <a:latin typeface="맑은 고딕"/>
                        </a:rPr>
                        <a:t>구분</a:t>
                      </a:r>
                      <a:endParaRPr lang="ko-KR" altLang="en-US" sz="900" b="1" i="0" u="none" strike="noStrike" dirty="0">
                        <a:solidFill>
                          <a:srgbClr val="FFFFFF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FFFFFF"/>
                          </a:solidFill>
                          <a:latin typeface="맑은 고딕"/>
                        </a:rPr>
                        <a:t>전체평균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FFFFFF"/>
                          </a:solidFill>
                          <a:latin typeface="맑은 고딕"/>
                        </a:rPr>
                        <a:t>전체</a:t>
                      </a:r>
                      <a:r>
                        <a:rPr lang="en-US" altLang="ko-KR" sz="900" b="1" i="0" u="none" strike="noStrike">
                          <a:solidFill>
                            <a:srgbClr val="FFFFFF"/>
                          </a:solidFill>
                          <a:latin typeface="맑은 고딕"/>
                        </a:rPr>
                        <a:t>1</a:t>
                      </a:r>
                      <a:r>
                        <a:rPr lang="ko-KR" altLang="en-US" sz="900" b="1" i="0" u="none" strike="noStrike">
                          <a:solidFill>
                            <a:srgbClr val="FFFFFF"/>
                          </a:solidFill>
                          <a:latin typeface="맑은 고딕"/>
                        </a:rPr>
                        <a:t>분위수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FFFFFF"/>
                          </a:solidFill>
                          <a:latin typeface="맑은 고딕"/>
                        </a:rPr>
                        <a:t>충남도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FFFFFF"/>
                          </a:solidFill>
                          <a:latin typeface="맑은 고딕"/>
                        </a:rPr>
                        <a:t>천안의료원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FFFFFF"/>
                          </a:solidFill>
                          <a:latin typeface="맑은 고딕"/>
                        </a:rPr>
                        <a:t>공주의료원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FFFFFF"/>
                          </a:solidFill>
                          <a:latin typeface="맑은 고딕"/>
                        </a:rPr>
                        <a:t>홍성의료원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FFFFFF"/>
                          </a:solidFill>
                          <a:latin typeface="맑은 고딕"/>
                        </a:rPr>
                        <a:t>서산의료원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3812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의료기관</a:t>
                      </a:r>
                      <a:b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</a:br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평가인증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인증획득여부</a:t>
                      </a:r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수검율</a:t>
                      </a:r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6.1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0.0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0.0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0.0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0.0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0.0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0.0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381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안전 및 질향상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환자안전</a:t>
                      </a:r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_</a:t>
                      </a:r>
                      <a:r>
                        <a:rPr lang="ko-KR" altLang="en-US" sz="900" b="0" i="0" u="none" strike="noStrike" dirty="0" err="1">
                          <a:solidFill>
                            <a:schemeClr val="tx1"/>
                          </a:solidFill>
                          <a:latin typeface="맑은 고딕"/>
                        </a:rPr>
                        <a:t>충족율</a:t>
                      </a:r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시범</a:t>
                      </a:r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82.9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75.0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93.8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93.8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100.0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87.5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93.8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381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질 관리</a:t>
                      </a:r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_</a:t>
                      </a:r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충족율</a:t>
                      </a:r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시범</a:t>
                      </a:r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79.8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62.5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75.0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37.5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◎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75.0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100.0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87.5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3812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적정성</a:t>
                      </a:r>
                      <a:b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</a:br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평가결과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약품목수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3.4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4.0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3.5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4.0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4.0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3.0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3.0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381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유소아중이염항생제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2.7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3.5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2.8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3.0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2.0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3.0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3.0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381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주사제처방률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2.7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3.0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2.3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3.0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2.0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2.0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2.0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381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처방약품비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3.5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4.0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4.3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4.0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4.0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5.0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◎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4.0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381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항생제처방률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2.5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3.0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2.8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2.0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2.0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4.0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◎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3.0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3812">
                <a:tc row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900" dirty="0" err="1" smtClean="0">
                          <a:solidFill>
                            <a:schemeClr val="tx1"/>
                          </a:solidFill>
                        </a:rPr>
                        <a:t>규범적공익성</a:t>
                      </a:r>
                      <a:endParaRPr lang="ko-KR" altLang="en-US" sz="9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양질의 의료서비스 제공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79.5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72.7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84.5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92.9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82.3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85.4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77.5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381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지역의료서비스 개선 노력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84.7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80.5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88.5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92.5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91.6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86.9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83.0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381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고객의 소리 적극 청취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84.0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79.6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87.9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92.2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90.5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87.3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81.4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3812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지방의료원</a:t>
                      </a:r>
                      <a:b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</a:br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거버넌스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이사회의 구성 및 운영 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3.3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3.0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3.3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3.0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4.0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3.0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3.0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381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지역주민 위원회의 운영 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3.9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4.0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4.0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4.0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4.0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4.0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4.0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381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지역사회 의견수렴 및 정보제공</a:t>
                      </a:r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공개</a:t>
                      </a:r>
                      <a:r>
                        <a:rPr lang="en-US" altLang="ko-KR" sz="900" b="0" i="0" u="none" strike="noStrike" dirty="0" smtClean="0">
                          <a:solidFill>
                            <a:schemeClr val="tx1"/>
                          </a:solidFill>
                          <a:latin typeface="맑은 고딕"/>
                        </a:rPr>
                        <a:t>)</a:t>
                      </a:r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3.0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2.0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3.8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4.0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4.0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4.0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3.0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381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경영목표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중장기경영전략의 </a:t>
                      </a:r>
                      <a:r>
                        <a:rPr lang="ko-KR" altLang="en-US" sz="900" b="0" i="0" u="none" strike="noStrike" dirty="0" smtClean="0">
                          <a:solidFill>
                            <a:schemeClr val="tx1"/>
                          </a:solidFill>
                          <a:latin typeface="맑은 고딕"/>
                        </a:rPr>
                        <a:t>적절성</a:t>
                      </a:r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3.2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3.0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3.3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3.0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3.0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4.0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3.0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381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연간경영계획 </a:t>
                      </a:r>
                      <a:r>
                        <a:rPr lang="ko-KR" altLang="en-US" sz="900" b="0" i="0" u="none" strike="noStrike" dirty="0" smtClean="0">
                          <a:solidFill>
                            <a:schemeClr val="tx1"/>
                          </a:solidFill>
                          <a:latin typeface="맑은 고딕"/>
                        </a:rPr>
                        <a:t>관리</a:t>
                      </a:r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3.1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3.0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3.3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3.0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3.0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4.0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3.0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3812">
                <a:tc rowSpan="11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구성원 만족도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직원만족도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전체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75.7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68.5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82.3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86.5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85.2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82.3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75.3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381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직무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76.3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69.3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83.3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87.0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87.5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82.4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76.3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381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커뮤니케이션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76.9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69.8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82.5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86.0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85.8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82.5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75.8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381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평가와 보상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70.1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61.9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78.4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81.7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80.9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79.6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71.2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381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근무환경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71.9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66.2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78.9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87.0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80.2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80.5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68.0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381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리더십만족도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전체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67.2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61.1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71.8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72.4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76.6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71.1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67.4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381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비전설정 및 제시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67.5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60.5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72.1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73.1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76.6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71.8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66.9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381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변화와 혁신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69.0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63.7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72.5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73.1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76.9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72.1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67.7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381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경청 및 정보공개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67.8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62.5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72.6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72.0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77.8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71.8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68.9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381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조직관리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65.7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59.6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71.3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72.3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75.7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70.3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66.9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381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동기부여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66.4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60.0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71.5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72.0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76.9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69.8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67.1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3812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지역주민 인지도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지역주민 인지 및 </a:t>
                      </a:r>
                      <a:r>
                        <a:rPr lang="ko-KR" altLang="en-US" sz="900" b="0" i="0" u="none" strike="noStrike" dirty="0" smtClean="0">
                          <a:solidFill>
                            <a:schemeClr val="tx1"/>
                          </a:solidFill>
                          <a:latin typeface="맑은 고딕"/>
                        </a:rPr>
                        <a:t>호감도</a:t>
                      </a:r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ko-KR" altLang="en-US" sz="900" b="0" i="0" u="none" strike="noStrike" dirty="0">
                        <a:solidFill>
                          <a:srgbClr val="FF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61.5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56.6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65.2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57.1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66.8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71.1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65.7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8" name="직사각형 7"/>
          <p:cNvSpPr/>
          <p:nvPr/>
        </p:nvSpPr>
        <p:spPr>
          <a:xfrm>
            <a:off x="6095603" y="1249710"/>
            <a:ext cx="845046" cy="518457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문제원인 심층분석</a:t>
            </a:r>
            <a:endParaRPr lang="ko-KR" altLang="en-US" dirty="0"/>
          </a:p>
        </p:txBody>
      </p:sp>
      <p:sp>
        <p:nvSpPr>
          <p:cNvPr id="6" name="내용 개체 틀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err="1" smtClean="0"/>
              <a:t>의료원별</a:t>
            </a:r>
            <a:r>
              <a:rPr lang="ko-KR" altLang="en-US" dirty="0" smtClean="0"/>
              <a:t> 문제 원인 분석 결과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지방의료원 </a:t>
            </a:r>
            <a:r>
              <a:rPr lang="en-US" altLang="ko-KR" dirty="0" smtClean="0"/>
              <a:t>2012</a:t>
            </a:r>
            <a:r>
              <a:rPr lang="ko-KR" altLang="en-US" dirty="0" smtClean="0"/>
              <a:t>년 기준</a:t>
            </a:r>
          </a:p>
          <a:p>
            <a:endParaRPr lang="ko-KR" altLang="en-US" dirty="0" smtClean="0"/>
          </a:p>
        </p:txBody>
      </p:sp>
      <p:sp>
        <p:nvSpPr>
          <p:cNvPr id="7" name="텍스트 개체 틀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ko-KR" altLang="en-US"/>
          </a:p>
        </p:txBody>
      </p:sp>
      <p:graphicFrame>
        <p:nvGraphicFramePr>
          <p:cNvPr id="8" name="표 7"/>
          <p:cNvGraphicFramePr>
            <a:graphicFrameLocks noGrp="1"/>
          </p:cNvGraphicFramePr>
          <p:nvPr/>
        </p:nvGraphicFramePr>
        <p:xfrm>
          <a:off x="428498" y="1340768"/>
          <a:ext cx="8963701" cy="5040570"/>
        </p:xfrm>
        <a:graphic>
          <a:graphicData uri="http://schemas.openxmlformats.org/drawingml/2006/table">
            <a:tbl>
              <a:tblPr/>
              <a:tblGrid>
                <a:gridCol w="524053"/>
                <a:gridCol w="681663"/>
                <a:gridCol w="436827"/>
                <a:gridCol w="2985558"/>
                <a:gridCol w="538295"/>
                <a:gridCol w="734351"/>
                <a:gridCol w="414470"/>
                <a:gridCol w="421975"/>
                <a:gridCol w="240146"/>
                <a:gridCol w="421975"/>
                <a:gridCol w="240146"/>
                <a:gridCol w="421975"/>
                <a:gridCol w="240146"/>
                <a:gridCol w="421975"/>
                <a:gridCol w="240146"/>
              </a:tblGrid>
              <a:tr h="168019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 smtClean="0">
                          <a:solidFill>
                            <a:srgbClr val="FFFFFF"/>
                          </a:solidFill>
                          <a:latin typeface="맑은 고딕"/>
                        </a:rPr>
                        <a:t>구분</a:t>
                      </a:r>
                      <a:endParaRPr lang="ko-KR" altLang="en-US" sz="900" b="1" i="0" u="none" strike="noStrike" dirty="0">
                        <a:solidFill>
                          <a:srgbClr val="FFFFFF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ko-KR" altLang="en-US" sz="900" b="1" i="0" u="none" strike="noStrike" dirty="0">
                        <a:solidFill>
                          <a:srgbClr val="FFFFFF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FFFFFF"/>
                          </a:solidFill>
                          <a:latin typeface="맑은 고딕"/>
                        </a:rPr>
                        <a:t>전체평균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FFFFFF"/>
                          </a:solidFill>
                          <a:latin typeface="맑은 고딕"/>
                        </a:rPr>
                        <a:t>전체</a:t>
                      </a:r>
                      <a:r>
                        <a:rPr lang="en-US" altLang="ko-KR" sz="900" b="1" i="0" u="none" strike="noStrike">
                          <a:solidFill>
                            <a:srgbClr val="FFFFFF"/>
                          </a:solidFill>
                          <a:latin typeface="맑은 고딕"/>
                        </a:rPr>
                        <a:t>1</a:t>
                      </a:r>
                      <a:r>
                        <a:rPr lang="ko-KR" altLang="en-US" sz="900" b="1" i="0" u="none" strike="noStrike">
                          <a:solidFill>
                            <a:srgbClr val="FFFFFF"/>
                          </a:solidFill>
                          <a:latin typeface="맑은 고딕"/>
                        </a:rPr>
                        <a:t>분위수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FFFFFF"/>
                          </a:solidFill>
                          <a:latin typeface="맑은 고딕"/>
                        </a:rPr>
                        <a:t>충남도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FFFFFF"/>
                          </a:solidFill>
                          <a:latin typeface="맑은 고딕"/>
                        </a:rPr>
                        <a:t>천안의료원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FFFFFF"/>
                          </a:solidFill>
                          <a:latin typeface="맑은 고딕"/>
                        </a:rPr>
                        <a:t>공주의료원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FFFFFF"/>
                          </a:solidFill>
                          <a:latin typeface="맑은 고딕"/>
                        </a:rPr>
                        <a:t>홍성의료원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FFFFFF"/>
                          </a:solidFill>
                          <a:latin typeface="맑은 고딕"/>
                        </a:rPr>
                        <a:t>서산의료원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019">
                <a:tc rowSpan="29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정치적</a:t>
                      </a:r>
                      <a:endParaRPr lang="en-US" altLang="ko-KR" sz="900" b="1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통제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관리부서 및 담당자의 전문성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업무비율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1.5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0.7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2.5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2.5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2.5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2.5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2.5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01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업무기간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2.7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0.8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3.0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3.0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3.0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3.0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3.0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01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전공</a:t>
                      </a:r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전문성</a:t>
                      </a:r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1.2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0.0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01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4"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재정적 지원</a:t>
                      </a:r>
                      <a:br>
                        <a:rPr lang="ko-KR" altLang="en-US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현황 및 수준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 dirty="0" err="1">
                          <a:solidFill>
                            <a:schemeClr val="tx1"/>
                          </a:solidFill>
                          <a:latin typeface="맑은 고딕"/>
                        </a:rPr>
                        <a:t>지자체지원금</a:t>
                      </a:r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 합계</a:t>
                      </a:r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900" b="0" i="0" u="none" strike="noStrike" dirty="0" err="1">
                          <a:solidFill>
                            <a:schemeClr val="tx1"/>
                          </a:solidFill>
                          <a:latin typeface="맑은 고딕"/>
                        </a:rPr>
                        <a:t>백만원</a:t>
                      </a:r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1,600.4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346.7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469.2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377.0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346.7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653.3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500.0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01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운영보조금대비 </a:t>
                      </a:r>
                      <a:r>
                        <a:rPr lang="ko-KR" altLang="en-US" sz="900" b="0" i="0" u="none" strike="noStrike" dirty="0" err="1">
                          <a:solidFill>
                            <a:schemeClr val="tx1"/>
                          </a:solidFill>
                          <a:latin typeface="맑은 고딕"/>
                        </a:rPr>
                        <a:t>공익적비용비율</a:t>
                      </a:r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(%)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489.6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104.0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494.9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266.2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454.8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685.5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573.2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01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100</a:t>
                      </a:r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병상당 </a:t>
                      </a:r>
                      <a:r>
                        <a:rPr lang="ko-KR" altLang="en-US" sz="900" b="0" i="0" u="none" strike="noStrike" dirty="0" err="1">
                          <a:solidFill>
                            <a:schemeClr val="tx1"/>
                          </a:solidFill>
                          <a:latin typeface="맑은 고딕"/>
                        </a:rPr>
                        <a:t>지자체</a:t>
                      </a:r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 지원액</a:t>
                      </a:r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900" b="0" i="0" u="none" strike="noStrike" dirty="0" err="1">
                          <a:solidFill>
                            <a:schemeClr val="tx1"/>
                          </a:solidFill>
                          <a:latin typeface="맑은 고딕"/>
                        </a:rPr>
                        <a:t>백만원</a:t>
                      </a:r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569.0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138.7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183.1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183.9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152.7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151.9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243.9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01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지역개발기금 지원여부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0.5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0.0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0.0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0.0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0.0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0.0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0.0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01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8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재정적 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 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지원인식</a:t>
                      </a:r>
                      <a:b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중요도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-</a:t>
                      </a:r>
                      <a:r>
                        <a:rPr lang="ko-KR" altLang="en-US" sz="9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충분성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지자체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시설 및 장비 현대화 지원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1.1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1.5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2.0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2.0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◎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2.0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◎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2.0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◎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2.0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◎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01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경상운영비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0.7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1.5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01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공공보건의료사업비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1.8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2.0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01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지역개발기금 원금 및 이자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0.5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0.5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0.5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0.5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0.5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01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의료원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시설 및 장비 현대화 지원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2.7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4.7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2.3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4.0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0.3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0.3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4.7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01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경상운영비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5.0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7.0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5.8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7.0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2.7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7.0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6.7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01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공공보건의료사업비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3.6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5.0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4.4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5.7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◎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1.3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5.7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◎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5.0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01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지역개발기금 원금 및 이자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4.0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6.0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4.0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4.0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3.3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4.7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4.0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01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10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지방의료원 역할인식</a:t>
                      </a:r>
                      <a:br>
                        <a:rPr lang="ko-KR" altLang="en-US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중요도</a:t>
                      </a:r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-</a:t>
                      </a:r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수행도</a:t>
                      </a:r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지자체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시장경쟁에서의 병원 생존</a:t>
                      </a:r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경쟁력 확보</a:t>
                      </a:r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2.1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3.0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1.5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1.5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1.5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1.5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1.5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01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서비스 생산과 제공의 효율성 제고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2.2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3.8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01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지역거점공공병원으로서의 사회적 평판과 인정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2.2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3.3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1.5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1.5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1.5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1.5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1.5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01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정책 및 제도적 요구에 순응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2.0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2.0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2.0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2.0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2.0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2.0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01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공공보건의료 협의회 운영을 통한 네트워크 구축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2.0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3.0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01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의료원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시장경쟁에서의 병원 생존</a:t>
                      </a:r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경쟁력 확보</a:t>
                      </a:r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1.7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3.0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0.2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5.0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◎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(1.0)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(3.0)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(0.3)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01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서비스 생산과 제공의 효율성 제고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2.0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3.3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0.8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4.3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◎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0.7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(0.3)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(1.7)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01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지역거점공공병원으로서의 사회적 평판과 인정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1.8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3.0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1.3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3.7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◎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1.3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(1.0)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01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정책 및 제도적 요구에 순응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0.3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1.3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0.3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3.3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◎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(1.0)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(0.3)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(1.0)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01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공공보건의료 협의회 운영을 통한 네트워크 구축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1.4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2.7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1.4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4.0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◎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1.3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0.3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0.0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01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평가</a:t>
                      </a:r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/</a:t>
                      </a:r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감독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병원장</a:t>
                      </a:r>
                      <a:br>
                        <a:rPr lang="ko-KR" altLang="en-US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</a:br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경영성과계약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 명문화된 성과계약</a:t>
                      </a:r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준수하여 계약 진행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0.9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1.0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1.0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1.0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1.0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1.0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1.0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01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 경영개선 목표치 명시</a:t>
                      </a:r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-</a:t>
                      </a:r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평가진행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0.8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01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 공익활동개선 목표치 명시</a:t>
                      </a:r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-</a:t>
                      </a:r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평가진행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0.7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0.5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0.5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0.5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0.5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0.5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01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 경영성과목표 이행여부</a:t>
                      </a:r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-(</a:t>
                      </a:r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불</a:t>
                      </a:r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)</a:t>
                      </a:r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이익사항 명시되어 적용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0.7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1.0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0.8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0.8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0.8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0.8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chemeClr val="tx1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0.8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" name="직사각형 8"/>
          <p:cNvSpPr/>
          <p:nvPr/>
        </p:nvSpPr>
        <p:spPr>
          <a:xfrm>
            <a:off x="6729958" y="1268760"/>
            <a:ext cx="743322" cy="518457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프로젝트 수행 범위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dirty="0" smtClean="0"/>
              <a:t>지방의료원의 공익적 기능 강화와 재무적 성과 향상을 위해 </a:t>
            </a:r>
            <a:r>
              <a:rPr lang="ko-KR" altLang="en-US" dirty="0" err="1" smtClean="0"/>
              <a:t>진료권</a:t>
            </a:r>
            <a:r>
              <a:rPr lang="ko-KR" altLang="en-US" dirty="0" smtClean="0"/>
              <a:t> 내 </a:t>
            </a:r>
            <a:r>
              <a:rPr lang="ko-KR" altLang="en-US" dirty="0" err="1" smtClean="0"/>
              <a:t>미충족</a:t>
            </a:r>
            <a:r>
              <a:rPr lang="ko-KR" altLang="en-US" dirty="0" smtClean="0"/>
              <a:t> 수요 기반</a:t>
            </a:r>
            <a:r>
              <a:rPr lang="en-US" altLang="ko-KR" dirty="0" smtClean="0"/>
              <a:t> </a:t>
            </a:r>
            <a:r>
              <a:rPr lang="ko-KR" altLang="en-US" dirty="0" smtClean="0"/>
              <a:t>중점 서비스 영역을 도출하여 세부 추진 계획을 수립함</a:t>
            </a:r>
          </a:p>
          <a:p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7" name="Rectangle 5"/>
          <p:cNvSpPr>
            <a:spLocks noChangeArrowheads="1"/>
          </p:cNvSpPr>
          <p:nvPr/>
        </p:nvSpPr>
        <p:spPr bwMode="auto">
          <a:xfrm>
            <a:off x="2260996" y="2797421"/>
            <a:ext cx="2448272" cy="2954307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8" name="Text Box 21"/>
          <p:cNvSpPr txBox="1">
            <a:spLocks noChangeArrowheads="1"/>
          </p:cNvSpPr>
          <p:nvPr/>
        </p:nvSpPr>
        <p:spPr bwMode="auto">
          <a:xfrm>
            <a:off x="3032666" y="3690498"/>
            <a:ext cx="171119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altLang="ko-KR" sz="1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인구학적 특성</a:t>
            </a:r>
            <a:endParaRPr kumimoji="0" lang="en-US" altLang="ko-KR" sz="10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altLang="ko-KR" sz="1000" kern="0" dirty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사회경제적 특성</a:t>
            </a:r>
            <a:endParaRPr lang="en-US" altLang="ko-KR" sz="1000" kern="0" dirty="0" smtClean="0">
              <a:solidFill>
                <a:sysClr val="windowText" lastClr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altLang="ko-KR" sz="1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만성질환 및 사망</a:t>
            </a:r>
            <a:endParaRPr kumimoji="0" lang="ko-KR" altLang="en-US" sz="1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9" name="Text Box 22"/>
          <p:cNvSpPr txBox="1">
            <a:spLocks noChangeArrowheads="1"/>
          </p:cNvSpPr>
          <p:nvPr/>
        </p:nvSpPr>
        <p:spPr bwMode="auto">
          <a:xfrm>
            <a:off x="3041265" y="3087432"/>
            <a:ext cx="1852216" cy="477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altLang="ko-KR" sz="1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진료영역 </a:t>
            </a:r>
            <a:r>
              <a:rPr kumimoji="0" lang="en-US" altLang="ko-KR" sz="1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: </a:t>
            </a:r>
            <a:r>
              <a:rPr kumimoji="0" lang="ko-KR" alt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기존연구</a:t>
            </a:r>
            <a:r>
              <a:rPr kumimoji="0" lang="en-US" altLang="ko-KR" sz="1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기관</a:t>
            </a:r>
            <a:endParaRPr kumimoji="0" lang="en-US" altLang="ko-KR" sz="10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altLang="ko-KR" sz="1000" kern="0" dirty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공공보건사업 영역</a:t>
            </a:r>
            <a:endParaRPr lang="en-US" altLang="ko-KR" sz="1000" kern="0" dirty="0" smtClean="0">
              <a:solidFill>
                <a:sysClr val="windowText" lastClr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0" name="Rectangle 11"/>
          <p:cNvSpPr>
            <a:spLocks noChangeArrowheads="1"/>
          </p:cNvSpPr>
          <p:nvPr/>
        </p:nvSpPr>
        <p:spPr bwMode="auto">
          <a:xfrm>
            <a:off x="2702279" y="2586386"/>
            <a:ext cx="1366395" cy="427059"/>
          </a:xfrm>
          <a:prstGeom prst="rect">
            <a:avLst/>
          </a:prstGeom>
          <a:solidFill>
            <a:srgbClr val="336699"/>
          </a:solidFill>
          <a:ln w="6350" algn="ctr">
            <a:solidFill>
              <a:srgbClr val="000000"/>
            </a:solidFill>
            <a:miter lim="800000"/>
            <a:headEnd/>
            <a:tailEnd/>
          </a:ln>
          <a:effectLst>
            <a:outerShdw dist="17961" dir="2700000" algn="ctr" rotWithShape="0">
              <a:srgbClr val="5F5F5F"/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지역사회 의료환경분석</a:t>
            </a:r>
            <a:endParaRPr kumimoji="0" lang="ko-KR" altLang="en-US" sz="1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41" name="Rectangle 11"/>
          <p:cNvSpPr>
            <a:spLocks noChangeArrowheads="1"/>
          </p:cNvSpPr>
          <p:nvPr/>
        </p:nvSpPr>
        <p:spPr bwMode="auto">
          <a:xfrm>
            <a:off x="2339006" y="3137278"/>
            <a:ext cx="754276" cy="346199"/>
          </a:xfrm>
          <a:prstGeom prst="rect">
            <a:avLst/>
          </a:prstGeom>
          <a:solidFill>
            <a:srgbClr val="FFFFFF">
              <a:lumMod val="95000"/>
            </a:srgbClr>
          </a:solidFill>
          <a:ln w="6350" algn="ctr">
            <a:solidFill>
              <a:srgbClr val="000000"/>
            </a:solidFill>
            <a:miter lim="800000"/>
            <a:headEnd/>
            <a:tailEnd/>
          </a:ln>
          <a:effectLst>
            <a:outerShdw dist="17961" dir="2700000" algn="ctr" rotWithShape="0">
              <a:srgbClr val="5F5F5F"/>
            </a:outerShdw>
          </a:effectLst>
        </p:spPr>
        <p:txBody>
          <a:bodyPr lIns="72000" rIns="7200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0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진료권</a:t>
            </a:r>
            <a:r>
              <a:rPr kumimoji="0" lang="ko-KR" alt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endParaRPr kumimoji="0" lang="en-US" altLang="ko-KR" sz="10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설정</a:t>
            </a:r>
            <a:endParaRPr kumimoji="0" lang="ko-KR" altLang="en-US" sz="1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2" name="Rectangle 11"/>
          <p:cNvSpPr>
            <a:spLocks noChangeArrowheads="1"/>
          </p:cNvSpPr>
          <p:nvPr/>
        </p:nvSpPr>
        <p:spPr bwMode="auto">
          <a:xfrm>
            <a:off x="2339006" y="3781750"/>
            <a:ext cx="754276" cy="346199"/>
          </a:xfrm>
          <a:prstGeom prst="rect">
            <a:avLst/>
          </a:prstGeom>
          <a:solidFill>
            <a:srgbClr val="FFFFFF">
              <a:lumMod val="95000"/>
            </a:srgbClr>
          </a:solidFill>
          <a:ln w="6350" algn="ctr">
            <a:solidFill>
              <a:srgbClr val="000000"/>
            </a:solidFill>
            <a:miter lim="800000"/>
            <a:headEnd/>
            <a:tailEnd/>
          </a:ln>
          <a:effectLst>
            <a:outerShdw dist="17961" dir="2700000" algn="ctr" rotWithShape="0">
              <a:srgbClr val="5F5F5F"/>
            </a:outerShdw>
          </a:effectLst>
        </p:spPr>
        <p:txBody>
          <a:bodyPr lIns="72000" rIns="7200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수요 </a:t>
            </a:r>
            <a:endParaRPr kumimoji="0" lang="en-US" altLang="ko-KR" sz="10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분석</a:t>
            </a:r>
            <a:endParaRPr kumimoji="0" lang="ko-KR" altLang="en-US" sz="1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3" name="Text Box 22"/>
          <p:cNvSpPr txBox="1">
            <a:spLocks noChangeArrowheads="1"/>
          </p:cNvSpPr>
          <p:nvPr/>
        </p:nvSpPr>
        <p:spPr bwMode="auto">
          <a:xfrm>
            <a:off x="3037530" y="4451572"/>
            <a:ext cx="1852216" cy="477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altLang="ko-KR" sz="1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의료시설 현황</a:t>
            </a:r>
            <a:endParaRPr kumimoji="0" lang="en-US" altLang="ko-KR" sz="10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altLang="ko-KR" sz="1000" kern="0" dirty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의료인력 현황</a:t>
            </a:r>
            <a:endParaRPr kumimoji="0" lang="ko-KR" altLang="en-US" sz="1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4" name="Rectangle 11"/>
          <p:cNvSpPr>
            <a:spLocks noChangeArrowheads="1"/>
          </p:cNvSpPr>
          <p:nvPr/>
        </p:nvSpPr>
        <p:spPr bwMode="auto">
          <a:xfrm>
            <a:off x="2339006" y="4496579"/>
            <a:ext cx="754276" cy="346199"/>
          </a:xfrm>
          <a:prstGeom prst="rect">
            <a:avLst/>
          </a:prstGeom>
          <a:solidFill>
            <a:srgbClr val="FFFFFF">
              <a:lumMod val="95000"/>
            </a:srgbClr>
          </a:solidFill>
          <a:ln w="6350" algn="ctr">
            <a:solidFill>
              <a:srgbClr val="000000"/>
            </a:solidFill>
            <a:miter lim="800000"/>
            <a:headEnd/>
            <a:tailEnd/>
          </a:ln>
          <a:effectLst>
            <a:outerShdw dist="17961" dir="2700000" algn="ctr" rotWithShape="0">
              <a:srgbClr val="5F5F5F"/>
            </a:outerShdw>
          </a:effectLst>
        </p:spPr>
        <p:txBody>
          <a:bodyPr lIns="72000" rIns="7200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공급 </a:t>
            </a:r>
            <a:endParaRPr kumimoji="0" lang="en-US" altLang="ko-KR" sz="10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분석</a:t>
            </a:r>
            <a:endParaRPr kumimoji="0" lang="ko-KR" altLang="en-US" sz="1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5" name="Rectangle 11"/>
          <p:cNvSpPr>
            <a:spLocks noChangeArrowheads="1"/>
          </p:cNvSpPr>
          <p:nvPr/>
        </p:nvSpPr>
        <p:spPr bwMode="auto">
          <a:xfrm>
            <a:off x="2334048" y="5027636"/>
            <a:ext cx="754276" cy="346199"/>
          </a:xfrm>
          <a:prstGeom prst="rect">
            <a:avLst/>
          </a:prstGeom>
          <a:solidFill>
            <a:srgbClr val="FFFFFF">
              <a:lumMod val="95000"/>
            </a:srgbClr>
          </a:solidFill>
          <a:ln w="6350" algn="ctr">
            <a:solidFill>
              <a:srgbClr val="000000"/>
            </a:solidFill>
            <a:miter lim="800000"/>
            <a:headEnd/>
            <a:tailEnd/>
          </a:ln>
          <a:effectLst>
            <a:outerShdw dist="17961" dir="2700000" algn="ctr" rotWithShape="0">
              <a:srgbClr val="5F5F5F"/>
            </a:outerShdw>
          </a:effectLst>
        </p:spPr>
        <p:txBody>
          <a:bodyPr lIns="72000" rIns="7200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의료이용 </a:t>
            </a:r>
            <a:endParaRPr kumimoji="0" lang="en-US" altLang="ko-KR" sz="10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현황 분석</a:t>
            </a:r>
            <a:endParaRPr kumimoji="0" lang="ko-KR" altLang="en-US" sz="1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6" name="Text Box 22"/>
          <p:cNvSpPr txBox="1">
            <a:spLocks noChangeArrowheads="1"/>
          </p:cNvSpPr>
          <p:nvPr/>
        </p:nvSpPr>
        <p:spPr bwMode="auto">
          <a:xfrm>
            <a:off x="3037530" y="4955628"/>
            <a:ext cx="1852216" cy="477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altLang="ko-KR" sz="1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수요특성 분석</a:t>
            </a:r>
            <a:endParaRPr kumimoji="0" lang="en-US" altLang="ko-KR" sz="10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altLang="ko-KR" sz="1000" kern="0" dirty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경쟁력 분석</a:t>
            </a:r>
            <a:endParaRPr kumimoji="0" lang="ko-KR" altLang="en-US" sz="1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7" name="오각형 46"/>
          <p:cNvSpPr/>
          <p:nvPr/>
        </p:nvSpPr>
        <p:spPr>
          <a:xfrm>
            <a:off x="155623" y="2141909"/>
            <a:ext cx="2070126" cy="291452"/>
          </a:xfrm>
          <a:prstGeom prst="homePlate">
            <a:avLst>
              <a:gd name="adj" fmla="val 36293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 smtClean="0">
                <a:solidFill>
                  <a:srgbClr val="FFFFFF"/>
                </a:solidFill>
              </a:rPr>
              <a:t>1</a:t>
            </a:r>
            <a:r>
              <a:rPr lang="ko-KR" altLang="en-US" sz="1200" b="1" dirty="0" smtClean="0">
                <a:solidFill>
                  <a:srgbClr val="FFFFFF"/>
                </a:solidFill>
              </a:rPr>
              <a:t>단계</a:t>
            </a:r>
            <a:endParaRPr lang="en-US" altLang="ko-KR" sz="1200" b="1" dirty="0">
              <a:solidFill>
                <a:srgbClr val="FFFFFF"/>
              </a:solidFill>
            </a:endParaRPr>
          </a:p>
        </p:txBody>
      </p:sp>
      <p:sp>
        <p:nvSpPr>
          <p:cNvPr id="48" name="Rectangle 5"/>
          <p:cNvSpPr>
            <a:spLocks noChangeArrowheads="1"/>
          </p:cNvSpPr>
          <p:nvPr/>
        </p:nvSpPr>
        <p:spPr bwMode="auto">
          <a:xfrm>
            <a:off x="162440" y="2789981"/>
            <a:ext cx="2044653" cy="2954307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9" name="Text Box 22"/>
          <p:cNvSpPr txBox="1">
            <a:spLocks noChangeArrowheads="1"/>
          </p:cNvSpPr>
          <p:nvPr/>
        </p:nvSpPr>
        <p:spPr bwMode="auto">
          <a:xfrm>
            <a:off x="272452" y="3656056"/>
            <a:ext cx="1852216" cy="1400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altLang="ko-KR" sz="1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공익적</a:t>
            </a:r>
            <a:r>
              <a:rPr kumimoji="0" lang="en-US" altLang="ko-KR" sz="1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재무적 성과를</a:t>
            </a:r>
            <a:endParaRPr kumimoji="0" lang="en-US" altLang="ko-KR" sz="10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ko-KR" altLang="en-US" sz="1000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  고려한 진단</a:t>
            </a:r>
            <a:endParaRPr lang="en-US" altLang="ko-KR" sz="1000" kern="0" dirty="0" smtClean="0">
              <a:solidFill>
                <a:sysClr val="windowText" lastClr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lvl="0" latinLnBrk="0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n-US" altLang="ko-KR" sz="1000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dirty="0" smtClean="0"/>
              <a:t>공익적 </a:t>
            </a:r>
            <a:r>
              <a:rPr lang="ko-KR" altLang="en-US" sz="1000" dirty="0" err="1" smtClean="0"/>
              <a:t>개념틀과</a:t>
            </a:r>
            <a:r>
              <a:rPr lang="ko-KR" altLang="en-US" sz="1000" dirty="0" smtClean="0"/>
              <a:t> 주요 </a:t>
            </a:r>
            <a:r>
              <a:rPr lang="en-US" altLang="ko-KR" sz="1000" dirty="0" smtClean="0"/>
              <a:t>  </a:t>
            </a:r>
          </a:p>
          <a:p>
            <a:pPr lvl="0" latinLnBrk="0">
              <a:spcBef>
                <a:spcPct val="50000"/>
              </a:spcBef>
              <a:defRPr/>
            </a:pPr>
            <a:r>
              <a:rPr lang="en-US" altLang="ko-KR" sz="1000" dirty="0" smtClean="0"/>
              <a:t>  </a:t>
            </a:r>
            <a:r>
              <a:rPr lang="ko-KR" altLang="en-US" sz="1000" dirty="0" smtClean="0"/>
              <a:t>경영지표 중심의 원인분석</a:t>
            </a:r>
            <a:endParaRPr lang="en-US" altLang="ko-KR" sz="1000" dirty="0" smtClean="0"/>
          </a:p>
          <a:p>
            <a:pPr lvl="0" latinLnBrk="0">
              <a:spcBef>
                <a:spcPct val="50000"/>
              </a:spcBef>
              <a:defRPr/>
            </a:pPr>
            <a:r>
              <a:rPr lang="en-US" altLang="ko-KR" sz="1000" dirty="0" smtClean="0"/>
              <a:t>  </a:t>
            </a:r>
            <a:r>
              <a:rPr lang="ko-KR" altLang="en-US" sz="1000" dirty="0" smtClean="0"/>
              <a:t>지표에 대한 분석</a:t>
            </a:r>
            <a:endParaRPr lang="ko-KR" altLang="en-US" sz="1000" kern="0" dirty="0" smtClean="0">
              <a:solidFill>
                <a:sysClr val="windowText" lastClr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altLang="ko-KR" sz="1000" kern="0" dirty="0" smtClean="0">
              <a:solidFill>
                <a:sysClr val="windowText" lastClr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0" name="Rectangle 11"/>
          <p:cNvSpPr>
            <a:spLocks noChangeArrowheads="1"/>
          </p:cNvSpPr>
          <p:nvPr/>
        </p:nvSpPr>
        <p:spPr bwMode="auto">
          <a:xfrm>
            <a:off x="481452" y="2564904"/>
            <a:ext cx="1437609" cy="469057"/>
          </a:xfrm>
          <a:prstGeom prst="rect">
            <a:avLst/>
          </a:prstGeom>
          <a:solidFill>
            <a:srgbClr val="336699"/>
          </a:solidFill>
          <a:ln w="6350" algn="ctr">
            <a:solidFill>
              <a:srgbClr val="000000"/>
            </a:solidFill>
            <a:miter lim="800000"/>
            <a:headEnd/>
            <a:tailEnd/>
          </a:ln>
          <a:effectLst>
            <a:outerShdw dist="17961" dir="2700000" algn="ctr" rotWithShape="0">
              <a:srgbClr val="5F5F5F"/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경영종합진단</a:t>
            </a:r>
            <a:endParaRPr kumimoji="0" lang="ko-KR" altLang="en-US" sz="1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51" name="Rectangle 11"/>
          <p:cNvSpPr>
            <a:spLocks noChangeArrowheads="1"/>
          </p:cNvSpPr>
          <p:nvPr/>
        </p:nvSpPr>
        <p:spPr bwMode="auto">
          <a:xfrm>
            <a:off x="334885" y="3222029"/>
            <a:ext cx="1360356" cy="366050"/>
          </a:xfrm>
          <a:prstGeom prst="rect">
            <a:avLst/>
          </a:prstGeom>
          <a:solidFill>
            <a:srgbClr val="FFFFFF">
              <a:lumMod val="95000"/>
            </a:srgbClr>
          </a:solidFill>
          <a:ln w="6350" algn="ctr">
            <a:solidFill>
              <a:srgbClr val="000000"/>
            </a:solidFill>
            <a:miter lim="800000"/>
            <a:headEnd/>
            <a:tailEnd/>
          </a:ln>
          <a:effectLst>
            <a:outerShdw dist="17961" dir="2700000" algn="ctr" rotWithShape="0">
              <a:srgbClr val="5F5F5F"/>
            </a:outerShdw>
          </a:effectLst>
        </p:spPr>
        <p:txBody>
          <a:bodyPr lIns="72000" rIns="7200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문제원인분석</a:t>
            </a:r>
            <a:endParaRPr kumimoji="0" lang="ko-KR" altLang="en-US" sz="1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2" name="Rectangle 5"/>
          <p:cNvSpPr>
            <a:spLocks noChangeArrowheads="1"/>
          </p:cNvSpPr>
          <p:nvPr/>
        </p:nvSpPr>
        <p:spPr bwMode="auto">
          <a:xfrm>
            <a:off x="4762987" y="2799400"/>
            <a:ext cx="2313492" cy="2954307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3" name="Rectangle 6"/>
          <p:cNvSpPr>
            <a:spLocks noChangeArrowheads="1"/>
          </p:cNvSpPr>
          <p:nvPr/>
        </p:nvSpPr>
        <p:spPr bwMode="auto">
          <a:xfrm>
            <a:off x="7130380" y="2789981"/>
            <a:ext cx="2619997" cy="295848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4" name="Text Box 21"/>
          <p:cNvSpPr txBox="1">
            <a:spLocks noChangeArrowheads="1"/>
          </p:cNvSpPr>
          <p:nvPr/>
        </p:nvSpPr>
        <p:spPr bwMode="auto">
          <a:xfrm>
            <a:off x="5521802" y="4419335"/>
            <a:ext cx="1711192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altLang="ko-KR" sz="1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공공보건의료사업 영역</a:t>
            </a:r>
            <a:endParaRPr kumimoji="0" lang="en-US" altLang="ko-KR" sz="10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altLang="ko-KR" sz="1000" kern="0" dirty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진료영역 </a:t>
            </a:r>
            <a:r>
              <a:rPr lang="en-US" altLang="ko-KR" sz="1000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1000" kern="0" dirty="0" err="1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필수진료과</a:t>
            </a:r>
            <a:r>
              <a:rPr lang="en-US" altLang="ko-KR" sz="1000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ko-KR" sz="1000" kern="0" dirty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000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경쟁력 </a:t>
            </a:r>
            <a:r>
              <a:rPr lang="ko-KR" altLang="en-US" sz="1000" kern="0" dirty="0" err="1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진료과</a:t>
            </a:r>
            <a:endParaRPr lang="en-US" altLang="ko-KR" sz="1000" kern="0" dirty="0">
              <a:solidFill>
                <a:sysClr val="windowText" lastClr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altLang="ko-KR" sz="1000" b="0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000" b="0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공공보건사업과 진료의</a:t>
            </a:r>
            <a:endParaRPr kumimoji="0" lang="en-US" altLang="ko-KR" sz="1000" b="0" i="0" u="none" strike="noStrike" kern="0" cap="none" spc="0" normalizeH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ko-KR" sz="1000" kern="0" baseline="0" dirty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000" kern="0" baseline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kern="0" baseline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시너지 효과</a:t>
            </a:r>
            <a:endParaRPr kumimoji="0" lang="ko-KR" altLang="en-US" sz="1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5" name="Text Box 22"/>
          <p:cNvSpPr txBox="1">
            <a:spLocks noChangeArrowheads="1"/>
          </p:cNvSpPr>
          <p:nvPr/>
        </p:nvSpPr>
        <p:spPr bwMode="auto">
          <a:xfrm>
            <a:off x="5530400" y="3210008"/>
            <a:ext cx="185221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altLang="ko-KR" sz="1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적정∙필수 의료</a:t>
            </a:r>
            <a:endParaRPr kumimoji="0" lang="en-US" altLang="ko-KR" sz="10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altLang="ko-KR" sz="1000" kern="0" dirty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kern="0" dirty="0" err="1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사회안전망</a:t>
            </a:r>
            <a:r>
              <a:rPr lang="ko-KR" altLang="en-US" sz="1000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 기능</a:t>
            </a:r>
            <a:endParaRPr lang="en-US" altLang="ko-KR" sz="1000" kern="0" dirty="0" smtClean="0">
              <a:solidFill>
                <a:sysClr val="windowText" lastClr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altLang="ko-KR" sz="1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시장실패 </a:t>
            </a:r>
            <a:r>
              <a:rPr kumimoji="0" lang="en-US" altLang="ko-KR" sz="1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: </a:t>
            </a:r>
            <a:r>
              <a:rPr kumimoji="0" lang="ko-KR" altLang="en-US" sz="10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진료권</a:t>
            </a:r>
            <a:r>
              <a:rPr kumimoji="0" lang="ko-KR" alt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 특성</a:t>
            </a:r>
            <a:endParaRPr kumimoji="0" lang="en-US" altLang="ko-KR" sz="10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6" name="Rectangle 11"/>
          <p:cNvSpPr>
            <a:spLocks noChangeArrowheads="1"/>
          </p:cNvSpPr>
          <p:nvPr/>
        </p:nvSpPr>
        <p:spPr bwMode="auto">
          <a:xfrm>
            <a:off x="5241032" y="2544388"/>
            <a:ext cx="1366395" cy="427059"/>
          </a:xfrm>
          <a:prstGeom prst="rect">
            <a:avLst/>
          </a:prstGeom>
          <a:solidFill>
            <a:srgbClr val="336699"/>
          </a:solidFill>
          <a:ln w="6350" algn="ctr">
            <a:solidFill>
              <a:srgbClr val="000000"/>
            </a:solidFill>
            <a:miter lim="800000"/>
            <a:headEnd/>
            <a:tailEnd/>
          </a:ln>
          <a:effectLst>
            <a:outerShdw dist="17961" dir="2700000" algn="ctr" rotWithShape="0">
              <a:srgbClr val="5F5F5F"/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중점서비스 도출</a:t>
            </a:r>
            <a:endParaRPr kumimoji="0" lang="ko-KR" altLang="en-US" sz="1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57" name="Rectangle 11"/>
          <p:cNvSpPr>
            <a:spLocks noChangeArrowheads="1"/>
          </p:cNvSpPr>
          <p:nvPr/>
        </p:nvSpPr>
        <p:spPr bwMode="auto">
          <a:xfrm>
            <a:off x="4840997" y="3223459"/>
            <a:ext cx="723313" cy="709597"/>
          </a:xfrm>
          <a:prstGeom prst="rect">
            <a:avLst/>
          </a:prstGeom>
          <a:solidFill>
            <a:srgbClr val="FFFFFF">
              <a:lumMod val="95000"/>
            </a:srgbClr>
          </a:solidFill>
          <a:ln w="6350" algn="ctr">
            <a:solidFill>
              <a:srgbClr val="000000"/>
            </a:solidFill>
            <a:miter lim="800000"/>
            <a:headEnd/>
            <a:tailEnd/>
          </a:ln>
          <a:effectLst>
            <a:outerShdw dist="17961" dir="2700000" algn="ctr" rotWithShape="0">
              <a:srgbClr val="5F5F5F"/>
            </a:outerShdw>
          </a:effectLst>
        </p:spPr>
        <p:txBody>
          <a:bodyPr lIns="72000" rIns="7200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용역연구</a:t>
            </a:r>
            <a:endParaRPr kumimoji="0" lang="en-US" altLang="ko-KR" sz="10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결과</a:t>
            </a:r>
            <a:endParaRPr kumimoji="0" lang="en-US" altLang="ko-KR" sz="10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000" kern="0" dirty="0" smtClean="0">
                <a:solidFill>
                  <a:sysClr val="windowText" lastClr="000000"/>
                </a:solidFill>
              </a:rPr>
              <a:t>공익적 </a:t>
            </a:r>
            <a:endParaRPr lang="en-US" altLang="ko-KR" sz="1000" kern="0" dirty="0" smtClean="0">
              <a:solidFill>
                <a:sysClr val="windowText" lastClr="000000"/>
              </a:solidFill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000" kern="0" dirty="0" smtClean="0">
                <a:solidFill>
                  <a:sysClr val="windowText" lastClr="000000"/>
                </a:solidFill>
              </a:rPr>
              <a:t>기능</a:t>
            </a:r>
            <a:endParaRPr kumimoji="0" lang="ko-KR" altLang="en-US" sz="1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8" name="Rectangle 11"/>
          <p:cNvSpPr>
            <a:spLocks noChangeArrowheads="1"/>
          </p:cNvSpPr>
          <p:nvPr/>
        </p:nvSpPr>
        <p:spPr bwMode="auto">
          <a:xfrm>
            <a:off x="4840997" y="4471404"/>
            <a:ext cx="723313" cy="541772"/>
          </a:xfrm>
          <a:prstGeom prst="rect">
            <a:avLst/>
          </a:prstGeom>
          <a:solidFill>
            <a:srgbClr val="FFFFFF">
              <a:lumMod val="95000"/>
            </a:srgbClr>
          </a:solidFill>
          <a:ln w="6350" algn="ctr">
            <a:solidFill>
              <a:srgbClr val="000000"/>
            </a:solidFill>
            <a:miter lim="800000"/>
            <a:headEnd/>
            <a:tailEnd/>
          </a:ln>
          <a:effectLst>
            <a:outerShdw dist="17961" dir="2700000" algn="ctr" rotWithShape="0">
              <a:srgbClr val="5F5F5F"/>
            </a:outerShdw>
          </a:effectLst>
        </p:spPr>
        <p:txBody>
          <a:bodyPr lIns="72000" rIns="7200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0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미충족</a:t>
            </a:r>
            <a:r>
              <a:rPr kumimoji="0" lang="ko-KR" alt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endParaRPr kumimoji="0" lang="en-US" altLang="ko-KR" sz="10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수요 </a:t>
            </a:r>
            <a:endParaRPr kumimoji="0" lang="en-US" altLang="ko-KR" sz="10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제공</a:t>
            </a:r>
            <a:endParaRPr kumimoji="0" lang="ko-KR" altLang="en-US" sz="1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9" name="Rectangle 11"/>
          <p:cNvSpPr>
            <a:spLocks noChangeArrowheads="1"/>
          </p:cNvSpPr>
          <p:nvPr/>
        </p:nvSpPr>
        <p:spPr bwMode="auto">
          <a:xfrm>
            <a:off x="7761312" y="2537002"/>
            <a:ext cx="1366395" cy="427059"/>
          </a:xfrm>
          <a:prstGeom prst="rect">
            <a:avLst/>
          </a:prstGeom>
          <a:solidFill>
            <a:srgbClr val="336699"/>
          </a:solidFill>
          <a:ln w="6350" algn="ctr">
            <a:solidFill>
              <a:srgbClr val="000000"/>
            </a:solidFill>
            <a:miter lim="800000"/>
            <a:headEnd/>
            <a:tailEnd/>
          </a:ln>
          <a:effectLst>
            <a:outerShdw dist="17961" dir="2700000" algn="ctr" rotWithShape="0">
              <a:srgbClr val="5F5F5F"/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과제도출 및</a:t>
            </a:r>
            <a:endParaRPr kumimoji="0" lang="en-US" altLang="ko-KR" sz="12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kern="0" dirty="0" smtClean="0">
                <a:solidFill>
                  <a:srgbClr val="FFFFFF"/>
                </a:solidFill>
              </a:rPr>
              <a:t>실행전</a:t>
            </a:r>
            <a:r>
              <a:rPr lang="ko-KR" altLang="en-US" sz="1200" kern="0" dirty="0">
                <a:solidFill>
                  <a:srgbClr val="FFFFFF"/>
                </a:solidFill>
              </a:rPr>
              <a:t>략</a:t>
            </a:r>
            <a:endParaRPr kumimoji="0" lang="ko-KR" altLang="en-US" sz="1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60" name="Text Box 22"/>
          <p:cNvSpPr txBox="1">
            <a:spLocks noChangeArrowheads="1"/>
          </p:cNvSpPr>
          <p:nvPr/>
        </p:nvSpPr>
        <p:spPr bwMode="auto">
          <a:xfrm>
            <a:off x="7873066" y="3702750"/>
            <a:ext cx="1852216" cy="477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altLang="ko-KR" sz="1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과제실행 결과 평가 지표</a:t>
            </a:r>
            <a:endParaRPr kumimoji="0" lang="en-US" altLang="ko-KR" sz="10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altLang="ko-KR" sz="1000" kern="0" dirty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구체적이고 현실적 목표</a:t>
            </a:r>
            <a:endParaRPr kumimoji="0" lang="ko-KR" altLang="en-US" sz="1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1" name="Rectangle 11"/>
          <p:cNvSpPr>
            <a:spLocks noChangeArrowheads="1"/>
          </p:cNvSpPr>
          <p:nvPr/>
        </p:nvSpPr>
        <p:spPr bwMode="auto">
          <a:xfrm>
            <a:off x="7189987" y="3734329"/>
            <a:ext cx="718138" cy="346199"/>
          </a:xfrm>
          <a:prstGeom prst="rect">
            <a:avLst/>
          </a:prstGeom>
          <a:solidFill>
            <a:srgbClr val="FFFFFF">
              <a:lumMod val="95000"/>
            </a:srgbClr>
          </a:solidFill>
          <a:ln w="6350" algn="ctr">
            <a:solidFill>
              <a:srgbClr val="000000"/>
            </a:solidFill>
            <a:miter lim="800000"/>
            <a:headEnd/>
            <a:tailEnd/>
          </a:ln>
          <a:effectLst>
            <a:outerShdw dist="17961" dir="2700000" algn="ctr" rotWithShape="0">
              <a:srgbClr val="5F5F5F"/>
            </a:outerShdw>
          </a:effectLst>
        </p:spPr>
        <p:txBody>
          <a:bodyPr lIns="72000" rIns="7200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목표지표</a:t>
            </a:r>
            <a:endParaRPr kumimoji="0" lang="en-US" altLang="ko-KR" sz="10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설정</a:t>
            </a:r>
            <a:endParaRPr kumimoji="0" lang="ko-KR" altLang="en-US" sz="1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2" name="Text Box 22"/>
          <p:cNvSpPr txBox="1">
            <a:spLocks noChangeArrowheads="1"/>
          </p:cNvSpPr>
          <p:nvPr/>
        </p:nvSpPr>
        <p:spPr bwMode="auto">
          <a:xfrm>
            <a:off x="7865202" y="4251812"/>
            <a:ext cx="2028225" cy="1400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ko-KR" altLang="en-US" sz="1000" kern="0" dirty="0" smtClean="0">
                <a:solidFill>
                  <a:sysClr val="windowText" lastClr="000000"/>
                </a:solidFill>
              </a:rPr>
              <a:t> 필요성</a:t>
            </a:r>
            <a:r>
              <a:rPr lang="en-US" altLang="ko-KR" sz="1000" kern="0" dirty="0" smtClean="0">
                <a:solidFill>
                  <a:sysClr val="windowText" lastClr="000000"/>
                </a:solidFill>
              </a:rPr>
              <a:t>, </a:t>
            </a:r>
            <a:r>
              <a:rPr lang="ko-KR" altLang="en-US" sz="1000" kern="0" dirty="0" smtClean="0">
                <a:solidFill>
                  <a:sysClr val="windowText" lastClr="000000"/>
                </a:solidFill>
              </a:rPr>
              <a:t>목표 및 방향</a:t>
            </a:r>
            <a:endParaRPr lang="en-US" altLang="ko-KR" sz="1000" kern="0" dirty="0" smtClean="0">
              <a:solidFill>
                <a:sysClr val="windowText" lastClr="000000"/>
              </a:solidFill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altLang="ko-KR" sz="1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ko-KR" alt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관련 법규</a:t>
            </a:r>
            <a:r>
              <a:rPr kumimoji="0" lang="en-US" altLang="ko-KR" sz="1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, </a:t>
            </a:r>
            <a:r>
              <a:rPr kumimoji="0" lang="ko-KR" alt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정책</a:t>
            </a:r>
            <a:r>
              <a:rPr kumimoji="0" lang="en-US" altLang="ko-KR" sz="1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, </a:t>
            </a:r>
            <a:r>
              <a:rPr kumimoji="0" lang="ko-KR" alt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타 기관 사례</a:t>
            </a:r>
            <a:endParaRPr kumimoji="0" lang="en-US" altLang="ko-KR" sz="10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altLang="ko-KR" sz="1000" kern="0" dirty="0">
                <a:solidFill>
                  <a:sysClr val="windowText" lastClr="000000"/>
                </a:solidFill>
              </a:rPr>
              <a:t> </a:t>
            </a:r>
            <a:r>
              <a:rPr lang="ko-KR" altLang="en-US" sz="1000" kern="0" dirty="0" smtClean="0">
                <a:solidFill>
                  <a:sysClr val="windowText" lastClr="000000"/>
                </a:solidFill>
              </a:rPr>
              <a:t>수요분석에 따른 </a:t>
            </a:r>
            <a:r>
              <a:rPr lang="ko-KR" altLang="en-US" sz="1000" kern="0" dirty="0" err="1" smtClean="0">
                <a:solidFill>
                  <a:sysClr val="windowText" lastClr="000000"/>
                </a:solidFill>
              </a:rPr>
              <a:t>진료량</a:t>
            </a:r>
            <a:r>
              <a:rPr lang="ko-KR" altLang="en-US" sz="1000" kern="0" dirty="0" smtClean="0">
                <a:solidFill>
                  <a:sysClr val="windowText" lastClr="000000"/>
                </a:solidFill>
              </a:rPr>
              <a:t> 추계</a:t>
            </a:r>
            <a:endParaRPr lang="en-US" altLang="ko-KR" sz="1000" kern="0" dirty="0" smtClean="0">
              <a:solidFill>
                <a:sysClr val="windowText" lastClr="000000"/>
              </a:solidFill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altLang="ko-KR" sz="1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ko-KR" alt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공급분석에 따른 경쟁력 평가</a:t>
            </a:r>
            <a:endParaRPr kumimoji="0" lang="en-US" altLang="ko-KR" sz="10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altLang="ko-KR" sz="1000" kern="0" dirty="0">
                <a:solidFill>
                  <a:sysClr val="windowText" lastClr="000000"/>
                </a:solidFill>
              </a:rPr>
              <a:t> </a:t>
            </a:r>
            <a:r>
              <a:rPr lang="ko-KR" altLang="en-US" sz="1000" kern="0" dirty="0" smtClean="0">
                <a:solidFill>
                  <a:sysClr val="windowText" lastClr="000000"/>
                </a:solidFill>
              </a:rPr>
              <a:t>시설</a:t>
            </a:r>
            <a:r>
              <a:rPr lang="en-US" altLang="ko-KR" sz="1000" kern="0" dirty="0" smtClean="0">
                <a:solidFill>
                  <a:sysClr val="windowText" lastClr="000000"/>
                </a:solidFill>
              </a:rPr>
              <a:t>, </a:t>
            </a:r>
            <a:r>
              <a:rPr lang="ko-KR" altLang="en-US" sz="1000" kern="0" dirty="0" smtClean="0">
                <a:solidFill>
                  <a:sysClr val="windowText" lastClr="000000"/>
                </a:solidFill>
              </a:rPr>
              <a:t>인력</a:t>
            </a:r>
            <a:r>
              <a:rPr lang="en-US" altLang="ko-KR" sz="1000" kern="0" dirty="0" smtClean="0">
                <a:solidFill>
                  <a:sysClr val="windowText" lastClr="000000"/>
                </a:solidFill>
              </a:rPr>
              <a:t>, </a:t>
            </a:r>
            <a:r>
              <a:rPr lang="ko-KR" altLang="en-US" sz="1000" kern="0" dirty="0" smtClean="0">
                <a:solidFill>
                  <a:sysClr val="windowText" lastClr="000000"/>
                </a:solidFill>
              </a:rPr>
              <a:t>장비 등 투자계획</a:t>
            </a:r>
            <a:endParaRPr lang="en-US" altLang="ko-KR" sz="1000" kern="0" dirty="0" smtClean="0">
              <a:solidFill>
                <a:sysClr val="windowText" lastClr="000000"/>
              </a:solidFill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altLang="ko-KR" sz="1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ko-KR" alt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단계별 손익 추정</a:t>
            </a:r>
            <a:endParaRPr kumimoji="0" lang="en-US" altLang="ko-KR" sz="10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3" name="Rectangle 11"/>
          <p:cNvSpPr>
            <a:spLocks noChangeArrowheads="1"/>
          </p:cNvSpPr>
          <p:nvPr/>
        </p:nvSpPr>
        <p:spPr bwMode="auto">
          <a:xfrm>
            <a:off x="7186224" y="4293000"/>
            <a:ext cx="718138" cy="346199"/>
          </a:xfrm>
          <a:prstGeom prst="rect">
            <a:avLst/>
          </a:prstGeom>
          <a:solidFill>
            <a:srgbClr val="FFFFFF">
              <a:lumMod val="95000"/>
            </a:srgbClr>
          </a:solidFill>
          <a:ln w="6350" algn="ctr">
            <a:solidFill>
              <a:srgbClr val="000000"/>
            </a:solidFill>
            <a:miter lim="800000"/>
            <a:headEnd/>
            <a:tailEnd/>
          </a:ln>
          <a:effectLst>
            <a:outerShdw dist="17961" dir="2700000" algn="ctr" rotWithShape="0">
              <a:srgbClr val="5F5F5F"/>
            </a:outerShdw>
          </a:effectLst>
        </p:spPr>
        <p:txBody>
          <a:bodyPr lIns="72000" rIns="7200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세부 </a:t>
            </a:r>
            <a:endParaRPr kumimoji="0" lang="en-US" altLang="ko-KR" sz="10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실행계획</a:t>
            </a:r>
            <a:endParaRPr kumimoji="0" lang="ko-KR" altLang="en-US" sz="1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4" name="Text Box 22"/>
          <p:cNvSpPr txBox="1">
            <a:spLocks noChangeArrowheads="1"/>
          </p:cNvSpPr>
          <p:nvPr/>
        </p:nvSpPr>
        <p:spPr bwMode="auto">
          <a:xfrm>
            <a:off x="7865202" y="3126686"/>
            <a:ext cx="1950217" cy="477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spcBef>
                <a:spcPct val="5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altLang="ko-KR" sz="1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ko-KR" alt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용역연구 결과 제시된 공익적 </a:t>
            </a:r>
            <a:endParaRPr kumimoji="0" lang="en-US" altLang="ko-KR" sz="10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spcBef>
                <a:spcPct val="5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ko-KR" sz="1000" kern="0" dirty="0">
                <a:solidFill>
                  <a:sysClr val="windowText" lastClr="000000"/>
                </a:solidFill>
              </a:rPr>
              <a:t> </a:t>
            </a:r>
            <a:r>
              <a:rPr lang="en-US" altLang="ko-KR" sz="1000" kern="0" dirty="0" smtClean="0">
                <a:solidFill>
                  <a:sysClr val="windowText" lastClr="000000"/>
                </a:solidFill>
              </a:rPr>
              <a:t> </a:t>
            </a:r>
            <a:r>
              <a:rPr kumimoji="0" lang="ko-KR" alt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기능 수행을 위한 핵심과제</a:t>
            </a:r>
            <a:endParaRPr kumimoji="0" lang="en-US" altLang="ko-KR" sz="10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5" name="Rectangle 11"/>
          <p:cNvSpPr>
            <a:spLocks noChangeArrowheads="1"/>
          </p:cNvSpPr>
          <p:nvPr/>
        </p:nvSpPr>
        <p:spPr bwMode="auto">
          <a:xfrm>
            <a:off x="7186224" y="3154033"/>
            <a:ext cx="718138" cy="346199"/>
          </a:xfrm>
          <a:prstGeom prst="rect">
            <a:avLst/>
          </a:prstGeom>
          <a:solidFill>
            <a:srgbClr val="FFFFFF">
              <a:lumMod val="95000"/>
            </a:srgbClr>
          </a:solidFill>
          <a:ln w="6350" algn="ctr">
            <a:solidFill>
              <a:srgbClr val="000000"/>
            </a:solidFill>
            <a:miter lim="800000"/>
            <a:headEnd/>
            <a:tailEnd/>
          </a:ln>
          <a:effectLst>
            <a:outerShdw dist="17961" dir="2700000" algn="ctr" rotWithShape="0">
              <a:srgbClr val="5F5F5F"/>
            </a:outerShdw>
          </a:effectLst>
        </p:spPr>
        <p:txBody>
          <a:bodyPr lIns="72000" rIns="7200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과제 </a:t>
            </a:r>
            <a:endParaRPr kumimoji="0" lang="en-US" altLang="ko-KR" sz="10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도출</a:t>
            </a:r>
            <a:endParaRPr kumimoji="0" lang="ko-KR" altLang="en-US" sz="1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6" name="오각형 65"/>
          <p:cNvSpPr/>
          <p:nvPr/>
        </p:nvSpPr>
        <p:spPr>
          <a:xfrm>
            <a:off x="2270598" y="2150962"/>
            <a:ext cx="2394370" cy="291452"/>
          </a:xfrm>
          <a:prstGeom prst="homePlate">
            <a:avLst>
              <a:gd name="adj" fmla="val 36293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 smtClean="0">
                <a:solidFill>
                  <a:srgbClr val="FFFFFF"/>
                </a:solidFill>
              </a:rPr>
              <a:t>2</a:t>
            </a:r>
            <a:r>
              <a:rPr lang="ko-KR" altLang="en-US" sz="1200" b="1" dirty="0" smtClean="0">
                <a:solidFill>
                  <a:srgbClr val="FFFFFF"/>
                </a:solidFill>
              </a:rPr>
              <a:t>단계</a:t>
            </a:r>
            <a:endParaRPr lang="en-US" altLang="ko-KR" sz="1200" b="1" dirty="0">
              <a:solidFill>
                <a:srgbClr val="FFFFFF"/>
              </a:solidFill>
            </a:endParaRPr>
          </a:p>
        </p:txBody>
      </p:sp>
      <p:sp>
        <p:nvSpPr>
          <p:cNvPr id="67" name="오각형 66"/>
          <p:cNvSpPr/>
          <p:nvPr/>
        </p:nvSpPr>
        <p:spPr>
          <a:xfrm>
            <a:off x="4736976" y="2141909"/>
            <a:ext cx="2394370" cy="291452"/>
          </a:xfrm>
          <a:prstGeom prst="homePlate">
            <a:avLst>
              <a:gd name="adj" fmla="val 36293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 smtClean="0">
                <a:solidFill>
                  <a:srgbClr val="FFFFFF"/>
                </a:solidFill>
              </a:rPr>
              <a:t>3</a:t>
            </a:r>
            <a:r>
              <a:rPr lang="ko-KR" altLang="en-US" sz="1200" b="1" dirty="0" smtClean="0">
                <a:solidFill>
                  <a:srgbClr val="FFFFFF"/>
                </a:solidFill>
              </a:rPr>
              <a:t>단계</a:t>
            </a:r>
            <a:endParaRPr lang="en-US" altLang="ko-KR" sz="1200" b="1" dirty="0">
              <a:solidFill>
                <a:srgbClr val="FFFFFF"/>
              </a:solidFill>
            </a:endParaRPr>
          </a:p>
        </p:txBody>
      </p:sp>
      <p:sp>
        <p:nvSpPr>
          <p:cNvPr id="68" name="오각형 67"/>
          <p:cNvSpPr/>
          <p:nvPr/>
        </p:nvSpPr>
        <p:spPr>
          <a:xfrm>
            <a:off x="7167142" y="2150546"/>
            <a:ext cx="2538386" cy="291452"/>
          </a:xfrm>
          <a:prstGeom prst="homePlate">
            <a:avLst>
              <a:gd name="adj" fmla="val 36293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 smtClean="0">
                <a:solidFill>
                  <a:srgbClr val="FFFFFF"/>
                </a:solidFill>
              </a:rPr>
              <a:t>4</a:t>
            </a:r>
            <a:r>
              <a:rPr lang="ko-KR" altLang="en-US" sz="1200" b="1" dirty="0" smtClean="0">
                <a:solidFill>
                  <a:srgbClr val="FFFFFF"/>
                </a:solidFill>
              </a:rPr>
              <a:t>단계</a:t>
            </a:r>
            <a:endParaRPr lang="en-US" altLang="ko-KR" sz="1200" b="1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문제원인 심층분석</a:t>
            </a:r>
            <a:endParaRPr lang="ko-KR" altLang="en-US" dirty="0"/>
          </a:p>
        </p:txBody>
      </p:sp>
      <p:sp>
        <p:nvSpPr>
          <p:cNvPr id="8" name="내용 개체 틀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err="1" smtClean="0"/>
              <a:t>의료원별</a:t>
            </a:r>
            <a:r>
              <a:rPr lang="ko-KR" altLang="en-US" dirty="0" smtClean="0"/>
              <a:t> 문제 원인 분석 결과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지방의료원 </a:t>
            </a:r>
            <a:r>
              <a:rPr lang="en-US" altLang="ko-KR" dirty="0" smtClean="0"/>
              <a:t>2012</a:t>
            </a:r>
            <a:r>
              <a:rPr lang="ko-KR" altLang="en-US" dirty="0" smtClean="0"/>
              <a:t>년 기준</a:t>
            </a:r>
          </a:p>
        </p:txBody>
      </p:sp>
      <p:sp>
        <p:nvSpPr>
          <p:cNvPr id="9" name="텍스트 개체 틀 8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ko-KR" altLang="en-US"/>
          </a:p>
        </p:txBody>
      </p:sp>
      <p:graphicFrame>
        <p:nvGraphicFramePr>
          <p:cNvPr id="7" name="표 6"/>
          <p:cNvGraphicFramePr>
            <a:graphicFrameLocks noGrp="1"/>
          </p:cNvGraphicFramePr>
          <p:nvPr/>
        </p:nvGraphicFramePr>
        <p:xfrm>
          <a:off x="584515" y="1556792"/>
          <a:ext cx="8971001" cy="3888432"/>
        </p:xfrm>
        <a:graphic>
          <a:graphicData uri="http://schemas.openxmlformats.org/drawingml/2006/table">
            <a:tbl>
              <a:tblPr/>
              <a:tblGrid>
                <a:gridCol w="694081"/>
                <a:gridCol w="1178622"/>
                <a:gridCol w="2154357"/>
                <a:gridCol w="613825"/>
                <a:gridCol w="837390"/>
                <a:gridCol w="472626"/>
                <a:gridCol w="443209"/>
                <a:gridCol w="311816"/>
                <a:gridCol w="443209"/>
                <a:gridCol w="311816"/>
                <a:gridCol w="443209"/>
                <a:gridCol w="311816"/>
                <a:gridCol w="443209"/>
                <a:gridCol w="311816"/>
              </a:tblGrid>
              <a:tr h="324036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 smtClean="0">
                          <a:solidFill>
                            <a:srgbClr val="FFFFFF"/>
                          </a:solidFill>
                          <a:latin typeface="맑은 고딕"/>
                        </a:rPr>
                        <a:t>구분</a:t>
                      </a:r>
                      <a:endParaRPr lang="ko-KR" altLang="en-US" sz="900" b="1" i="0" u="none" strike="noStrike" dirty="0">
                        <a:solidFill>
                          <a:srgbClr val="FFFFFF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FFFFFF"/>
                          </a:solidFill>
                          <a:latin typeface="맑은 고딕"/>
                        </a:rPr>
                        <a:t>전체평균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FFFFFF"/>
                          </a:solidFill>
                          <a:latin typeface="맑은 고딕"/>
                        </a:rPr>
                        <a:t>전체</a:t>
                      </a:r>
                      <a:r>
                        <a:rPr lang="en-US" altLang="ko-KR" sz="900" b="1" i="0" u="none" strike="noStrike" dirty="0">
                          <a:solidFill>
                            <a:srgbClr val="FFFFFF"/>
                          </a:solidFill>
                          <a:latin typeface="맑은 고딕"/>
                        </a:rPr>
                        <a:t>1</a:t>
                      </a:r>
                      <a:r>
                        <a:rPr lang="ko-KR" altLang="en-US" sz="900" b="1" i="0" u="none" strike="noStrike" dirty="0" err="1">
                          <a:solidFill>
                            <a:srgbClr val="FFFFFF"/>
                          </a:solidFill>
                          <a:latin typeface="맑은 고딕"/>
                        </a:rPr>
                        <a:t>분위수</a:t>
                      </a:r>
                      <a:endParaRPr lang="ko-KR" altLang="en-US" sz="900" b="1" i="0" u="none" strike="noStrike" dirty="0">
                        <a:solidFill>
                          <a:srgbClr val="FFFFFF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FFFFFF"/>
                          </a:solidFill>
                          <a:latin typeface="맑은 고딕"/>
                        </a:rPr>
                        <a:t>충남도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FFFFFF"/>
                          </a:solidFill>
                          <a:latin typeface="맑은 고딕"/>
                        </a:rPr>
                        <a:t>천안의료원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FFFFFF"/>
                          </a:solidFill>
                          <a:latin typeface="맑은 고딕"/>
                        </a:rPr>
                        <a:t>공주의료원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FFFFFF"/>
                          </a:solidFill>
                          <a:latin typeface="맑은 고딕"/>
                        </a:rPr>
                        <a:t>홍성의료원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FFFFFF"/>
                          </a:solidFill>
                          <a:latin typeface="맑은 고딕"/>
                        </a:rPr>
                        <a:t>서산의료원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4036">
                <a:tc rowSpan="11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진료권환경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인구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노인인구비율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(%)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9.7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12.6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11.1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5.6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13.2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◎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15.2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◎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10.3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403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중증장애인등록자 비율</a:t>
                      </a:r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(%)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0.0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0.0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0.0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0.0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0.0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◎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0.0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0.0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 dirty="0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403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가임여성인구비율</a:t>
                      </a:r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(%)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34.0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36.7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33.4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42.0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◎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29.9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28.0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33.6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403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다문화가구비율</a:t>
                      </a:r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(%)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1.6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1.9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2.0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2.3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◎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1.9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 dirty="0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◎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1.9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◎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1.9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403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경제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건강보험료 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</a:t>
                      </a:r>
                      <a:r>
                        <a:rPr lang="ko-KR" altLang="en-US" sz="9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분위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하위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20%) 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비율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(%)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13.5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15.0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12.2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11.4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13.1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 dirty="0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13.4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10.7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403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기초생활보장대상자 비율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(%)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3.9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4.7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3.0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2.1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4.1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3.3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2.6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403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의료수요과소지수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국중원 연구결과 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3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단계 </a:t>
                      </a:r>
                      <a:r>
                        <a:rPr lang="ko-KR" altLang="en-US" sz="9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기준값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48.2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 dirty="0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49.3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43.3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52.9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53.3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47.7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403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의료자원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의료기관수</a:t>
                      </a:r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(100㎢</a:t>
                      </a:r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당</a:t>
                      </a:r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10.9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7.4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1.1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3.3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0.3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0.5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0.3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403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병상수</a:t>
                      </a:r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(10</a:t>
                      </a:r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만명당</a:t>
                      </a:r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825.3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1,033.7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600.8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788.3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604.4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639.0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371.5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403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간호사수</a:t>
                      </a:r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(10</a:t>
                      </a:r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만명당</a:t>
                      </a:r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167.3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100.0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126.5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196.7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87.4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◎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146.4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75.5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◎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403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관내 의료 이용률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관내의료이용율</a:t>
                      </a:r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전체</a:t>
                      </a:r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)(%)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50.5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34.2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41.7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39.7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31.3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◎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51.1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44.5 </a:t>
                      </a:r>
                    </a:p>
                  </a:txBody>
                  <a:tcPr marL="0" marR="78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 dirty="0">
                          <a:solidFill>
                            <a:sysClr val="windowText" lastClr="000000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" name="직사각형 9"/>
          <p:cNvSpPr/>
          <p:nvPr/>
        </p:nvSpPr>
        <p:spPr>
          <a:xfrm>
            <a:off x="6499076" y="1484784"/>
            <a:ext cx="864096" cy="410445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경영종합진단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이등변 삼각형 4"/>
          <p:cNvSpPr/>
          <p:nvPr/>
        </p:nvSpPr>
        <p:spPr>
          <a:xfrm>
            <a:off x="704528" y="3745692"/>
            <a:ext cx="8136904" cy="2275596"/>
          </a:xfrm>
          <a:prstGeom prst="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560512" y="1331715"/>
            <a:ext cx="4176464" cy="2295203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30000"/>
              </a:lnSpc>
              <a:buFont typeface="Arial" pitchFamily="34" charset="0"/>
              <a:buChar char="•"/>
            </a:pPr>
            <a:r>
              <a:rPr lang="ko-KR" altLang="en-US" sz="1100" dirty="0" smtClean="0">
                <a:solidFill>
                  <a:srgbClr val="000000"/>
                </a:solidFill>
              </a:rPr>
              <a:t> 입원</a:t>
            </a:r>
            <a:r>
              <a:rPr lang="en-US" altLang="ko-KR" sz="1100" dirty="0" smtClean="0">
                <a:solidFill>
                  <a:srgbClr val="000000"/>
                </a:solidFill>
              </a:rPr>
              <a:t>/</a:t>
            </a:r>
            <a:r>
              <a:rPr lang="ko-KR" altLang="en-US" sz="1100" dirty="0" smtClean="0">
                <a:solidFill>
                  <a:srgbClr val="000000"/>
                </a:solidFill>
              </a:rPr>
              <a:t>외래 수익 모두 증가 양상</a:t>
            </a:r>
          </a:p>
          <a:p>
            <a:pPr>
              <a:lnSpc>
                <a:spcPct val="130000"/>
              </a:lnSpc>
            </a:pPr>
            <a:r>
              <a:rPr lang="en-US" altLang="ko-KR" sz="1100" dirty="0" smtClean="0">
                <a:solidFill>
                  <a:srgbClr val="000000"/>
                </a:solidFill>
              </a:rPr>
              <a:t>- </a:t>
            </a:r>
            <a:r>
              <a:rPr lang="ko-KR" altLang="en-US" sz="1100" dirty="0" smtClean="0">
                <a:solidFill>
                  <a:srgbClr val="000000"/>
                </a:solidFill>
              </a:rPr>
              <a:t>이전 후 </a:t>
            </a:r>
            <a:r>
              <a:rPr lang="en-US" altLang="ko-KR" sz="1100" dirty="0" smtClean="0">
                <a:solidFill>
                  <a:srgbClr val="000000"/>
                </a:solidFill>
              </a:rPr>
              <a:t>2013</a:t>
            </a:r>
            <a:r>
              <a:rPr lang="ko-KR" altLang="en-US" sz="1100" dirty="0" smtClean="0">
                <a:solidFill>
                  <a:srgbClr val="000000"/>
                </a:solidFill>
              </a:rPr>
              <a:t>년 수익 증가</a:t>
            </a:r>
          </a:p>
          <a:p>
            <a:pPr>
              <a:lnSpc>
                <a:spcPct val="130000"/>
              </a:lnSpc>
              <a:buFont typeface="Arial" pitchFamily="34" charset="0"/>
              <a:buChar char="•"/>
            </a:pPr>
            <a:r>
              <a:rPr lang="ko-KR" altLang="en-US" sz="1100" dirty="0" smtClean="0">
                <a:solidFill>
                  <a:srgbClr val="000000"/>
                </a:solidFill>
              </a:rPr>
              <a:t> 절대적인 수익 향상을 노력 지속</a:t>
            </a:r>
          </a:p>
          <a:p>
            <a:pPr>
              <a:lnSpc>
                <a:spcPct val="130000"/>
              </a:lnSpc>
            </a:pPr>
            <a:r>
              <a:rPr lang="en-US" altLang="ko-KR" sz="1100" dirty="0" smtClean="0">
                <a:solidFill>
                  <a:srgbClr val="000000"/>
                </a:solidFill>
              </a:rPr>
              <a:t>- </a:t>
            </a:r>
            <a:r>
              <a:rPr lang="ko-KR" altLang="en-US" sz="1100" dirty="0" smtClean="0">
                <a:solidFill>
                  <a:srgbClr val="000000"/>
                </a:solidFill>
              </a:rPr>
              <a:t>일당 진료비 수준은 지방의료원</a:t>
            </a:r>
            <a:r>
              <a:rPr lang="en-US" altLang="ko-KR" sz="1100" dirty="0" smtClean="0">
                <a:solidFill>
                  <a:srgbClr val="000000"/>
                </a:solidFill>
              </a:rPr>
              <a:t>, </a:t>
            </a:r>
            <a:r>
              <a:rPr lang="ko-KR" altLang="en-US" sz="1100" dirty="0" smtClean="0">
                <a:solidFill>
                  <a:srgbClr val="000000"/>
                </a:solidFill>
              </a:rPr>
              <a:t>충남도 대비 높으나 절대 환자수 부족</a:t>
            </a:r>
          </a:p>
          <a:p>
            <a:pPr>
              <a:lnSpc>
                <a:spcPct val="130000"/>
              </a:lnSpc>
            </a:pPr>
            <a:r>
              <a:rPr lang="en-US" altLang="ko-KR" sz="1100" dirty="0" smtClean="0">
                <a:solidFill>
                  <a:srgbClr val="000000"/>
                </a:solidFill>
              </a:rPr>
              <a:t>- </a:t>
            </a:r>
            <a:r>
              <a:rPr lang="ko-KR" altLang="en-US" sz="1100" dirty="0" smtClean="0">
                <a:solidFill>
                  <a:srgbClr val="000000"/>
                </a:solidFill>
              </a:rPr>
              <a:t>간호인력 부족에 의한 유휴병상 존재하므로 간호인력 안정성 확보를 위한 노력 지속</a:t>
            </a:r>
          </a:p>
          <a:p>
            <a:pPr>
              <a:lnSpc>
                <a:spcPct val="130000"/>
              </a:lnSpc>
              <a:buFont typeface="Arial" pitchFamily="34" charset="0"/>
              <a:buChar char="•"/>
            </a:pPr>
            <a:r>
              <a:rPr lang="ko-KR" altLang="en-US" sz="1100" dirty="0" smtClean="0">
                <a:solidFill>
                  <a:srgbClr val="000000"/>
                </a:solidFill>
              </a:rPr>
              <a:t> 수익성 낮은 </a:t>
            </a:r>
            <a:r>
              <a:rPr lang="ko-KR" altLang="en-US" sz="1100" dirty="0" err="1" smtClean="0">
                <a:solidFill>
                  <a:srgbClr val="000000"/>
                </a:solidFill>
              </a:rPr>
              <a:t>진료과의</a:t>
            </a:r>
            <a:r>
              <a:rPr lang="ko-KR" altLang="en-US" sz="1100" dirty="0" smtClean="0">
                <a:solidFill>
                  <a:srgbClr val="000000"/>
                </a:solidFill>
              </a:rPr>
              <a:t> 운영 방안 검토 </a:t>
            </a:r>
          </a:p>
          <a:p>
            <a:pPr>
              <a:lnSpc>
                <a:spcPct val="130000"/>
              </a:lnSpc>
            </a:pPr>
            <a:r>
              <a:rPr lang="en-US" altLang="ko-KR" sz="1100" dirty="0" smtClean="0">
                <a:solidFill>
                  <a:srgbClr val="000000"/>
                </a:solidFill>
              </a:rPr>
              <a:t>- </a:t>
            </a:r>
            <a:r>
              <a:rPr lang="ko-KR" altLang="en-US" sz="1100" dirty="0" smtClean="0">
                <a:solidFill>
                  <a:srgbClr val="000000"/>
                </a:solidFill>
              </a:rPr>
              <a:t>전체 수익의 </a:t>
            </a:r>
            <a:r>
              <a:rPr lang="en-US" altLang="ko-KR" sz="1100" dirty="0" smtClean="0">
                <a:solidFill>
                  <a:srgbClr val="000000"/>
                </a:solidFill>
              </a:rPr>
              <a:t>80%</a:t>
            </a:r>
            <a:r>
              <a:rPr lang="ko-KR" altLang="en-US" sz="1100" dirty="0" smtClean="0">
                <a:solidFill>
                  <a:srgbClr val="000000"/>
                </a:solidFill>
              </a:rPr>
              <a:t>가 </a:t>
            </a:r>
            <a:r>
              <a:rPr lang="en-US" altLang="ko-KR" sz="1100" dirty="0" smtClean="0">
                <a:solidFill>
                  <a:srgbClr val="000000"/>
                </a:solidFill>
              </a:rPr>
              <a:t>5</a:t>
            </a:r>
            <a:r>
              <a:rPr lang="ko-KR" altLang="en-US" sz="1100" dirty="0" smtClean="0">
                <a:solidFill>
                  <a:srgbClr val="000000"/>
                </a:solidFill>
              </a:rPr>
              <a:t>개 </a:t>
            </a:r>
            <a:r>
              <a:rPr lang="ko-KR" altLang="en-US" sz="1100" dirty="0" err="1" smtClean="0">
                <a:solidFill>
                  <a:srgbClr val="000000"/>
                </a:solidFill>
              </a:rPr>
              <a:t>진료과에</a:t>
            </a:r>
            <a:r>
              <a:rPr lang="ko-KR" altLang="en-US" sz="1100" dirty="0" smtClean="0">
                <a:solidFill>
                  <a:srgbClr val="000000"/>
                </a:solidFill>
              </a:rPr>
              <a:t> 집중</a:t>
            </a:r>
          </a:p>
          <a:p>
            <a:pPr>
              <a:lnSpc>
                <a:spcPct val="130000"/>
              </a:lnSpc>
            </a:pPr>
            <a:r>
              <a:rPr lang="en-US" altLang="ko-KR" sz="1100" dirty="0" smtClean="0">
                <a:solidFill>
                  <a:srgbClr val="000000"/>
                </a:solidFill>
              </a:rPr>
              <a:t>- </a:t>
            </a:r>
            <a:r>
              <a:rPr lang="ko-KR" altLang="en-US" sz="1100" dirty="0" smtClean="0">
                <a:solidFill>
                  <a:srgbClr val="000000"/>
                </a:solidFill>
              </a:rPr>
              <a:t>전문의 배치 진료 과목의 생산성 향상을 위한 노력 요구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560512" y="4077072"/>
            <a:ext cx="4176464" cy="1584176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30000"/>
              </a:lnSpc>
              <a:buFont typeface="Arial" pitchFamily="34" charset="0"/>
              <a:buChar char="•"/>
            </a:pPr>
            <a:r>
              <a:rPr lang="en-US" altLang="ko-KR" sz="1100" dirty="0" smtClean="0">
                <a:solidFill>
                  <a:srgbClr val="000000"/>
                </a:solidFill>
              </a:rPr>
              <a:t> </a:t>
            </a:r>
            <a:r>
              <a:rPr lang="ko-KR" altLang="en-US" sz="1100" dirty="0" smtClean="0">
                <a:solidFill>
                  <a:srgbClr val="000000"/>
                </a:solidFill>
              </a:rPr>
              <a:t>운영평가 결과 향상 대안 수립 </a:t>
            </a:r>
          </a:p>
          <a:p>
            <a:pPr>
              <a:lnSpc>
                <a:spcPct val="130000"/>
              </a:lnSpc>
              <a:buFont typeface="Arial" pitchFamily="34" charset="0"/>
              <a:buChar char="•"/>
            </a:pPr>
            <a:r>
              <a:rPr lang="en-US" altLang="ko-KR" sz="1100" dirty="0" smtClean="0">
                <a:solidFill>
                  <a:srgbClr val="000000"/>
                </a:solidFill>
              </a:rPr>
              <a:t> </a:t>
            </a:r>
            <a:r>
              <a:rPr lang="ko-KR" altLang="en-US" sz="1100" dirty="0" smtClean="0">
                <a:solidFill>
                  <a:srgbClr val="000000"/>
                </a:solidFill>
              </a:rPr>
              <a:t>전체적인 지표 향상 요구</a:t>
            </a:r>
            <a:r>
              <a:rPr lang="en-US" altLang="ko-KR" sz="1100" dirty="0" smtClean="0">
                <a:solidFill>
                  <a:srgbClr val="000000"/>
                </a:solidFill>
              </a:rPr>
              <a:t>, </a:t>
            </a:r>
            <a:r>
              <a:rPr lang="ko-KR" altLang="en-US" sz="1100" dirty="0" smtClean="0">
                <a:solidFill>
                  <a:srgbClr val="000000"/>
                </a:solidFill>
              </a:rPr>
              <a:t>공익적 보건의료서비스 영역 하락세</a:t>
            </a:r>
          </a:p>
          <a:p>
            <a:pPr>
              <a:lnSpc>
                <a:spcPct val="130000"/>
              </a:lnSpc>
              <a:buFont typeface="Arial" pitchFamily="34" charset="0"/>
              <a:buChar char="•"/>
            </a:pPr>
            <a:r>
              <a:rPr lang="ko-KR" altLang="en-US" sz="1100" dirty="0" smtClean="0">
                <a:solidFill>
                  <a:srgbClr val="000000"/>
                </a:solidFill>
              </a:rPr>
              <a:t> 공공보건의료사업 기능 부진 </a:t>
            </a:r>
            <a:r>
              <a:rPr lang="en-US" altLang="ko-KR" sz="1100" dirty="0" smtClean="0">
                <a:solidFill>
                  <a:srgbClr val="000000"/>
                </a:solidFill>
              </a:rPr>
              <a:t>: </a:t>
            </a:r>
            <a:r>
              <a:rPr lang="ko-KR" altLang="en-US" sz="1100" dirty="0" smtClean="0">
                <a:solidFill>
                  <a:srgbClr val="000000"/>
                </a:solidFill>
              </a:rPr>
              <a:t>의료급여환자 진료비 지원</a:t>
            </a:r>
          </a:p>
          <a:p>
            <a:pPr>
              <a:lnSpc>
                <a:spcPct val="130000"/>
              </a:lnSpc>
              <a:buFont typeface="Arial" pitchFamily="34" charset="0"/>
              <a:buChar char="•"/>
            </a:pPr>
            <a:r>
              <a:rPr lang="ko-KR" altLang="en-US" sz="1100" dirty="0" smtClean="0">
                <a:solidFill>
                  <a:srgbClr val="000000"/>
                </a:solidFill>
              </a:rPr>
              <a:t> 지역보건 교육 강화 </a:t>
            </a:r>
            <a:r>
              <a:rPr lang="en-US" altLang="ko-KR" sz="1100" dirty="0" smtClean="0">
                <a:solidFill>
                  <a:srgbClr val="000000"/>
                </a:solidFill>
              </a:rPr>
              <a:t>: </a:t>
            </a:r>
            <a:r>
              <a:rPr lang="ko-KR" altLang="en-US" sz="1100" dirty="0" smtClean="0">
                <a:solidFill>
                  <a:srgbClr val="000000"/>
                </a:solidFill>
              </a:rPr>
              <a:t>지역주민</a:t>
            </a:r>
            <a:r>
              <a:rPr lang="en-US" altLang="ko-KR" sz="1100" dirty="0" smtClean="0">
                <a:solidFill>
                  <a:srgbClr val="000000"/>
                </a:solidFill>
              </a:rPr>
              <a:t>, </a:t>
            </a:r>
            <a:r>
              <a:rPr lang="ko-KR" altLang="en-US" sz="1100" dirty="0" smtClean="0">
                <a:solidFill>
                  <a:srgbClr val="000000"/>
                </a:solidFill>
              </a:rPr>
              <a:t>보건의료인력 교육 활성화</a:t>
            </a:r>
          </a:p>
          <a:p>
            <a:pPr>
              <a:lnSpc>
                <a:spcPct val="130000"/>
              </a:lnSpc>
              <a:buFont typeface="Arial" pitchFamily="34" charset="0"/>
              <a:buChar char="•"/>
            </a:pPr>
            <a:r>
              <a:rPr lang="ko-KR" altLang="en-US" sz="1100" dirty="0" smtClean="0">
                <a:solidFill>
                  <a:srgbClr val="000000"/>
                </a:solidFill>
              </a:rPr>
              <a:t> 질 관리 활동 강화 </a:t>
            </a:r>
          </a:p>
          <a:p>
            <a:pPr>
              <a:lnSpc>
                <a:spcPct val="130000"/>
              </a:lnSpc>
            </a:pPr>
            <a:r>
              <a:rPr lang="en-US" altLang="ko-KR" sz="1100" dirty="0" smtClean="0">
                <a:solidFill>
                  <a:srgbClr val="000000"/>
                </a:solidFill>
              </a:rPr>
              <a:t>- </a:t>
            </a:r>
            <a:r>
              <a:rPr lang="ko-KR" altLang="en-US" sz="1100" dirty="0" smtClean="0">
                <a:solidFill>
                  <a:srgbClr val="000000"/>
                </a:solidFill>
              </a:rPr>
              <a:t>의료기관평가인증 수검 요구</a:t>
            </a:r>
            <a:r>
              <a:rPr lang="en-US" altLang="ko-KR" sz="1100" dirty="0" smtClean="0">
                <a:solidFill>
                  <a:srgbClr val="000000"/>
                </a:solidFill>
              </a:rPr>
              <a:t>, </a:t>
            </a:r>
            <a:r>
              <a:rPr lang="ko-KR" altLang="en-US" sz="1100" dirty="0" smtClean="0">
                <a:solidFill>
                  <a:srgbClr val="000000"/>
                </a:solidFill>
              </a:rPr>
              <a:t>운영평가 중 질 관리 충족률 매우 낮음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722218" y="5733256"/>
            <a:ext cx="8280920" cy="720080"/>
          </a:xfrm>
          <a:prstGeom prst="rect">
            <a:avLst/>
          </a:prstGeom>
          <a:solidFill>
            <a:srgbClr val="B6A228">
              <a:lumMod val="20000"/>
              <a:lumOff val="80000"/>
            </a:srgbClr>
          </a:solidFill>
          <a:ln w="6350" cap="flat" cmpd="sng" algn="ctr">
            <a:solidFill>
              <a:srgbClr val="FFFFFF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1" indent="0" algn="ct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ko-KR" altLang="en-US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공익적 기능 확대방안 마련 </a:t>
            </a:r>
            <a:r>
              <a:rPr lang="en-US" altLang="ko-KR" sz="1200" b="1" kern="0" dirty="0" smtClean="0">
                <a:solidFill>
                  <a:srgbClr val="000000"/>
                </a:solidFill>
                <a:latin typeface="맑은 고딕"/>
                <a:ea typeface="맑은 고딕"/>
              </a:rPr>
              <a:t>(</a:t>
            </a:r>
            <a:r>
              <a:rPr lang="ko-KR" altLang="en-US" sz="1200" b="1" kern="0" dirty="0" smtClean="0">
                <a:solidFill>
                  <a:srgbClr val="000000"/>
                </a:solidFill>
                <a:latin typeface="맑은 고딕"/>
                <a:ea typeface="맑은 고딕"/>
              </a:rPr>
              <a:t>본 프로젝트 수행 목적</a:t>
            </a:r>
            <a:r>
              <a:rPr lang="en-US" altLang="ko-KR" sz="1200" b="1" kern="0" dirty="0" smtClean="0">
                <a:solidFill>
                  <a:srgbClr val="000000"/>
                </a:solidFill>
                <a:latin typeface="맑은 고딕"/>
                <a:ea typeface="맑은 고딕"/>
              </a:rPr>
              <a:t>)</a:t>
            </a:r>
            <a:endParaRPr kumimoji="0" lang="en-US" altLang="ko-KR" sz="12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  <a:p>
            <a:pPr marL="0" marR="0" lvl="1" indent="0" algn="ct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ko-KR" altLang="en-US" sz="1200" kern="0" dirty="0" err="1" smtClean="0">
                <a:solidFill>
                  <a:srgbClr val="000000"/>
                </a:solidFill>
                <a:latin typeface="맑은 고딕"/>
                <a:ea typeface="맑은 고딕"/>
              </a:rPr>
              <a:t>미충족</a:t>
            </a:r>
            <a:r>
              <a:rPr lang="ko-KR" altLang="en-US" sz="1200" kern="0" dirty="0" smtClean="0">
                <a:solidFill>
                  <a:srgbClr val="000000"/>
                </a:solidFill>
                <a:latin typeface="맑은 고딕"/>
                <a:ea typeface="맑은 고딕"/>
              </a:rPr>
              <a:t> 수요 도출</a:t>
            </a:r>
            <a:r>
              <a:rPr lang="en-US" altLang="ko-KR" sz="1200" kern="0" dirty="0" smtClean="0">
                <a:solidFill>
                  <a:srgbClr val="000000"/>
                </a:solidFill>
                <a:latin typeface="맑은 고딕"/>
                <a:ea typeface="맑은 고딕"/>
              </a:rPr>
              <a:t>(</a:t>
            </a:r>
            <a:r>
              <a:rPr lang="ko-KR" altLang="en-US" sz="1200" kern="0" dirty="0" smtClean="0">
                <a:solidFill>
                  <a:srgbClr val="000000"/>
                </a:solidFill>
                <a:latin typeface="맑은 고딕"/>
                <a:ea typeface="맑은 고딕"/>
              </a:rPr>
              <a:t>지역 특성에 따른 필수진료</a:t>
            </a:r>
            <a:r>
              <a:rPr lang="en-US" altLang="ko-KR" sz="1200" kern="0" dirty="0" smtClean="0">
                <a:solidFill>
                  <a:srgbClr val="000000"/>
                </a:solidFill>
                <a:latin typeface="맑은 고딕"/>
                <a:ea typeface="맑은 고딕"/>
              </a:rPr>
              <a:t>), </a:t>
            </a:r>
            <a:r>
              <a:rPr lang="ko-KR" altLang="en-US" sz="1200" kern="0" dirty="0" smtClean="0">
                <a:solidFill>
                  <a:srgbClr val="000000"/>
                </a:solidFill>
                <a:latin typeface="맑은 고딕"/>
                <a:ea typeface="맑은 고딕"/>
              </a:rPr>
              <a:t>중점 서비스 영역 도출</a:t>
            </a:r>
            <a:r>
              <a:rPr lang="en-US" altLang="ko-KR" sz="1200" kern="0" dirty="0" smtClean="0">
                <a:solidFill>
                  <a:srgbClr val="000000"/>
                </a:solidFill>
                <a:latin typeface="맑은 고딕"/>
                <a:ea typeface="맑은 고딕"/>
              </a:rPr>
              <a:t>(</a:t>
            </a:r>
            <a:r>
              <a:rPr lang="ko-KR" altLang="en-US" sz="1200" kern="0" dirty="0" smtClean="0">
                <a:solidFill>
                  <a:srgbClr val="000000"/>
                </a:solidFill>
                <a:latin typeface="맑은 고딕"/>
                <a:ea typeface="맑은 고딕"/>
              </a:rPr>
              <a:t>일반손실 감축</a:t>
            </a:r>
            <a:r>
              <a:rPr lang="en-US" altLang="ko-KR" sz="1200" kern="0" dirty="0" smtClean="0">
                <a:solidFill>
                  <a:srgbClr val="000000"/>
                </a:solidFill>
                <a:latin typeface="맑은 고딕"/>
                <a:ea typeface="맑은 고딕"/>
              </a:rPr>
              <a:t>), </a:t>
            </a:r>
            <a:r>
              <a:rPr lang="ko-KR" altLang="en-US" sz="1200" kern="0" dirty="0" smtClean="0">
                <a:solidFill>
                  <a:srgbClr val="000000"/>
                </a:solidFill>
                <a:latin typeface="맑은 고딕"/>
                <a:ea typeface="맑은 고딕"/>
              </a:rPr>
              <a:t>전략과제 수립</a:t>
            </a:r>
            <a:r>
              <a:rPr lang="en-US" altLang="ko-KR" sz="1200" kern="0" dirty="0" smtClean="0">
                <a:solidFill>
                  <a:srgbClr val="000000"/>
                </a:solidFill>
                <a:latin typeface="맑은 고딕"/>
                <a:ea typeface="맑은 고딕"/>
              </a:rPr>
              <a:t>(</a:t>
            </a:r>
            <a:r>
              <a:rPr lang="ko-KR" altLang="en-US" sz="1200" kern="0" dirty="0" smtClean="0">
                <a:solidFill>
                  <a:srgbClr val="000000"/>
                </a:solidFill>
                <a:latin typeface="맑은 고딕"/>
                <a:ea typeface="맑은 고딕"/>
              </a:rPr>
              <a:t>경영지표 설정</a:t>
            </a:r>
            <a:r>
              <a:rPr lang="en-US" altLang="ko-KR" sz="1200" kern="0" dirty="0" smtClean="0">
                <a:solidFill>
                  <a:srgbClr val="000000"/>
                </a:solidFill>
                <a:latin typeface="맑은 고딕"/>
                <a:ea typeface="맑은 고딕"/>
              </a:rPr>
              <a:t>)</a:t>
            </a:r>
            <a:endParaRPr kumimoji="0" lang="en-US" altLang="ko-KR" sz="12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4808984" y="1331715"/>
            <a:ext cx="4320480" cy="2295203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30000"/>
              </a:lnSpc>
              <a:buFont typeface="Arial" pitchFamily="34" charset="0"/>
              <a:buChar char="•"/>
            </a:pPr>
            <a:r>
              <a:rPr lang="ko-KR" altLang="en-US" sz="1100" dirty="0" smtClean="0">
                <a:solidFill>
                  <a:srgbClr val="000000"/>
                </a:solidFill>
              </a:rPr>
              <a:t> 재무관련 지표 </a:t>
            </a:r>
            <a:r>
              <a:rPr lang="en-US" altLang="ko-KR" sz="1100" dirty="0" smtClean="0">
                <a:solidFill>
                  <a:srgbClr val="000000"/>
                </a:solidFill>
              </a:rPr>
              <a:t>2012</a:t>
            </a:r>
            <a:r>
              <a:rPr lang="ko-KR" altLang="en-US" sz="1100" dirty="0" smtClean="0">
                <a:solidFill>
                  <a:srgbClr val="000000"/>
                </a:solidFill>
              </a:rPr>
              <a:t>년 대비 향상되었으나 아직 평균 수준 대비 미흡한 상황</a:t>
            </a:r>
          </a:p>
          <a:p>
            <a:pPr>
              <a:lnSpc>
                <a:spcPct val="130000"/>
              </a:lnSpc>
            </a:pPr>
            <a:r>
              <a:rPr lang="en-US" altLang="ko-KR" sz="1100" dirty="0" smtClean="0">
                <a:solidFill>
                  <a:srgbClr val="000000"/>
                </a:solidFill>
              </a:rPr>
              <a:t>- </a:t>
            </a:r>
            <a:r>
              <a:rPr lang="ko-KR" altLang="en-US" sz="1100" dirty="0" smtClean="0">
                <a:solidFill>
                  <a:srgbClr val="000000"/>
                </a:solidFill>
              </a:rPr>
              <a:t>전체적인 지표 상승되었으나 이익</a:t>
            </a:r>
            <a:r>
              <a:rPr lang="en-US" altLang="ko-KR" sz="1100" dirty="0" smtClean="0">
                <a:solidFill>
                  <a:srgbClr val="000000"/>
                </a:solidFill>
              </a:rPr>
              <a:t>, </a:t>
            </a:r>
            <a:r>
              <a:rPr lang="ko-KR" altLang="en-US" sz="1100" dirty="0" smtClean="0">
                <a:solidFill>
                  <a:srgbClr val="000000"/>
                </a:solidFill>
              </a:rPr>
              <a:t>환자수 지표는 아직 매우 낮은 수준</a:t>
            </a:r>
          </a:p>
          <a:p>
            <a:pPr>
              <a:lnSpc>
                <a:spcPct val="130000"/>
              </a:lnSpc>
              <a:buFont typeface="Arial" pitchFamily="34" charset="0"/>
              <a:buChar char="•"/>
            </a:pPr>
            <a:r>
              <a:rPr lang="ko-KR" altLang="en-US" sz="1100" dirty="0" smtClean="0">
                <a:solidFill>
                  <a:srgbClr val="000000"/>
                </a:solidFill>
              </a:rPr>
              <a:t> 재무건전성 확보를 위한 노력 지속</a:t>
            </a:r>
          </a:p>
          <a:p>
            <a:pPr>
              <a:lnSpc>
                <a:spcPct val="130000"/>
              </a:lnSpc>
            </a:pPr>
            <a:r>
              <a:rPr lang="en-US" altLang="ko-KR" sz="1100" dirty="0" smtClean="0">
                <a:solidFill>
                  <a:srgbClr val="000000"/>
                </a:solidFill>
              </a:rPr>
              <a:t>- </a:t>
            </a:r>
            <a:r>
              <a:rPr lang="ko-KR" altLang="en-US" sz="1100" dirty="0" smtClean="0">
                <a:solidFill>
                  <a:srgbClr val="000000"/>
                </a:solidFill>
              </a:rPr>
              <a:t>부채건전성 지표 향상되었으나 평균 대비 낮아 단기채무 발생 가능성 높음</a:t>
            </a:r>
          </a:p>
          <a:p>
            <a:pPr>
              <a:lnSpc>
                <a:spcPct val="130000"/>
              </a:lnSpc>
              <a:buFont typeface="Arial" pitchFamily="34" charset="0"/>
              <a:buChar char="•"/>
            </a:pPr>
            <a:r>
              <a:rPr lang="ko-KR" altLang="en-US" sz="1100" dirty="0" smtClean="0">
                <a:solidFill>
                  <a:srgbClr val="000000"/>
                </a:solidFill>
              </a:rPr>
              <a:t> 외래환자 </a:t>
            </a:r>
            <a:r>
              <a:rPr lang="ko-KR" altLang="en-US" sz="1100" dirty="0" err="1" smtClean="0">
                <a:solidFill>
                  <a:srgbClr val="000000"/>
                </a:solidFill>
              </a:rPr>
              <a:t>절대수</a:t>
            </a:r>
            <a:r>
              <a:rPr lang="ko-KR" altLang="en-US" sz="1100" dirty="0" smtClean="0">
                <a:solidFill>
                  <a:srgbClr val="000000"/>
                </a:solidFill>
              </a:rPr>
              <a:t> 증가 대안 검토</a:t>
            </a:r>
          </a:p>
          <a:p>
            <a:pPr>
              <a:lnSpc>
                <a:spcPct val="130000"/>
              </a:lnSpc>
            </a:pPr>
            <a:r>
              <a:rPr lang="en-US" altLang="ko-KR" sz="1100" dirty="0" smtClean="0">
                <a:solidFill>
                  <a:srgbClr val="000000"/>
                </a:solidFill>
              </a:rPr>
              <a:t>- </a:t>
            </a:r>
            <a:r>
              <a:rPr lang="ko-KR" altLang="en-US" sz="1100" dirty="0" smtClean="0">
                <a:solidFill>
                  <a:srgbClr val="000000"/>
                </a:solidFill>
              </a:rPr>
              <a:t>버스 운행 등 다각적 검토 필요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4808984" y="4077072"/>
            <a:ext cx="4320480" cy="1584176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30000"/>
              </a:lnSpc>
              <a:buFont typeface="Arial" pitchFamily="34" charset="0"/>
              <a:buChar char="•"/>
            </a:pPr>
            <a:r>
              <a:rPr lang="en-US" altLang="ko-KR" sz="1100" dirty="0" smtClean="0">
                <a:solidFill>
                  <a:srgbClr val="000000"/>
                </a:solidFill>
              </a:rPr>
              <a:t> </a:t>
            </a:r>
            <a:r>
              <a:rPr lang="ko-KR" altLang="en-US" sz="1100" dirty="0" smtClean="0">
                <a:solidFill>
                  <a:srgbClr val="000000"/>
                </a:solidFill>
              </a:rPr>
              <a:t>인구특성상 </a:t>
            </a:r>
            <a:r>
              <a:rPr lang="ko-KR" altLang="en-US" sz="1100" dirty="0" err="1" smtClean="0">
                <a:solidFill>
                  <a:srgbClr val="000000"/>
                </a:solidFill>
              </a:rPr>
              <a:t>가임여성인구와</a:t>
            </a:r>
            <a:r>
              <a:rPr lang="ko-KR" altLang="en-US" sz="1100" dirty="0" smtClean="0">
                <a:solidFill>
                  <a:srgbClr val="000000"/>
                </a:solidFill>
              </a:rPr>
              <a:t> 다문화가구 비율이 높음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560512" y="989781"/>
            <a:ext cx="4176464" cy="36004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300" b="1" dirty="0" smtClean="0">
                <a:solidFill>
                  <a:srgbClr val="FFFFFF"/>
                </a:solidFill>
              </a:rPr>
              <a:t>경영현황 종합</a:t>
            </a:r>
            <a:endParaRPr lang="ko-KR" altLang="en-US" sz="1300" b="1" dirty="0">
              <a:solidFill>
                <a:srgbClr val="FFFFFF"/>
              </a:solidFill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560512" y="3707979"/>
            <a:ext cx="4176464" cy="360040"/>
          </a:xfrm>
          <a:prstGeom prst="rect">
            <a:avLst/>
          </a:prstGeom>
          <a:solidFill>
            <a:srgbClr val="D66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300" b="1" dirty="0" smtClean="0">
                <a:solidFill>
                  <a:srgbClr val="FFFFFF"/>
                </a:solidFill>
              </a:rPr>
              <a:t>공익적 성과</a:t>
            </a:r>
            <a:endParaRPr lang="ko-KR" altLang="en-US" sz="1300" b="1" dirty="0">
              <a:solidFill>
                <a:srgbClr val="FFFFFF"/>
              </a:solidFill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4808984" y="989781"/>
            <a:ext cx="4320480" cy="36004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300" b="1" dirty="0" smtClean="0">
                <a:solidFill>
                  <a:srgbClr val="FFFFFF"/>
                </a:solidFill>
              </a:rPr>
              <a:t>재무적 성과</a:t>
            </a:r>
            <a:endParaRPr lang="ko-KR" altLang="en-US" sz="1300" b="1" dirty="0">
              <a:solidFill>
                <a:srgbClr val="FFFFFF"/>
              </a:solidFill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4808984" y="3707979"/>
            <a:ext cx="4320480" cy="360040"/>
          </a:xfrm>
          <a:prstGeom prst="rect">
            <a:avLst/>
          </a:prstGeom>
          <a:solidFill>
            <a:srgbClr val="D66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300" b="1" dirty="0" err="1" smtClean="0">
                <a:solidFill>
                  <a:srgbClr val="FFFFFF"/>
                </a:solidFill>
              </a:rPr>
              <a:t>진료권</a:t>
            </a:r>
            <a:r>
              <a:rPr lang="ko-KR" altLang="en-US" sz="1300" b="1" dirty="0" smtClean="0">
                <a:solidFill>
                  <a:srgbClr val="FFFFFF"/>
                </a:solidFill>
              </a:rPr>
              <a:t> 환경</a:t>
            </a:r>
            <a:endParaRPr lang="ko-KR" altLang="en-US" sz="1300" b="1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altLang="ko-KR" sz="2800" dirty="0" smtClean="0"/>
              <a:t>2</a:t>
            </a:r>
            <a:r>
              <a:rPr lang="ko-KR" altLang="en-US" sz="2800" dirty="0" smtClean="0"/>
              <a:t>단계</a:t>
            </a:r>
            <a:r>
              <a:rPr lang="en-US" altLang="ko-KR" sz="2800" dirty="0" smtClean="0"/>
              <a:t>.</a:t>
            </a:r>
            <a:br>
              <a:rPr lang="en-US" altLang="ko-KR" sz="2800" dirty="0" smtClean="0"/>
            </a:br>
            <a:r>
              <a:rPr lang="ko-KR" altLang="en-US" sz="2800" dirty="0" smtClean="0"/>
              <a:t>지역사회</a:t>
            </a:r>
            <a:r>
              <a:rPr lang="en-US" altLang="ko-KR" sz="2800" dirty="0" smtClean="0"/>
              <a:t/>
            </a:r>
            <a:br>
              <a:rPr lang="en-US" altLang="ko-KR" sz="2800" dirty="0" smtClean="0"/>
            </a:br>
            <a:r>
              <a:rPr lang="ko-KR" altLang="en-US" sz="2800" dirty="0" smtClean="0"/>
              <a:t>의료환경 분석</a:t>
            </a:r>
            <a:endParaRPr lang="ko-KR" altLang="en-US" sz="28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그림 15" descr="충청남도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3645024"/>
            <a:ext cx="3240360" cy="2614847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의료환경분석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45143" y="980728"/>
            <a:ext cx="8786991" cy="376570"/>
          </a:xfrm>
        </p:spPr>
        <p:txBody>
          <a:bodyPr/>
          <a:lstStyle/>
          <a:p>
            <a:pPr>
              <a:buNone/>
            </a:pPr>
            <a:r>
              <a:rPr lang="ko-KR" altLang="en-US" sz="1000" dirty="0" smtClean="0">
                <a:solidFill>
                  <a:srgbClr val="3644AC"/>
                </a:solidFill>
                <a:latin typeface="굴림체"/>
                <a:ea typeface="굴림체"/>
              </a:rPr>
              <a:t>● </a:t>
            </a:r>
            <a:r>
              <a:rPr lang="ko-KR" altLang="en-US" dirty="0" err="1" smtClean="0"/>
              <a:t>진료권</a:t>
            </a:r>
            <a:r>
              <a:rPr lang="ko-KR" altLang="en-US" dirty="0" smtClean="0"/>
              <a:t> 설정</a:t>
            </a: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  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584521" y="1412776"/>
            <a:ext cx="1014113" cy="1008112"/>
          </a:xfrm>
          <a:prstGeom prst="rect">
            <a:avLst/>
          </a:prstGeom>
          <a:solidFill>
            <a:srgbClr val="F9DA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dirty="0">
                <a:solidFill>
                  <a:srgbClr val="000000"/>
                </a:solidFill>
              </a:rPr>
              <a:t>지역사회</a:t>
            </a:r>
            <a:endParaRPr lang="en-US" altLang="ko-KR" sz="1200" b="1" dirty="0">
              <a:solidFill>
                <a:srgbClr val="000000"/>
              </a:solidFill>
            </a:endParaRPr>
          </a:p>
          <a:p>
            <a:pPr algn="ctr"/>
            <a:r>
              <a:rPr lang="ko-KR" altLang="en-US" sz="1200" b="1" dirty="0">
                <a:solidFill>
                  <a:srgbClr val="000000"/>
                </a:solidFill>
              </a:rPr>
              <a:t>또는</a:t>
            </a:r>
            <a:endParaRPr lang="en-US" altLang="ko-KR" sz="1200" b="1" dirty="0">
              <a:solidFill>
                <a:srgbClr val="000000"/>
              </a:solidFill>
            </a:endParaRPr>
          </a:p>
          <a:p>
            <a:pPr algn="ctr"/>
            <a:r>
              <a:rPr lang="ko-KR" altLang="en-US" sz="1200" b="1" dirty="0" err="1">
                <a:solidFill>
                  <a:srgbClr val="000000"/>
                </a:solidFill>
              </a:rPr>
              <a:t>진료권</a:t>
            </a:r>
            <a:endParaRPr lang="en-US" altLang="ko-KR" sz="1200" b="1" dirty="0">
              <a:solidFill>
                <a:srgbClr val="000000"/>
              </a:solidFill>
            </a:endParaRPr>
          </a:p>
          <a:p>
            <a:pPr algn="ctr"/>
            <a:r>
              <a:rPr lang="ko-KR" altLang="en-US" sz="1200" b="1" dirty="0">
                <a:solidFill>
                  <a:srgbClr val="000000"/>
                </a:solidFill>
              </a:rPr>
              <a:t>설정</a:t>
            </a:r>
            <a:endParaRPr lang="en-US" altLang="ko-KR" sz="1200" b="1" dirty="0">
              <a:solidFill>
                <a:srgbClr val="000000"/>
              </a:solidFill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1676636" y="1418108"/>
            <a:ext cx="6786754" cy="1008112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ko-KR" altLang="en-US" sz="1200" dirty="0" err="1">
                <a:solidFill>
                  <a:srgbClr val="000000"/>
                </a:solidFill>
              </a:rPr>
              <a:t>급성기</a:t>
            </a:r>
            <a:r>
              <a:rPr lang="ko-KR" altLang="en-US" sz="1200" dirty="0">
                <a:solidFill>
                  <a:srgbClr val="000000"/>
                </a:solidFill>
              </a:rPr>
              <a:t> 진료서비스</a:t>
            </a:r>
            <a:r>
              <a:rPr lang="en-US" altLang="ko-KR" sz="1200" dirty="0">
                <a:solidFill>
                  <a:srgbClr val="000000"/>
                </a:solidFill>
              </a:rPr>
              <a:t>: </a:t>
            </a:r>
            <a:r>
              <a:rPr lang="ko-KR" altLang="en-US" sz="1200" dirty="0" err="1">
                <a:solidFill>
                  <a:srgbClr val="000000"/>
                </a:solidFill>
              </a:rPr>
              <a:t>내원환자</a:t>
            </a:r>
            <a:r>
              <a:rPr lang="ko-KR" altLang="en-US" sz="1200" dirty="0">
                <a:solidFill>
                  <a:srgbClr val="000000"/>
                </a:solidFill>
              </a:rPr>
              <a:t> 거주지 분포</a:t>
            </a:r>
            <a:r>
              <a:rPr lang="en-US" altLang="ko-KR" sz="1200" dirty="0">
                <a:solidFill>
                  <a:srgbClr val="000000"/>
                </a:solidFill>
              </a:rPr>
              <a:t>(5% </a:t>
            </a:r>
            <a:r>
              <a:rPr lang="ko-KR" altLang="en-US" sz="1200" dirty="0">
                <a:solidFill>
                  <a:srgbClr val="000000"/>
                </a:solidFill>
              </a:rPr>
              <a:t>이상</a:t>
            </a:r>
            <a:r>
              <a:rPr lang="en-US" altLang="ko-KR" sz="1200" dirty="0">
                <a:solidFill>
                  <a:srgbClr val="000000"/>
                </a:solidFill>
              </a:rPr>
              <a:t>) + </a:t>
            </a:r>
            <a:r>
              <a:rPr lang="ko-KR" altLang="en-US" sz="1200" dirty="0">
                <a:solidFill>
                  <a:srgbClr val="000000"/>
                </a:solidFill>
              </a:rPr>
              <a:t>교통거리</a:t>
            </a:r>
            <a:r>
              <a:rPr lang="en-US" altLang="ko-KR" sz="1200" dirty="0">
                <a:solidFill>
                  <a:srgbClr val="000000"/>
                </a:solidFill>
              </a:rPr>
              <a:t>(30~60</a:t>
            </a:r>
            <a:r>
              <a:rPr lang="ko-KR" altLang="en-US" sz="1200" dirty="0">
                <a:solidFill>
                  <a:srgbClr val="000000"/>
                </a:solidFill>
              </a:rPr>
              <a:t>분</a:t>
            </a:r>
            <a:r>
              <a:rPr lang="en-US" altLang="ko-KR" sz="1200" dirty="0">
                <a:solidFill>
                  <a:srgbClr val="000000"/>
                </a:solidFill>
              </a:rPr>
              <a:t>)</a:t>
            </a:r>
            <a:r>
              <a:rPr lang="ko-KR" altLang="en-US" sz="1200" dirty="0">
                <a:solidFill>
                  <a:srgbClr val="000000"/>
                </a:solidFill>
              </a:rPr>
              <a:t>를 </a:t>
            </a:r>
            <a:endParaRPr lang="en-US" altLang="ko-KR" sz="1200" dirty="0">
              <a:solidFill>
                <a:srgbClr val="000000"/>
              </a:solidFill>
            </a:endParaRPr>
          </a:p>
          <a:p>
            <a:r>
              <a:rPr lang="en-US" altLang="ko-KR" sz="1200" dirty="0">
                <a:solidFill>
                  <a:srgbClr val="000000"/>
                </a:solidFill>
              </a:rPr>
              <a:t>                         </a:t>
            </a:r>
            <a:r>
              <a:rPr lang="ko-KR" altLang="en-US" sz="1200" dirty="0">
                <a:solidFill>
                  <a:srgbClr val="000000"/>
                </a:solidFill>
              </a:rPr>
              <a:t>기준으로 </a:t>
            </a:r>
            <a:r>
              <a:rPr lang="ko-KR" altLang="en-US" sz="1200" dirty="0" err="1">
                <a:solidFill>
                  <a:srgbClr val="000000"/>
                </a:solidFill>
              </a:rPr>
              <a:t>주진료권</a:t>
            </a:r>
            <a:r>
              <a:rPr lang="ko-KR" altLang="en-US" sz="1200" dirty="0">
                <a:solidFill>
                  <a:srgbClr val="000000"/>
                </a:solidFill>
              </a:rPr>
              <a:t> 설정</a:t>
            </a:r>
          </a:p>
          <a:p>
            <a:pPr>
              <a:buFont typeface="Arial" pitchFamily="34" charset="0"/>
              <a:buChar char="•"/>
            </a:pPr>
            <a:r>
              <a:rPr lang="ko-KR" altLang="en-US" sz="1200" dirty="0">
                <a:solidFill>
                  <a:srgbClr val="000000"/>
                </a:solidFill>
              </a:rPr>
              <a:t>포괄적 서비스</a:t>
            </a:r>
            <a:r>
              <a:rPr lang="en-US" altLang="ko-KR" sz="1200" dirty="0">
                <a:solidFill>
                  <a:srgbClr val="000000"/>
                </a:solidFill>
              </a:rPr>
              <a:t>(</a:t>
            </a:r>
            <a:r>
              <a:rPr lang="ko-KR" altLang="en-US" sz="1200" dirty="0">
                <a:solidFill>
                  <a:srgbClr val="000000"/>
                </a:solidFill>
              </a:rPr>
              <a:t>예방</a:t>
            </a:r>
            <a:r>
              <a:rPr lang="en-US" altLang="ko-KR" sz="1200" dirty="0">
                <a:solidFill>
                  <a:srgbClr val="000000"/>
                </a:solidFill>
              </a:rPr>
              <a:t>, </a:t>
            </a:r>
            <a:r>
              <a:rPr lang="ko-KR" altLang="en-US" sz="1200" dirty="0">
                <a:solidFill>
                  <a:srgbClr val="000000"/>
                </a:solidFill>
              </a:rPr>
              <a:t>증진 등 공익적 서비스</a:t>
            </a:r>
            <a:r>
              <a:rPr lang="en-US" altLang="ko-KR" sz="1200" dirty="0">
                <a:solidFill>
                  <a:srgbClr val="000000"/>
                </a:solidFill>
              </a:rPr>
              <a:t>): </a:t>
            </a:r>
            <a:r>
              <a:rPr lang="ko-KR" altLang="en-US" sz="1200" dirty="0">
                <a:solidFill>
                  <a:srgbClr val="000000"/>
                </a:solidFill>
              </a:rPr>
              <a:t>해당 행정구역 전체 </a:t>
            </a:r>
            <a:r>
              <a:rPr lang="en-US" altLang="ko-KR" sz="1200" dirty="0">
                <a:solidFill>
                  <a:srgbClr val="000000"/>
                </a:solidFill>
              </a:rPr>
              <a:t>+ </a:t>
            </a:r>
            <a:r>
              <a:rPr lang="ko-KR" altLang="en-US" sz="1200" dirty="0" err="1">
                <a:solidFill>
                  <a:srgbClr val="000000"/>
                </a:solidFill>
              </a:rPr>
              <a:t>의료권</a:t>
            </a:r>
            <a:endParaRPr lang="en-US" altLang="ko-KR" sz="1200" dirty="0">
              <a:solidFill>
                <a:srgbClr val="000000"/>
              </a:solidFill>
            </a:endParaRPr>
          </a:p>
          <a:p>
            <a:r>
              <a:rPr lang="ko-KR" altLang="en-US" sz="1200" dirty="0">
                <a:solidFill>
                  <a:srgbClr val="323FA0"/>
                </a:solidFill>
              </a:rPr>
              <a:t>→ 해당의료원 자료</a:t>
            </a:r>
            <a:endParaRPr lang="en-US" altLang="ko-KR" sz="1200" dirty="0">
              <a:solidFill>
                <a:srgbClr val="323FA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79503" y="3285005"/>
            <a:ext cx="27303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rgbClr val="000000"/>
                </a:solidFill>
              </a:rPr>
              <a:t>[</a:t>
            </a:r>
            <a:r>
              <a:rPr lang="ko-KR" altLang="en-US" sz="1200" b="1" dirty="0" err="1">
                <a:solidFill>
                  <a:srgbClr val="000000"/>
                </a:solidFill>
              </a:rPr>
              <a:t>내원환자</a:t>
            </a:r>
            <a:r>
              <a:rPr lang="ko-KR" altLang="en-US" sz="1200" b="1" dirty="0">
                <a:solidFill>
                  <a:srgbClr val="000000"/>
                </a:solidFill>
              </a:rPr>
              <a:t> 거주지 분포</a:t>
            </a:r>
            <a:r>
              <a:rPr lang="en-US" altLang="ko-KR" sz="1200" b="1" dirty="0">
                <a:solidFill>
                  <a:srgbClr val="000000"/>
                </a:solidFill>
              </a:rPr>
              <a:t>(2013</a:t>
            </a:r>
            <a:r>
              <a:rPr lang="ko-KR" altLang="en-US" sz="1200" b="1" dirty="0">
                <a:solidFill>
                  <a:srgbClr val="000000"/>
                </a:solidFill>
              </a:rPr>
              <a:t>년</a:t>
            </a:r>
            <a:r>
              <a:rPr lang="en-US" altLang="ko-KR" sz="1200" b="1" dirty="0">
                <a:solidFill>
                  <a:srgbClr val="000000"/>
                </a:solidFill>
              </a:rPr>
              <a:t>)]</a:t>
            </a:r>
            <a:endParaRPr lang="ko-KR" altLang="en-US" sz="1200" b="1" dirty="0">
              <a:solidFill>
                <a:srgbClr val="00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094907" y="3285005"/>
            <a:ext cx="27303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 smtClean="0">
                <a:solidFill>
                  <a:srgbClr val="000000"/>
                </a:solidFill>
              </a:rPr>
              <a:t>[</a:t>
            </a:r>
            <a:r>
              <a:rPr lang="ko-KR" altLang="en-US" sz="1200" b="1" dirty="0" smtClean="0">
                <a:solidFill>
                  <a:srgbClr val="000000"/>
                </a:solidFill>
              </a:rPr>
              <a:t>천안의료원 </a:t>
            </a:r>
            <a:r>
              <a:rPr lang="en-US" altLang="ko-KR" sz="1200" b="1" dirty="0">
                <a:solidFill>
                  <a:srgbClr val="000000"/>
                </a:solidFill>
              </a:rPr>
              <a:t>GIS 60</a:t>
            </a:r>
            <a:r>
              <a:rPr lang="ko-KR" altLang="en-US" sz="1200" b="1" dirty="0">
                <a:solidFill>
                  <a:srgbClr val="000000"/>
                </a:solidFill>
              </a:rPr>
              <a:t>분 이내</a:t>
            </a:r>
            <a:r>
              <a:rPr lang="en-US" altLang="ko-KR" sz="1200" b="1" dirty="0">
                <a:solidFill>
                  <a:srgbClr val="000000"/>
                </a:solidFill>
              </a:rPr>
              <a:t>]</a:t>
            </a:r>
            <a:endParaRPr lang="ko-KR" altLang="en-US" sz="1200" b="1" dirty="0">
              <a:solidFill>
                <a:srgbClr val="00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87992" y="2636933"/>
            <a:ext cx="64747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rgbClr val="000000"/>
                </a:solidFill>
              </a:rPr>
              <a:t>[</a:t>
            </a:r>
            <a:r>
              <a:rPr lang="ko-KR" altLang="en-US" sz="1200" b="1" dirty="0">
                <a:solidFill>
                  <a:srgbClr val="000000"/>
                </a:solidFill>
              </a:rPr>
              <a:t>의료서비스 이용 및 공급 등에 대한 </a:t>
            </a:r>
            <a:r>
              <a:rPr lang="ko-KR" altLang="en-US" sz="1200" b="1" dirty="0" err="1">
                <a:solidFill>
                  <a:srgbClr val="000000"/>
                </a:solidFill>
              </a:rPr>
              <a:t>의료권</a:t>
            </a:r>
            <a:r>
              <a:rPr lang="ko-KR" altLang="en-US" sz="1200" b="1" dirty="0">
                <a:solidFill>
                  <a:srgbClr val="000000"/>
                </a:solidFill>
              </a:rPr>
              <a:t> 설정 연구</a:t>
            </a:r>
            <a:r>
              <a:rPr lang="en-US" altLang="ko-KR" sz="1200" b="1" dirty="0">
                <a:solidFill>
                  <a:srgbClr val="000000"/>
                </a:solidFill>
              </a:rPr>
              <a:t>, </a:t>
            </a:r>
            <a:r>
              <a:rPr lang="ko-KR" altLang="en-US" sz="1200" b="1" dirty="0">
                <a:solidFill>
                  <a:srgbClr val="000000"/>
                </a:solidFill>
              </a:rPr>
              <a:t>한국보건산업진흥원</a:t>
            </a:r>
            <a:r>
              <a:rPr lang="en-US" altLang="ko-KR" sz="1200" b="1" dirty="0">
                <a:solidFill>
                  <a:srgbClr val="000000"/>
                </a:solidFill>
              </a:rPr>
              <a:t>(2011)]</a:t>
            </a:r>
            <a:endParaRPr lang="ko-KR" altLang="en-US" sz="1200" b="1" dirty="0">
              <a:solidFill>
                <a:srgbClr val="00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06506" y="2924965"/>
            <a:ext cx="81129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 err="1">
                <a:solidFill>
                  <a:srgbClr val="000000"/>
                </a:solidFill>
              </a:rPr>
              <a:t>중의료권</a:t>
            </a:r>
            <a:r>
              <a:rPr lang="ko-KR" altLang="en-US" sz="1200" dirty="0">
                <a:solidFill>
                  <a:srgbClr val="000000"/>
                </a:solidFill>
              </a:rPr>
              <a:t> 설정방법</a:t>
            </a:r>
            <a:r>
              <a:rPr lang="en-US" altLang="ko-KR" sz="1200" dirty="0">
                <a:solidFill>
                  <a:srgbClr val="000000"/>
                </a:solidFill>
              </a:rPr>
              <a:t>(</a:t>
            </a:r>
            <a:r>
              <a:rPr lang="ko-KR" altLang="en-US" sz="1200" dirty="0">
                <a:solidFill>
                  <a:srgbClr val="000000"/>
                </a:solidFill>
              </a:rPr>
              <a:t>자체충족률</a:t>
            </a:r>
            <a:r>
              <a:rPr lang="en-US" altLang="ko-KR" sz="1200" dirty="0">
                <a:solidFill>
                  <a:srgbClr val="000000"/>
                </a:solidFill>
              </a:rPr>
              <a:t>, </a:t>
            </a:r>
            <a:r>
              <a:rPr lang="ko-KR" altLang="en-US" sz="1200" dirty="0">
                <a:solidFill>
                  <a:srgbClr val="000000"/>
                </a:solidFill>
              </a:rPr>
              <a:t>인구수</a:t>
            </a:r>
            <a:r>
              <a:rPr lang="en-US" altLang="ko-KR" sz="1200" dirty="0">
                <a:solidFill>
                  <a:srgbClr val="000000"/>
                </a:solidFill>
              </a:rPr>
              <a:t>, </a:t>
            </a:r>
            <a:r>
              <a:rPr lang="ko-KR" altLang="en-US" sz="1200" dirty="0">
                <a:solidFill>
                  <a:srgbClr val="000000"/>
                </a:solidFill>
              </a:rPr>
              <a:t>친화도</a:t>
            </a:r>
            <a:r>
              <a:rPr lang="en-US" altLang="ko-KR" sz="1200" dirty="0">
                <a:solidFill>
                  <a:srgbClr val="000000"/>
                </a:solidFill>
              </a:rPr>
              <a:t>, </a:t>
            </a:r>
            <a:r>
              <a:rPr lang="ko-KR" altLang="en-US" sz="1200" dirty="0">
                <a:solidFill>
                  <a:srgbClr val="000000"/>
                </a:solidFill>
              </a:rPr>
              <a:t>교통거리 고려</a:t>
            </a:r>
            <a:r>
              <a:rPr lang="en-US" altLang="ko-KR" sz="1200" dirty="0">
                <a:solidFill>
                  <a:srgbClr val="000000"/>
                </a:solidFill>
              </a:rPr>
              <a:t>)</a:t>
            </a:r>
            <a:r>
              <a:rPr lang="ko-KR" altLang="en-US" sz="1200" dirty="0">
                <a:solidFill>
                  <a:srgbClr val="000000"/>
                </a:solidFill>
              </a:rPr>
              <a:t>에 의해 </a:t>
            </a:r>
            <a:r>
              <a:rPr lang="ko-KR" altLang="en-US" sz="1200" dirty="0" smtClean="0">
                <a:solidFill>
                  <a:srgbClr val="000000"/>
                </a:solidFill>
              </a:rPr>
              <a:t>천안권에는 천안시 </a:t>
            </a:r>
            <a:r>
              <a:rPr lang="ko-KR" altLang="en-US" sz="1200" dirty="0" err="1" smtClean="0">
                <a:solidFill>
                  <a:srgbClr val="000000"/>
                </a:solidFill>
              </a:rPr>
              <a:t>동남구와</a:t>
            </a:r>
            <a:r>
              <a:rPr lang="ko-KR" altLang="en-US" sz="1200" dirty="0" smtClean="0">
                <a:solidFill>
                  <a:srgbClr val="000000"/>
                </a:solidFill>
              </a:rPr>
              <a:t> 서북구가 </a:t>
            </a:r>
            <a:r>
              <a:rPr lang="ko-KR" altLang="en-US" sz="1200" dirty="0">
                <a:solidFill>
                  <a:srgbClr val="000000"/>
                </a:solidFill>
              </a:rPr>
              <a:t>포함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576736" y="3933056"/>
            <a:ext cx="64472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000" b="1" dirty="0" smtClean="0">
                <a:solidFill>
                  <a:srgbClr val="000000"/>
                </a:solidFill>
              </a:rPr>
              <a:t>(77.8%)</a:t>
            </a:r>
            <a:endParaRPr lang="ko-KR" altLang="en-US" sz="1000" b="1" dirty="0">
              <a:solidFill>
                <a:srgbClr val="00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144688" y="4221088"/>
            <a:ext cx="57099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000" b="1" dirty="0" smtClean="0">
                <a:solidFill>
                  <a:srgbClr val="000000"/>
                </a:solidFill>
              </a:rPr>
              <a:t>(6.6%)</a:t>
            </a:r>
            <a:endParaRPr lang="ko-KR" altLang="en-US" sz="1000" b="1" dirty="0">
              <a:solidFill>
                <a:srgbClr val="000000"/>
              </a:solidFill>
            </a:endParaRPr>
          </a:p>
        </p:txBody>
      </p:sp>
      <p:pic>
        <p:nvPicPr>
          <p:cNvPr id="20" name="그림 19" descr="충청_60.jpg"/>
          <p:cNvPicPr>
            <a:picLocks noChangeAspect="1"/>
          </p:cNvPicPr>
          <p:nvPr/>
        </p:nvPicPr>
        <p:blipFill>
          <a:blip r:embed="rId3" cstate="print"/>
          <a:srcRect l="27950" t="23713" r="53150" b="40755"/>
          <a:stretch>
            <a:fillRect/>
          </a:stretch>
        </p:blipFill>
        <p:spPr>
          <a:xfrm>
            <a:off x="4520952" y="3618850"/>
            <a:ext cx="2592288" cy="2627987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의료환경분석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의료환경분석 지표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ko-KR" altLang="en-US"/>
          </a:p>
        </p:txBody>
      </p:sp>
      <p:graphicFrame>
        <p:nvGraphicFramePr>
          <p:cNvPr id="5" name="표 4"/>
          <p:cNvGraphicFramePr>
            <a:graphicFrameLocks noGrp="1"/>
          </p:cNvGraphicFramePr>
          <p:nvPr/>
        </p:nvGraphicFramePr>
        <p:xfrm>
          <a:off x="488504" y="1484784"/>
          <a:ext cx="8972925" cy="448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7370"/>
                <a:gridCol w="1871478"/>
                <a:gridCol w="2279068"/>
                <a:gridCol w="1342209"/>
                <a:gridCol w="1515480"/>
                <a:gridCol w="1417320"/>
              </a:tblGrid>
              <a:tr h="14695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smtClean="0"/>
                        <a:t>분류</a:t>
                      </a:r>
                      <a:endParaRPr lang="ko-KR" altLang="en-US" sz="1000" dirty="0"/>
                    </a:p>
                  </a:txBody>
                  <a:tcPr marL="99060" marR="9906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err="1" smtClean="0"/>
                        <a:t>지표명</a:t>
                      </a:r>
                      <a:endParaRPr lang="ko-KR" altLang="en-US" sz="1000" dirty="0"/>
                    </a:p>
                  </a:txBody>
                  <a:tcPr marL="99060" marR="9906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smtClean="0"/>
                        <a:t>정의</a:t>
                      </a:r>
                      <a:endParaRPr lang="ko-KR" altLang="en-US" sz="1000" dirty="0"/>
                    </a:p>
                  </a:txBody>
                  <a:tcPr marL="99060" marR="9906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err="1" smtClean="0"/>
                        <a:t>자료원</a:t>
                      </a:r>
                      <a:endParaRPr lang="ko-KR" altLang="en-US" sz="1000" dirty="0"/>
                    </a:p>
                  </a:txBody>
                  <a:tcPr marL="99060" marR="9906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smtClean="0"/>
                        <a:t>세부자료</a:t>
                      </a:r>
                      <a:endParaRPr lang="ko-KR" altLang="en-US" sz="1000" dirty="0"/>
                    </a:p>
                  </a:txBody>
                  <a:tcPr marL="99060" marR="9906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smtClean="0"/>
                        <a:t>비고</a:t>
                      </a:r>
                      <a:endParaRPr lang="ko-KR" altLang="en-US" sz="1000" dirty="0"/>
                    </a:p>
                  </a:txBody>
                  <a:tcPr marL="99060" marR="9906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</a:tr>
              <a:tr h="146959">
                <a:tc rowSpan="7">
                  <a:txBody>
                    <a:bodyPr/>
                    <a:lstStyle/>
                    <a:p>
                      <a:pPr latinLnBrk="1"/>
                      <a:r>
                        <a:rPr lang="ko-KR" altLang="en-US" sz="1000" dirty="0" smtClean="0"/>
                        <a:t>인구</a:t>
                      </a:r>
                      <a:endParaRPr lang="en-US" altLang="ko-KR" sz="1000" dirty="0" smtClean="0"/>
                    </a:p>
                    <a:p>
                      <a:pPr latinLnBrk="1"/>
                      <a:r>
                        <a:rPr lang="ko-KR" altLang="en-US" sz="1000" dirty="0" smtClean="0"/>
                        <a:t>계층</a:t>
                      </a:r>
                      <a:endParaRPr lang="ko-KR" altLang="en-US" sz="1000" dirty="0"/>
                    </a:p>
                  </a:txBody>
                  <a:tcPr marL="99060" marR="9906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 smtClean="0"/>
                        <a:t>노인인구 비율</a:t>
                      </a:r>
                      <a:endParaRPr lang="ko-KR" altLang="en-US" sz="1000" dirty="0"/>
                    </a:p>
                  </a:txBody>
                  <a:tcPr marL="99060" marR="9906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 smtClean="0"/>
                        <a:t>65</a:t>
                      </a:r>
                      <a:r>
                        <a:rPr lang="ko-KR" altLang="en-US" sz="1000" dirty="0" smtClean="0"/>
                        <a:t>세 이상 인구</a:t>
                      </a:r>
                      <a:r>
                        <a:rPr lang="en-US" altLang="ko-KR" sz="1000" dirty="0" smtClean="0"/>
                        <a:t>/</a:t>
                      </a:r>
                      <a:r>
                        <a:rPr lang="ko-KR" altLang="en-US" sz="1000" dirty="0" smtClean="0"/>
                        <a:t>전체인구</a:t>
                      </a:r>
                      <a:endParaRPr lang="ko-KR" altLang="en-US" sz="1000" dirty="0"/>
                    </a:p>
                  </a:txBody>
                  <a:tcPr marL="99060" marR="9906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 smtClean="0"/>
                        <a:t>통계청</a:t>
                      </a:r>
                      <a:endParaRPr lang="ko-KR" altLang="en-US" sz="1000" dirty="0"/>
                    </a:p>
                  </a:txBody>
                  <a:tcPr marL="99060" marR="9906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 smtClean="0"/>
                        <a:t>주민등록인구통계</a:t>
                      </a:r>
                      <a:endParaRPr lang="ko-KR" altLang="en-US" sz="1000" dirty="0"/>
                    </a:p>
                  </a:txBody>
                  <a:tcPr marL="99060" marR="9906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/>
                    </a:p>
                  </a:txBody>
                  <a:tcPr marL="99060" marR="9906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46959">
                <a:tc vMerge="1">
                  <a:txBody>
                    <a:bodyPr/>
                    <a:lstStyle/>
                    <a:p>
                      <a:pPr latinLnBrk="1"/>
                      <a:endParaRPr lang="ko-KR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 smtClean="0"/>
                        <a:t>독거노인 비율</a:t>
                      </a:r>
                      <a:endParaRPr lang="ko-KR" altLang="en-US" sz="1000" dirty="0"/>
                    </a:p>
                  </a:txBody>
                  <a:tcPr marL="99060" marR="9906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 smtClean="0"/>
                        <a:t>독거노인 인구</a:t>
                      </a:r>
                      <a:r>
                        <a:rPr lang="en-US" altLang="ko-KR" sz="1000" dirty="0" smtClean="0"/>
                        <a:t>/</a:t>
                      </a:r>
                      <a:r>
                        <a:rPr lang="ko-KR" altLang="en-US" sz="1000" dirty="0" smtClean="0"/>
                        <a:t>전체인구</a:t>
                      </a:r>
                      <a:endParaRPr lang="ko-KR" altLang="en-US" sz="1000" dirty="0"/>
                    </a:p>
                  </a:txBody>
                  <a:tcPr marL="99060" marR="9906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 smtClean="0"/>
                        <a:t>통계청</a:t>
                      </a:r>
                      <a:endParaRPr lang="ko-KR" altLang="en-US" sz="1000" dirty="0"/>
                    </a:p>
                  </a:txBody>
                  <a:tcPr marL="99060" marR="9906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 err="1" smtClean="0"/>
                        <a:t>총조사가구</a:t>
                      </a:r>
                      <a:endParaRPr lang="ko-KR" altLang="en-US" sz="1000" dirty="0"/>
                    </a:p>
                  </a:txBody>
                  <a:tcPr marL="99060" marR="9906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/>
                    </a:p>
                  </a:txBody>
                  <a:tcPr marL="99060" marR="9906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46959">
                <a:tc vMerge="1">
                  <a:txBody>
                    <a:bodyPr/>
                    <a:lstStyle/>
                    <a:p>
                      <a:pPr latinLnBrk="1"/>
                      <a:endParaRPr lang="ko-KR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 smtClean="0"/>
                        <a:t>사망률</a:t>
                      </a:r>
                      <a:endParaRPr lang="ko-KR" altLang="en-US" sz="1000" dirty="0"/>
                    </a:p>
                  </a:txBody>
                  <a:tcPr marL="99060" marR="9906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 smtClean="0"/>
                        <a:t>사망자수</a:t>
                      </a:r>
                      <a:r>
                        <a:rPr lang="en-US" altLang="ko-KR" sz="1000" dirty="0" smtClean="0"/>
                        <a:t>/(</a:t>
                      </a:r>
                      <a:r>
                        <a:rPr lang="ko-KR" altLang="en-US" sz="1000" dirty="0" smtClean="0"/>
                        <a:t>인구수</a:t>
                      </a:r>
                      <a:r>
                        <a:rPr lang="en-US" altLang="ko-KR" sz="1000" dirty="0" smtClean="0"/>
                        <a:t>/100,000)</a:t>
                      </a:r>
                      <a:endParaRPr lang="ko-KR" altLang="en-US" sz="1000" dirty="0"/>
                    </a:p>
                  </a:txBody>
                  <a:tcPr marL="99060" marR="9906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 smtClean="0"/>
                        <a:t>통계청</a:t>
                      </a:r>
                      <a:endParaRPr lang="ko-KR" altLang="en-US" sz="1000" dirty="0"/>
                    </a:p>
                  </a:txBody>
                  <a:tcPr marL="99060" marR="9906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 smtClean="0"/>
                        <a:t>인구동향조사</a:t>
                      </a:r>
                      <a:endParaRPr lang="ko-KR" altLang="en-US" sz="1000" dirty="0"/>
                    </a:p>
                  </a:txBody>
                  <a:tcPr marL="99060" marR="9906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/>
                    </a:p>
                  </a:txBody>
                  <a:tcPr marL="99060" marR="9906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46959">
                <a:tc vMerge="1">
                  <a:txBody>
                    <a:bodyPr/>
                    <a:lstStyle/>
                    <a:p>
                      <a:pPr latinLnBrk="1"/>
                      <a:endParaRPr lang="ko-KR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 err="1" smtClean="0"/>
                        <a:t>가임여성인구</a:t>
                      </a:r>
                      <a:r>
                        <a:rPr lang="ko-KR" altLang="en-US" sz="1000" dirty="0" smtClean="0"/>
                        <a:t> 비율</a:t>
                      </a:r>
                      <a:endParaRPr lang="ko-KR" altLang="en-US" sz="1000" dirty="0"/>
                    </a:p>
                  </a:txBody>
                  <a:tcPr marL="99060" marR="9906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 smtClean="0"/>
                        <a:t>만 </a:t>
                      </a:r>
                      <a:r>
                        <a:rPr lang="en-US" altLang="ko-KR" sz="1000" dirty="0" smtClean="0"/>
                        <a:t>20</a:t>
                      </a:r>
                      <a:r>
                        <a:rPr lang="ko-KR" altLang="en-US" sz="1000" dirty="0" err="1" smtClean="0"/>
                        <a:t>세이상</a:t>
                      </a:r>
                      <a:r>
                        <a:rPr lang="en-US" altLang="ko-KR" sz="1000" baseline="0" dirty="0" smtClean="0"/>
                        <a:t> </a:t>
                      </a:r>
                      <a:r>
                        <a:rPr lang="en-US" altLang="ko-KR" sz="1000" dirty="0" smtClean="0"/>
                        <a:t>45</a:t>
                      </a:r>
                      <a:r>
                        <a:rPr lang="ko-KR" altLang="en-US" sz="1000" dirty="0" err="1" smtClean="0"/>
                        <a:t>세미만</a:t>
                      </a:r>
                      <a:r>
                        <a:rPr lang="ko-KR" altLang="en-US" sz="1000" dirty="0" smtClean="0"/>
                        <a:t> 여성인구</a:t>
                      </a:r>
                      <a:r>
                        <a:rPr lang="en-US" altLang="ko-KR" sz="1000" dirty="0" smtClean="0"/>
                        <a:t>/</a:t>
                      </a:r>
                    </a:p>
                    <a:p>
                      <a:pPr latinLnBrk="1"/>
                      <a:r>
                        <a:rPr lang="ko-KR" altLang="en-US" sz="1000" dirty="0" smtClean="0"/>
                        <a:t>전체여성인구</a:t>
                      </a:r>
                      <a:endParaRPr lang="ko-KR" altLang="en-US" sz="1000" dirty="0"/>
                    </a:p>
                  </a:txBody>
                  <a:tcPr marL="99060" marR="9906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 smtClean="0"/>
                        <a:t>통계청</a:t>
                      </a:r>
                      <a:endParaRPr lang="ko-KR" altLang="en-US" sz="1000" dirty="0"/>
                    </a:p>
                  </a:txBody>
                  <a:tcPr marL="99060" marR="9906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 smtClean="0"/>
                        <a:t>주민등록인구통계</a:t>
                      </a:r>
                      <a:endParaRPr lang="ko-KR" altLang="en-US" sz="1000" dirty="0"/>
                    </a:p>
                  </a:txBody>
                  <a:tcPr marL="99060" marR="9906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/>
                    </a:p>
                  </a:txBody>
                  <a:tcPr marL="99060" marR="9906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01556">
                <a:tc vMerge="1">
                  <a:txBody>
                    <a:bodyPr/>
                    <a:lstStyle/>
                    <a:p>
                      <a:pPr latinLnBrk="1"/>
                      <a:endParaRPr lang="ko-KR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 smtClean="0"/>
                        <a:t>분만건수</a:t>
                      </a:r>
                      <a:endParaRPr lang="ko-KR" altLang="en-US" sz="1000" dirty="0"/>
                    </a:p>
                  </a:txBody>
                  <a:tcPr marL="99060" marR="9906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 smtClean="0"/>
                        <a:t>지역 내 총 분만건수</a:t>
                      </a:r>
                      <a:endParaRPr lang="ko-KR" altLang="en-US" sz="1000" dirty="0"/>
                    </a:p>
                  </a:txBody>
                  <a:tcPr marL="99060" marR="9906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 smtClean="0"/>
                        <a:t>국민건강보험공단</a:t>
                      </a:r>
                      <a:endParaRPr lang="ko-KR" altLang="en-US" sz="1000" dirty="0"/>
                    </a:p>
                  </a:txBody>
                  <a:tcPr marL="99060" marR="9906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 smtClean="0"/>
                        <a:t>분만 청구 통계</a:t>
                      </a:r>
                      <a:endParaRPr lang="ko-KR" altLang="en-US" sz="1000" dirty="0"/>
                    </a:p>
                  </a:txBody>
                  <a:tcPr marL="99060" marR="9906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 smtClean="0"/>
                        <a:t>국립중앙의료원 </a:t>
                      </a:r>
                      <a:endParaRPr lang="en-US" altLang="ko-KR" sz="1000" dirty="0" smtClean="0"/>
                    </a:p>
                    <a:p>
                      <a:pPr latinLnBrk="1"/>
                      <a:r>
                        <a:rPr lang="en-US" altLang="ko-KR" sz="1000" dirty="0" smtClean="0"/>
                        <a:t>2013</a:t>
                      </a:r>
                      <a:r>
                        <a:rPr lang="ko-KR" altLang="en-US" sz="1000" dirty="0" smtClean="0"/>
                        <a:t>년 취약지 연구</a:t>
                      </a:r>
                      <a:endParaRPr lang="ko-KR" altLang="en-US" sz="1000" dirty="0"/>
                    </a:p>
                  </a:txBody>
                  <a:tcPr marL="99060" marR="9906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46959">
                <a:tc vMerge="1">
                  <a:txBody>
                    <a:bodyPr/>
                    <a:lstStyle/>
                    <a:p>
                      <a:pPr latinLnBrk="1"/>
                      <a:endParaRPr lang="ko-KR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 smtClean="0"/>
                        <a:t>다문화가구 비율</a:t>
                      </a:r>
                      <a:endParaRPr lang="ko-KR" altLang="en-US" sz="1000" dirty="0"/>
                    </a:p>
                  </a:txBody>
                  <a:tcPr marL="99060" marR="9906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 smtClean="0"/>
                        <a:t>다문화가구</a:t>
                      </a:r>
                      <a:r>
                        <a:rPr lang="en-US" altLang="ko-KR" sz="1000" dirty="0" smtClean="0"/>
                        <a:t>/</a:t>
                      </a:r>
                      <a:r>
                        <a:rPr lang="ko-KR" altLang="en-US" sz="1000" dirty="0" err="1" smtClean="0"/>
                        <a:t>총가구</a:t>
                      </a:r>
                      <a:endParaRPr lang="ko-KR" altLang="en-US" sz="1000" dirty="0"/>
                    </a:p>
                  </a:txBody>
                  <a:tcPr marL="99060" marR="9906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 smtClean="0"/>
                        <a:t>통계청</a:t>
                      </a:r>
                      <a:endParaRPr lang="ko-KR" altLang="en-US" sz="1000" dirty="0"/>
                    </a:p>
                  </a:txBody>
                  <a:tcPr marL="99060" marR="9906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 err="1" smtClean="0"/>
                        <a:t>총조사가구</a:t>
                      </a:r>
                      <a:endParaRPr lang="ko-KR" altLang="en-US" sz="1000" dirty="0"/>
                    </a:p>
                  </a:txBody>
                  <a:tcPr marL="99060" marR="9906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/>
                    </a:p>
                  </a:txBody>
                  <a:tcPr marL="99060" marR="9906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38808">
                <a:tc vMerge="1">
                  <a:txBody>
                    <a:bodyPr/>
                    <a:lstStyle/>
                    <a:p>
                      <a:pPr latinLnBrk="1"/>
                      <a:endParaRPr lang="ko-KR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 smtClean="0"/>
                        <a:t>중증장애인 등록자 비율</a:t>
                      </a:r>
                      <a:endParaRPr lang="ko-KR" altLang="en-US" sz="1000" dirty="0"/>
                    </a:p>
                  </a:txBody>
                  <a:tcPr marL="99060" marR="9906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 smtClean="0"/>
                        <a:t>장애인연금 </a:t>
                      </a:r>
                      <a:r>
                        <a:rPr lang="ko-KR" altLang="en-US" sz="1000" dirty="0" err="1" smtClean="0"/>
                        <a:t>수급자</a:t>
                      </a:r>
                      <a:r>
                        <a:rPr lang="en-US" altLang="ko-KR" sz="1000" dirty="0" smtClean="0"/>
                        <a:t>/</a:t>
                      </a:r>
                      <a:r>
                        <a:rPr lang="ko-KR" altLang="en-US" sz="1000" dirty="0" smtClean="0"/>
                        <a:t>전체인구</a:t>
                      </a:r>
                      <a:endParaRPr lang="ko-KR" altLang="en-US" sz="1000" dirty="0"/>
                    </a:p>
                  </a:txBody>
                  <a:tcPr marL="99060" marR="9906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 smtClean="0"/>
                        <a:t>보건복지부</a:t>
                      </a:r>
                      <a:r>
                        <a:rPr lang="en-US" altLang="ko-KR" sz="1000" dirty="0" smtClean="0"/>
                        <a:t>/</a:t>
                      </a:r>
                    </a:p>
                    <a:p>
                      <a:pPr latinLnBrk="1"/>
                      <a:r>
                        <a:rPr lang="ko-KR" altLang="en-US" sz="1000" dirty="0" smtClean="0"/>
                        <a:t>통계청</a:t>
                      </a:r>
                      <a:endParaRPr lang="ko-KR" altLang="en-US" sz="1000" dirty="0"/>
                    </a:p>
                  </a:txBody>
                  <a:tcPr marL="99060" marR="9906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 smtClean="0"/>
                        <a:t>장애인연금 </a:t>
                      </a:r>
                      <a:r>
                        <a:rPr lang="ko-KR" altLang="en-US" sz="1000" dirty="0" err="1" smtClean="0"/>
                        <a:t>수급자</a:t>
                      </a:r>
                      <a:endParaRPr lang="en-US" altLang="ko-KR" sz="1000" dirty="0" smtClean="0"/>
                    </a:p>
                    <a:p>
                      <a:pPr latinLnBrk="1"/>
                      <a:r>
                        <a:rPr lang="en-US" altLang="ko-KR" sz="1000" dirty="0" smtClean="0"/>
                        <a:t>/</a:t>
                      </a:r>
                      <a:r>
                        <a:rPr lang="ko-KR" altLang="en-US" sz="1000" dirty="0" smtClean="0"/>
                        <a:t>주민등록인구</a:t>
                      </a:r>
                      <a:endParaRPr lang="ko-KR" altLang="en-US" sz="1000" dirty="0"/>
                    </a:p>
                  </a:txBody>
                  <a:tcPr marL="99060" marR="9906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 smtClean="0"/>
                        <a:t>국립중앙의료원</a:t>
                      </a:r>
                      <a:endParaRPr lang="en-US" altLang="ko-KR" sz="1000" dirty="0" smtClean="0"/>
                    </a:p>
                    <a:p>
                      <a:pPr latinLnBrk="1"/>
                      <a:r>
                        <a:rPr lang="ko-KR" altLang="en-US" sz="1000" dirty="0" smtClean="0"/>
                        <a:t> </a:t>
                      </a:r>
                      <a:r>
                        <a:rPr lang="en-US" altLang="ko-KR" sz="1000" dirty="0" smtClean="0"/>
                        <a:t>2013</a:t>
                      </a:r>
                      <a:r>
                        <a:rPr lang="ko-KR" altLang="en-US" sz="1000" dirty="0" smtClean="0"/>
                        <a:t>년 취약지 연구</a:t>
                      </a:r>
                      <a:endParaRPr lang="ko-KR" altLang="en-US" sz="1000" dirty="0"/>
                    </a:p>
                  </a:txBody>
                  <a:tcPr marL="99060" marR="9906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38808">
                <a:tc rowSpan="3">
                  <a:txBody>
                    <a:bodyPr/>
                    <a:lstStyle/>
                    <a:p>
                      <a:pPr latinLnBrk="1"/>
                      <a:r>
                        <a:rPr lang="ko-KR" altLang="en-US" sz="1000" dirty="0" smtClean="0"/>
                        <a:t>사회</a:t>
                      </a:r>
                      <a:endParaRPr lang="en-US" altLang="ko-KR" sz="1000" dirty="0" smtClean="0"/>
                    </a:p>
                    <a:p>
                      <a:pPr latinLnBrk="1"/>
                      <a:r>
                        <a:rPr lang="ko-KR" altLang="en-US" sz="1000" dirty="0" smtClean="0"/>
                        <a:t>경제</a:t>
                      </a:r>
                      <a:endParaRPr lang="en-US" altLang="ko-KR" sz="1000" dirty="0" smtClean="0"/>
                    </a:p>
                    <a:p>
                      <a:pPr latinLnBrk="1"/>
                      <a:r>
                        <a:rPr lang="ko-KR" altLang="en-US" sz="1000" dirty="0" smtClean="0"/>
                        <a:t>계층</a:t>
                      </a:r>
                      <a:endParaRPr lang="ko-KR" altLang="en-US" sz="1000" dirty="0"/>
                    </a:p>
                  </a:txBody>
                  <a:tcPr marL="99060" marR="9906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 smtClean="0"/>
                        <a:t>국민기초생활수급자수</a:t>
                      </a:r>
                      <a:endParaRPr lang="ko-KR" altLang="en-US" sz="1000" dirty="0"/>
                    </a:p>
                  </a:txBody>
                  <a:tcPr marL="99060" marR="9906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 err="1" smtClean="0"/>
                        <a:t>국민기초생활수급자</a:t>
                      </a:r>
                      <a:r>
                        <a:rPr lang="en-US" altLang="ko-KR" sz="1000" dirty="0" smtClean="0"/>
                        <a:t>/</a:t>
                      </a:r>
                      <a:r>
                        <a:rPr lang="ko-KR" altLang="en-US" sz="1000" dirty="0" smtClean="0"/>
                        <a:t>전체인구</a:t>
                      </a:r>
                      <a:endParaRPr lang="ko-KR" altLang="en-US" sz="1000" dirty="0"/>
                    </a:p>
                  </a:txBody>
                  <a:tcPr marL="99060" marR="9906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 smtClean="0"/>
                        <a:t>보건복지부</a:t>
                      </a:r>
                      <a:endParaRPr lang="en-US" altLang="ko-KR" sz="1000" dirty="0" smtClean="0"/>
                    </a:p>
                    <a:p>
                      <a:pPr latinLnBrk="1"/>
                      <a:r>
                        <a:rPr lang="en-US" altLang="ko-KR" sz="1000" dirty="0" smtClean="0"/>
                        <a:t>/</a:t>
                      </a:r>
                      <a:r>
                        <a:rPr lang="ko-KR" altLang="en-US" sz="1000" dirty="0" smtClean="0"/>
                        <a:t>통계청</a:t>
                      </a:r>
                      <a:endParaRPr lang="ko-KR" altLang="en-US" sz="1000" dirty="0"/>
                    </a:p>
                  </a:txBody>
                  <a:tcPr marL="99060" marR="9906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 err="1" smtClean="0"/>
                        <a:t>국민기초생활보장수급자</a:t>
                      </a:r>
                      <a:r>
                        <a:rPr lang="en-US" altLang="ko-KR" sz="1000" dirty="0" smtClean="0"/>
                        <a:t>/</a:t>
                      </a:r>
                      <a:r>
                        <a:rPr lang="ko-KR" altLang="en-US" sz="1000" dirty="0" smtClean="0"/>
                        <a:t>주민등록인구</a:t>
                      </a:r>
                      <a:endParaRPr lang="ko-KR" altLang="en-US" sz="1000" dirty="0"/>
                    </a:p>
                  </a:txBody>
                  <a:tcPr marL="99060" marR="9906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/>
                    </a:p>
                  </a:txBody>
                  <a:tcPr marL="99060" marR="9906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46959">
                <a:tc vMerge="1">
                  <a:txBody>
                    <a:bodyPr/>
                    <a:lstStyle/>
                    <a:p>
                      <a:pPr latinLnBrk="1"/>
                      <a:endParaRPr lang="ko-KR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 smtClean="0"/>
                        <a:t>소년소녀가장세대</a:t>
                      </a:r>
                      <a:endParaRPr lang="ko-KR" altLang="en-US" sz="1000" dirty="0"/>
                    </a:p>
                  </a:txBody>
                  <a:tcPr marL="99060" marR="9906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 smtClean="0"/>
                        <a:t>소년소녀가장세대</a:t>
                      </a:r>
                      <a:endParaRPr lang="ko-KR" altLang="en-US" sz="1000" dirty="0"/>
                    </a:p>
                  </a:txBody>
                  <a:tcPr marL="99060" marR="9906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 smtClean="0"/>
                        <a:t>지방자치단체</a:t>
                      </a:r>
                      <a:endParaRPr lang="ko-KR" altLang="en-US" sz="1000" dirty="0"/>
                    </a:p>
                  </a:txBody>
                  <a:tcPr marL="99060" marR="9906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 err="1" smtClean="0"/>
                        <a:t>지자체</a:t>
                      </a:r>
                      <a:r>
                        <a:rPr lang="ko-KR" altLang="en-US" sz="1000" dirty="0" smtClean="0"/>
                        <a:t> 기본통계</a:t>
                      </a:r>
                      <a:endParaRPr lang="ko-KR" altLang="en-US" sz="1000" dirty="0"/>
                    </a:p>
                  </a:txBody>
                  <a:tcPr marL="99060" marR="9906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/>
                    </a:p>
                  </a:txBody>
                  <a:tcPr marL="99060" marR="9906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38808">
                <a:tc vMerge="1">
                  <a:txBody>
                    <a:bodyPr/>
                    <a:lstStyle/>
                    <a:p>
                      <a:pPr latinLnBrk="1"/>
                      <a:endParaRPr lang="ko-KR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 smtClean="0"/>
                        <a:t>건강보험료 </a:t>
                      </a:r>
                      <a:r>
                        <a:rPr lang="en-US" altLang="ko-KR" sz="1000" dirty="0" smtClean="0"/>
                        <a:t>1</a:t>
                      </a:r>
                      <a:r>
                        <a:rPr lang="ko-KR" altLang="en-US" sz="1000" dirty="0" err="1" smtClean="0"/>
                        <a:t>분위</a:t>
                      </a:r>
                      <a:r>
                        <a:rPr lang="ko-KR" altLang="en-US" sz="1000" dirty="0" smtClean="0"/>
                        <a:t> 비율</a:t>
                      </a:r>
                      <a:endParaRPr lang="ko-KR" altLang="en-US" sz="1000" dirty="0"/>
                    </a:p>
                  </a:txBody>
                  <a:tcPr marL="99060" marR="9906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 smtClean="0"/>
                        <a:t>건강보험료 하위 </a:t>
                      </a:r>
                      <a:r>
                        <a:rPr lang="en-US" altLang="ko-KR" sz="1000" dirty="0" smtClean="0"/>
                        <a:t>20% </a:t>
                      </a:r>
                      <a:r>
                        <a:rPr lang="ko-KR" altLang="en-US" sz="1000" dirty="0" smtClean="0"/>
                        <a:t>납부자</a:t>
                      </a:r>
                      <a:endParaRPr lang="en-US" altLang="ko-KR" sz="1000" dirty="0" smtClean="0"/>
                    </a:p>
                    <a:p>
                      <a:pPr latinLnBrk="1"/>
                      <a:r>
                        <a:rPr lang="en-US" altLang="ko-KR" sz="1000" dirty="0" smtClean="0"/>
                        <a:t>/</a:t>
                      </a:r>
                      <a:r>
                        <a:rPr lang="ko-KR" altLang="en-US" sz="1000" dirty="0" smtClean="0"/>
                        <a:t>건강보험 가입자 수</a:t>
                      </a:r>
                      <a:endParaRPr lang="ko-KR" altLang="en-US" sz="1000" dirty="0"/>
                    </a:p>
                  </a:txBody>
                  <a:tcPr marL="99060" marR="9906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 smtClean="0"/>
                        <a:t>국민건강보험공단</a:t>
                      </a:r>
                      <a:endParaRPr lang="ko-KR" altLang="en-US" sz="1000" dirty="0"/>
                    </a:p>
                  </a:txBody>
                  <a:tcPr marL="99060" marR="9906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 smtClean="0"/>
                        <a:t>건강보험 자격</a:t>
                      </a:r>
                      <a:endParaRPr lang="ko-KR" altLang="en-US" sz="1000" dirty="0"/>
                    </a:p>
                  </a:txBody>
                  <a:tcPr marL="99060" marR="9906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dirty="0" smtClean="0"/>
                        <a:t>국립중앙의료원</a:t>
                      </a:r>
                      <a:endParaRPr lang="en-US" altLang="ko-KR" sz="1000" dirty="0" smtClean="0"/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dirty="0" smtClean="0"/>
                        <a:t> </a:t>
                      </a:r>
                      <a:r>
                        <a:rPr lang="en-US" altLang="ko-KR" sz="1000" dirty="0" smtClean="0"/>
                        <a:t>2013</a:t>
                      </a:r>
                      <a:r>
                        <a:rPr lang="ko-KR" altLang="en-US" sz="1000" dirty="0" smtClean="0"/>
                        <a:t>년 취약지 연구</a:t>
                      </a:r>
                    </a:p>
                  </a:txBody>
                  <a:tcPr marL="99060" marR="9906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38808">
                <a:tc rowSpan="3">
                  <a:txBody>
                    <a:bodyPr/>
                    <a:lstStyle/>
                    <a:p>
                      <a:pPr latinLnBrk="1"/>
                      <a:r>
                        <a:rPr lang="ko-KR" altLang="en-US" sz="1000" dirty="0" smtClean="0"/>
                        <a:t>질환</a:t>
                      </a:r>
                      <a:endParaRPr lang="en-US" altLang="ko-KR" sz="1000" dirty="0" smtClean="0"/>
                    </a:p>
                    <a:p>
                      <a:pPr latinLnBrk="1"/>
                      <a:r>
                        <a:rPr lang="en-US" altLang="ko-KR" sz="1000" dirty="0" smtClean="0"/>
                        <a:t>/</a:t>
                      </a:r>
                      <a:r>
                        <a:rPr lang="ko-KR" altLang="en-US" sz="1000" dirty="0" smtClean="0"/>
                        <a:t>사망</a:t>
                      </a:r>
                      <a:endParaRPr lang="ko-KR" altLang="en-US" sz="1000" dirty="0"/>
                    </a:p>
                  </a:txBody>
                  <a:tcPr marL="99060" marR="9906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 err="1" smtClean="0"/>
                        <a:t>만성질환진단율</a:t>
                      </a:r>
                      <a:endParaRPr lang="ko-KR" altLang="en-US" sz="1000" dirty="0"/>
                    </a:p>
                  </a:txBody>
                  <a:tcPr marL="99060" marR="9906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 smtClean="0"/>
                        <a:t>만성질환을 진단받은 </a:t>
                      </a:r>
                      <a:r>
                        <a:rPr lang="en-US" altLang="ko-KR" sz="1000" dirty="0" smtClean="0"/>
                        <a:t>30</a:t>
                      </a:r>
                      <a:r>
                        <a:rPr lang="ko-KR" altLang="en-US" sz="1000" dirty="0" err="1" smtClean="0"/>
                        <a:t>세이상</a:t>
                      </a:r>
                      <a:r>
                        <a:rPr lang="ko-KR" altLang="en-US" sz="1000" dirty="0" smtClean="0"/>
                        <a:t> 인구</a:t>
                      </a:r>
                      <a:r>
                        <a:rPr lang="en-US" altLang="ko-KR" sz="1000" dirty="0" smtClean="0"/>
                        <a:t>/30</a:t>
                      </a:r>
                      <a:r>
                        <a:rPr lang="ko-KR" altLang="en-US" sz="1000" dirty="0" smtClean="0"/>
                        <a:t>세 이상 전체인구</a:t>
                      </a:r>
                      <a:endParaRPr lang="ko-KR" altLang="en-US" sz="1000" dirty="0"/>
                    </a:p>
                  </a:txBody>
                  <a:tcPr marL="99060" marR="9906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 smtClean="0"/>
                        <a:t>보건복지부</a:t>
                      </a:r>
                      <a:endParaRPr lang="ko-KR" altLang="en-US" sz="1000" dirty="0"/>
                    </a:p>
                  </a:txBody>
                  <a:tcPr marL="99060" marR="9906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 smtClean="0"/>
                        <a:t>지역사회건강조사</a:t>
                      </a:r>
                      <a:endParaRPr lang="ko-KR" altLang="en-US" sz="1000" dirty="0"/>
                    </a:p>
                  </a:txBody>
                  <a:tcPr marL="99060" marR="9906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dirty="0" smtClean="0"/>
                    </a:p>
                  </a:txBody>
                  <a:tcPr marL="99060" marR="9906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38808">
                <a:tc vMerge="1">
                  <a:txBody>
                    <a:bodyPr/>
                    <a:lstStyle/>
                    <a:p>
                      <a:pPr latinLnBrk="1"/>
                      <a:endParaRPr lang="ko-KR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 err="1" smtClean="0"/>
                        <a:t>미치료율</a:t>
                      </a:r>
                      <a:endParaRPr lang="ko-KR" altLang="en-US" sz="1000" dirty="0"/>
                    </a:p>
                  </a:txBody>
                  <a:tcPr marL="99060" marR="9906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 smtClean="0"/>
                        <a:t>1</a:t>
                      </a:r>
                      <a:r>
                        <a:rPr lang="ko-KR" altLang="en-US" sz="1000" dirty="0" err="1" smtClean="0"/>
                        <a:t>년동안</a:t>
                      </a:r>
                      <a:r>
                        <a:rPr lang="ko-KR" altLang="en-US" sz="1000" dirty="0" smtClean="0"/>
                        <a:t> 의료서비스가 필요할 때 이용하지 못한 사람</a:t>
                      </a:r>
                      <a:r>
                        <a:rPr lang="en-US" altLang="ko-KR" sz="1000" dirty="0" smtClean="0"/>
                        <a:t>/</a:t>
                      </a:r>
                      <a:r>
                        <a:rPr lang="ko-KR" altLang="en-US" sz="1000" dirty="0" smtClean="0"/>
                        <a:t>전체응답자</a:t>
                      </a:r>
                      <a:endParaRPr lang="ko-KR" altLang="en-US" sz="1000" dirty="0"/>
                    </a:p>
                  </a:txBody>
                  <a:tcPr marL="99060" marR="9906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 smtClean="0"/>
                        <a:t>보건복지부</a:t>
                      </a:r>
                      <a:endParaRPr lang="ko-KR" altLang="en-US" sz="1000" dirty="0"/>
                    </a:p>
                  </a:txBody>
                  <a:tcPr marL="99060" marR="9906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dirty="0" smtClean="0"/>
                        <a:t>지역사회건강조사</a:t>
                      </a:r>
                    </a:p>
                  </a:txBody>
                  <a:tcPr marL="99060" marR="9906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dirty="0" smtClean="0"/>
                    </a:p>
                  </a:txBody>
                  <a:tcPr marL="99060" marR="9906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46959">
                <a:tc vMerge="1">
                  <a:txBody>
                    <a:bodyPr/>
                    <a:lstStyle/>
                    <a:p>
                      <a:pPr latinLnBrk="1"/>
                      <a:endParaRPr lang="ko-KR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dirty="0" err="1" smtClean="0"/>
                        <a:t>사망원인별</a:t>
                      </a:r>
                      <a:r>
                        <a:rPr lang="ko-KR" altLang="en-US" sz="1000" dirty="0" smtClean="0"/>
                        <a:t> 사망률</a:t>
                      </a:r>
                      <a:r>
                        <a:rPr lang="en-US" altLang="ko-KR" sz="1000" dirty="0" smtClean="0"/>
                        <a:t>(50</a:t>
                      </a:r>
                      <a:r>
                        <a:rPr lang="ko-KR" altLang="en-US" sz="1000" dirty="0" smtClean="0"/>
                        <a:t>항목</a:t>
                      </a:r>
                      <a:r>
                        <a:rPr lang="en-US" altLang="ko-KR" sz="1000" dirty="0" smtClean="0"/>
                        <a:t>)</a:t>
                      </a:r>
                      <a:endParaRPr lang="ko-KR" altLang="en-US" sz="1000" dirty="0" smtClean="0"/>
                    </a:p>
                  </a:txBody>
                  <a:tcPr marL="99060" marR="9906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 smtClean="0"/>
                        <a:t>연령표준화 사망률</a:t>
                      </a:r>
                      <a:endParaRPr lang="ko-KR" altLang="en-US" sz="1000" dirty="0"/>
                    </a:p>
                  </a:txBody>
                  <a:tcPr marL="99060" marR="9906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 smtClean="0"/>
                        <a:t>통계청</a:t>
                      </a:r>
                      <a:endParaRPr lang="ko-KR" altLang="en-US" sz="1000" dirty="0"/>
                    </a:p>
                  </a:txBody>
                  <a:tcPr marL="99060" marR="9906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dirty="0" smtClean="0"/>
                        <a:t>사망원인통계</a:t>
                      </a:r>
                    </a:p>
                  </a:txBody>
                  <a:tcPr marL="99060" marR="9906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dirty="0" smtClean="0"/>
                    </a:p>
                  </a:txBody>
                  <a:tcPr marL="99060" marR="9906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의료환경분석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내용 개체 틀 2"/>
          <p:cNvSpPr txBox="1">
            <a:spLocks/>
          </p:cNvSpPr>
          <p:nvPr/>
        </p:nvSpPr>
        <p:spPr bwMode="auto">
          <a:xfrm>
            <a:off x="345143" y="980728"/>
            <a:ext cx="5846127" cy="305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174625" indent="-174625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300"/>
              </a:spcAft>
              <a:defRPr/>
            </a:pPr>
            <a:r>
              <a:rPr lang="ko-KR" altLang="en-US" sz="1000" b="1" dirty="0">
                <a:solidFill>
                  <a:srgbClr val="3644AC"/>
                </a:solidFill>
                <a:latin typeface="굴림체"/>
                <a:ea typeface="굴림체"/>
              </a:rPr>
              <a:t>● </a:t>
            </a:r>
            <a:r>
              <a:rPr lang="ko-KR" altLang="en-US" sz="1200" b="1" dirty="0">
                <a:solidFill>
                  <a:srgbClr val="3644AC"/>
                </a:solidFill>
              </a:rPr>
              <a:t>공공보건의료사업 영역 </a:t>
            </a:r>
            <a:r>
              <a:rPr lang="en-US" altLang="ko-KR" sz="1200" b="1" dirty="0">
                <a:solidFill>
                  <a:srgbClr val="3644AC"/>
                </a:solidFill>
              </a:rPr>
              <a:t>: </a:t>
            </a:r>
            <a:r>
              <a:rPr lang="ko-KR" altLang="en-US" sz="1200" b="1" dirty="0">
                <a:solidFill>
                  <a:srgbClr val="3644AC"/>
                </a:solidFill>
              </a:rPr>
              <a:t>인구계층 특성</a:t>
            </a:r>
            <a:endParaRPr lang="en-US" altLang="ko-KR" sz="1200" b="1" dirty="0">
              <a:solidFill>
                <a:srgbClr val="3644AC"/>
              </a:solidFill>
            </a:endParaRPr>
          </a:p>
          <a:p>
            <a:pPr marL="174625" indent="-174625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300"/>
              </a:spcAft>
              <a:buFont typeface="Arial" charset="0"/>
              <a:buNone/>
              <a:defRPr/>
            </a:pPr>
            <a:r>
              <a:rPr lang="en-US" altLang="ko-KR" sz="1200" b="1" dirty="0">
                <a:solidFill>
                  <a:srgbClr val="3644AC"/>
                </a:solidFill>
              </a:rPr>
              <a:t>  </a:t>
            </a:r>
            <a:endParaRPr lang="ko-KR" altLang="en-US" sz="1200" b="1" dirty="0">
              <a:solidFill>
                <a:srgbClr val="3644AC"/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386921" y="1355626"/>
            <a:ext cx="1014113" cy="85892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dirty="0">
                <a:solidFill>
                  <a:srgbClr val="000000"/>
                </a:solidFill>
              </a:rPr>
              <a:t>수요분석</a:t>
            </a:r>
            <a:endParaRPr lang="en-US" altLang="ko-KR" sz="1200" b="1" dirty="0">
              <a:solidFill>
                <a:srgbClr val="000000"/>
              </a:solidFill>
            </a:endParaRPr>
          </a:p>
        </p:txBody>
      </p:sp>
      <p:graphicFrame>
        <p:nvGraphicFramePr>
          <p:cNvPr id="13" name="내용 개체 틀 12"/>
          <p:cNvGraphicFramePr>
            <a:graphicFrameLocks noGrp="1"/>
          </p:cNvGraphicFramePr>
          <p:nvPr>
            <p:ph idx="1"/>
          </p:nvPr>
        </p:nvGraphicFramePr>
        <p:xfrm>
          <a:off x="488504" y="2276872"/>
          <a:ext cx="8352930" cy="3960439"/>
        </p:xfrm>
        <a:graphic>
          <a:graphicData uri="http://schemas.openxmlformats.org/drawingml/2006/table">
            <a:tbl>
              <a:tblPr/>
              <a:tblGrid>
                <a:gridCol w="1670586"/>
                <a:gridCol w="1670586"/>
                <a:gridCol w="1670586"/>
                <a:gridCol w="1670586"/>
                <a:gridCol w="1670586"/>
              </a:tblGrid>
              <a:tr h="232967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구분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전국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충남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천안시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967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인구수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51,141,463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2,047,631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591,089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967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노인인구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노인인구수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6,250,986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320,195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50,474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96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비율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(%)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12.2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15.6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8.5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967"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독거노인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독거노인수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1,066,365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63,907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7,385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96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비율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인구대비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)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2.1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3.1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1.2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96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비율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노인인구대비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)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17.1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20.0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14.6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967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사망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사망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267,221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13,994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2,427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96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사망률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(10</a:t>
                      </a:r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만명당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522.5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683.4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410.6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967"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가임여성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여성인구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25,553,127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1,010,210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290,948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967"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인구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가임여성인구수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9,317,505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335,242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119,153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967"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비율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36.5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33.2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41.0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967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분만 건수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664,329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29,957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6,350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967"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다문화가구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총가구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17,339,422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749,035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206,279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96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다문화가구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386,977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16,091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4,845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96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비율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(%)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2.2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2.2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2.3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967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증증장애인 등록자 비율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0.9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0.4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4" name="직사각형 13"/>
          <p:cNvSpPr/>
          <p:nvPr/>
        </p:nvSpPr>
        <p:spPr>
          <a:xfrm>
            <a:off x="1415332" y="1340768"/>
            <a:ext cx="7858148" cy="864096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30000"/>
              </a:lnSpc>
              <a:buFont typeface="Arial" pitchFamily="34" charset="0"/>
              <a:buChar char="•"/>
            </a:pPr>
            <a:r>
              <a:rPr lang="ko-KR" altLang="en-US" sz="1000" dirty="0" smtClean="0">
                <a:solidFill>
                  <a:schemeClr val="tx1"/>
                </a:solidFill>
              </a:rPr>
              <a:t> </a:t>
            </a:r>
            <a:r>
              <a:rPr lang="ko-KR" altLang="en-US" sz="1000" dirty="0" err="1" smtClean="0">
                <a:solidFill>
                  <a:schemeClr val="tx1"/>
                </a:solidFill>
              </a:rPr>
              <a:t>의료권</a:t>
            </a:r>
            <a:r>
              <a:rPr lang="ko-KR" altLang="en-US" sz="1000" dirty="0" smtClean="0">
                <a:solidFill>
                  <a:schemeClr val="tx1"/>
                </a:solidFill>
              </a:rPr>
              <a:t> 인구 </a:t>
            </a:r>
            <a:r>
              <a:rPr lang="en-US" altLang="ko-KR" sz="1000" dirty="0" smtClean="0">
                <a:solidFill>
                  <a:schemeClr val="tx1"/>
                </a:solidFill>
              </a:rPr>
              <a:t>591,089</a:t>
            </a:r>
            <a:r>
              <a:rPr lang="ko-KR" altLang="en-US" sz="1000" dirty="0" smtClean="0">
                <a:solidFill>
                  <a:schemeClr val="tx1"/>
                </a:solidFill>
              </a:rPr>
              <a:t>명</a:t>
            </a:r>
            <a:r>
              <a:rPr lang="en-US" altLang="ko-KR" sz="1000" dirty="0" smtClean="0">
                <a:solidFill>
                  <a:schemeClr val="tx1"/>
                </a:solidFill>
              </a:rPr>
              <a:t>, </a:t>
            </a:r>
            <a:r>
              <a:rPr lang="ko-KR" altLang="en-US" sz="1000" dirty="0" smtClean="0">
                <a:solidFill>
                  <a:schemeClr val="tx1"/>
                </a:solidFill>
              </a:rPr>
              <a:t>이 중 노인인구 비율은 </a:t>
            </a:r>
            <a:r>
              <a:rPr lang="en-US" altLang="ko-KR" sz="1000" dirty="0" smtClean="0">
                <a:solidFill>
                  <a:schemeClr val="tx1"/>
                </a:solidFill>
              </a:rPr>
              <a:t>8.5%</a:t>
            </a:r>
            <a:r>
              <a:rPr lang="ko-KR" altLang="en-US" sz="1000" dirty="0" smtClean="0">
                <a:solidFill>
                  <a:schemeClr val="tx1"/>
                </a:solidFill>
              </a:rPr>
              <a:t>로 전국 및 충청남도 대비 낮은 수준</a:t>
            </a:r>
            <a:endParaRPr lang="en-US" altLang="ko-KR" sz="1000" dirty="0" smtClean="0">
              <a:solidFill>
                <a:schemeClr val="tx1"/>
              </a:solidFill>
            </a:endParaRPr>
          </a:p>
          <a:p>
            <a:pPr>
              <a:lnSpc>
                <a:spcPct val="130000"/>
              </a:lnSpc>
              <a:buFont typeface="Arial" pitchFamily="34" charset="0"/>
              <a:buChar char="•"/>
            </a:pPr>
            <a:r>
              <a:rPr lang="en-US" altLang="ko-KR" sz="1000" dirty="0" smtClean="0">
                <a:solidFill>
                  <a:schemeClr val="tx1"/>
                </a:solidFill>
              </a:rPr>
              <a:t> </a:t>
            </a:r>
            <a:r>
              <a:rPr lang="ko-KR" altLang="en-US" sz="1000" dirty="0" smtClean="0">
                <a:solidFill>
                  <a:schemeClr val="tx1"/>
                </a:solidFill>
              </a:rPr>
              <a:t>사망률 역시 </a:t>
            </a:r>
            <a:r>
              <a:rPr lang="ko-KR" altLang="en-US" sz="1000" dirty="0" err="1" smtClean="0">
                <a:solidFill>
                  <a:schemeClr val="tx1"/>
                </a:solidFill>
              </a:rPr>
              <a:t>의료권</a:t>
            </a:r>
            <a:r>
              <a:rPr lang="ko-KR" altLang="en-US" sz="1000" dirty="0" smtClean="0">
                <a:solidFill>
                  <a:schemeClr val="tx1"/>
                </a:solidFill>
              </a:rPr>
              <a:t> 전체는 </a:t>
            </a:r>
            <a:r>
              <a:rPr lang="en-US" altLang="ko-KR" sz="1000" dirty="0" smtClean="0">
                <a:solidFill>
                  <a:schemeClr val="tx1"/>
                </a:solidFill>
              </a:rPr>
              <a:t>410.6</a:t>
            </a:r>
            <a:r>
              <a:rPr lang="ko-KR" altLang="en-US" sz="1000" dirty="0" smtClean="0">
                <a:solidFill>
                  <a:schemeClr val="tx1"/>
                </a:solidFill>
              </a:rPr>
              <a:t>명으로 낮은 수준임</a:t>
            </a:r>
            <a:endParaRPr lang="en-US" altLang="ko-KR" sz="1000" dirty="0" smtClean="0">
              <a:solidFill>
                <a:schemeClr val="tx1"/>
              </a:solidFill>
            </a:endParaRPr>
          </a:p>
          <a:p>
            <a:pPr>
              <a:lnSpc>
                <a:spcPct val="130000"/>
              </a:lnSpc>
              <a:buFont typeface="Arial" pitchFamily="34" charset="0"/>
              <a:buChar char="•"/>
            </a:pPr>
            <a:r>
              <a:rPr lang="en-US" altLang="ko-KR" sz="1000" dirty="0" smtClean="0">
                <a:solidFill>
                  <a:schemeClr val="tx1"/>
                </a:solidFill>
              </a:rPr>
              <a:t> </a:t>
            </a:r>
            <a:r>
              <a:rPr lang="ko-KR" altLang="en-US" sz="1000" dirty="0" err="1" smtClean="0">
                <a:solidFill>
                  <a:schemeClr val="tx1"/>
                </a:solidFill>
              </a:rPr>
              <a:t>의료권</a:t>
            </a:r>
            <a:r>
              <a:rPr lang="ko-KR" altLang="en-US" sz="1000" dirty="0" smtClean="0">
                <a:solidFill>
                  <a:schemeClr val="tx1"/>
                </a:solidFill>
              </a:rPr>
              <a:t> </a:t>
            </a:r>
            <a:r>
              <a:rPr lang="ko-KR" altLang="en-US" sz="1000" dirty="0" err="1" smtClean="0">
                <a:solidFill>
                  <a:schemeClr val="tx1"/>
                </a:solidFill>
              </a:rPr>
              <a:t>가임여성인구</a:t>
            </a:r>
            <a:r>
              <a:rPr lang="ko-KR" altLang="en-US" sz="1000" dirty="0" smtClean="0">
                <a:solidFill>
                  <a:schemeClr val="tx1"/>
                </a:solidFill>
              </a:rPr>
              <a:t> 비율 </a:t>
            </a:r>
            <a:r>
              <a:rPr lang="en-US" altLang="ko-KR" sz="1000" dirty="0" smtClean="0">
                <a:solidFill>
                  <a:schemeClr val="tx1"/>
                </a:solidFill>
              </a:rPr>
              <a:t>41.0%</a:t>
            </a:r>
            <a:r>
              <a:rPr lang="ko-KR" altLang="en-US" sz="1000" dirty="0" smtClean="0">
                <a:solidFill>
                  <a:schemeClr val="tx1"/>
                </a:solidFill>
              </a:rPr>
              <a:t>로 전국이나 충청남도 대비 높은 수준</a:t>
            </a:r>
            <a:endParaRPr lang="en-US" altLang="ko-KR" sz="1000" dirty="0" smtClean="0">
              <a:solidFill>
                <a:schemeClr val="tx1"/>
              </a:solidFill>
            </a:endParaRPr>
          </a:p>
          <a:p>
            <a:pPr>
              <a:lnSpc>
                <a:spcPct val="130000"/>
              </a:lnSpc>
              <a:buFont typeface="Arial" pitchFamily="34" charset="0"/>
              <a:buChar char="•"/>
            </a:pPr>
            <a:r>
              <a:rPr lang="ko-KR" altLang="en-US" sz="1000" dirty="0" smtClean="0">
                <a:solidFill>
                  <a:schemeClr val="tx1"/>
                </a:solidFill>
              </a:rPr>
              <a:t> </a:t>
            </a:r>
            <a:r>
              <a:rPr lang="ko-KR" altLang="en-US" sz="1000" dirty="0" err="1" smtClean="0">
                <a:solidFill>
                  <a:schemeClr val="tx1"/>
                </a:solidFill>
              </a:rPr>
              <a:t>의료권</a:t>
            </a:r>
            <a:r>
              <a:rPr lang="ko-KR" altLang="en-US" sz="1000" dirty="0" smtClean="0">
                <a:solidFill>
                  <a:schemeClr val="tx1"/>
                </a:solidFill>
              </a:rPr>
              <a:t> 다문화가구 비율 </a:t>
            </a:r>
            <a:r>
              <a:rPr lang="en-US" altLang="ko-KR" sz="1000" dirty="0" smtClean="0">
                <a:solidFill>
                  <a:schemeClr val="tx1"/>
                </a:solidFill>
              </a:rPr>
              <a:t>2.3%</a:t>
            </a:r>
            <a:r>
              <a:rPr lang="ko-KR" altLang="en-US" sz="1000" dirty="0" smtClean="0">
                <a:solidFill>
                  <a:schemeClr val="tx1"/>
                </a:solidFill>
              </a:rPr>
              <a:t>로 전국이나 충청남도 대비 높은 수준이며 중증장애인 등록자 비율은 낮음</a:t>
            </a:r>
            <a:endParaRPr lang="en-US" altLang="ko-KR" sz="1000" dirty="0" smtClean="0">
              <a:solidFill>
                <a:srgbClr val="323FA0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의료환경분석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내용 개체 틀 2"/>
          <p:cNvSpPr txBox="1">
            <a:spLocks/>
          </p:cNvSpPr>
          <p:nvPr/>
        </p:nvSpPr>
        <p:spPr bwMode="auto">
          <a:xfrm>
            <a:off x="345132" y="980728"/>
            <a:ext cx="9226970" cy="305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174625" indent="-174625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300"/>
              </a:spcAft>
              <a:defRPr/>
            </a:pPr>
            <a:r>
              <a:rPr lang="ko-KR" altLang="en-US" sz="1000" b="1" dirty="0">
                <a:solidFill>
                  <a:srgbClr val="3644AC"/>
                </a:solidFill>
                <a:latin typeface="굴림체"/>
                <a:ea typeface="굴림체"/>
              </a:rPr>
              <a:t>● </a:t>
            </a:r>
            <a:r>
              <a:rPr lang="ko-KR" altLang="en-US" sz="1200" b="1" dirty="0">
                <a:solidFill>
                  <a:srgbClr val="3644AC"/>
                </a:solidFill>
              </a:rPr>
              <a:t>공공보건의료사업 영역 </a:t>
            </a:r>
            <a:r>
              <a:rPr lang="en-US" altLang="ko-KR" sz="1200" b="1" dirty="0">
                <a:solidFill>
                  <a:srgbClr val="3644AC"/>
                </a:solidFill>
              </a:rPr>
              <a:t>: </a:t>
            </a:r>
            <a:r>
              <a:rPr lang="ko-KR" altLang="en-US" sz="1200" b="1" dirty="0">
                <a:solidFill>
                  <a:srgbClr val="3644AC"/>
                </a:solidFill>
              </a:rPr>
              <a:t>사회경제적 취약계층 특성 </a:t>
            </a:r>
            <a:endParaRPr lang="en-US" altLang="ko-KR" sz="1200" b="1" dirty="0">
              <a:solidFill>
                <a:srgbClr val="3644AC"/>
              </a:solidFill>
            </a:endParaRPr>
          </a:p>
          <a:p>
            <a:pPr marL="174625" indent="-174625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300"/>
              </a:spcAft>
              <a:buFont typeface="Arial" charset="0"/>
              <a:buNone/>
              <a:defRPr/>
            </a:pPr>
            <a:r>
              <a:rPr lang="en-US" altLang="ko-KR" sz="1200" b="1" dirty="0">
                <a:solidFill>
                  <a:srgbClr val="3644AC"/>
                </a:solidFill>
              </a:rPr>
              <a:t>  </a:t>
            </a:r>
            <a:endParaRPr lang="ko-KR" altLang="en-US" sz="1200" b="1" dirty="0">
              <a:solidFill>
                <a:srgbClr val="3644AC"/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662523" y="1355626"/>
            <a:ext cx="1014113" cy="64807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dirty="0">
                <a:solidFill>
                  <a:srgbClr val="000000"/>
                </a:solidFill>
              </a:rPr>
              <a:t>수요분석</a:t>
            </a:r>
            <a:endParaRPr lang="en-US" altLang="ko-KR" sz="1200" b="1" dirty="0">
              <a:solidFill>
                <a:srgbClr val="000000"/>
              </a:solidFill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1702606" y="1311738"/>
            <a:ext cx="7352126" cy="688502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ko-KR" altLang="en-US" sz="1000" dirty="0" smtClean="0">
                <a:solidFill>
                  <a:srgbClr val="000000"/>
                </a:solidFill>
              </a:rPr>
              <a:t> 국민기초생활 </a:t>
            </a:r>
            <a:r>
              <a:rPr lang="ko-KR" altLang="en-US" sz="1000" dirty="0" err="1" smtClean="0">
                <a:solidFill>
                  <a:srgbClr val="000000"/>
                </a:solidFill>
              </a:rPr>
              <a:t>수급자</a:t>
            </a:r>
            <a:r>
              <a:rPr lang="ko-KR" altLang="en-US" sz="1000" dirty="0" smtClean="0">
                <a:solidFill>
                  <a:srgbClr val="000000"/>
                </a:solidFill>
              </a:rPr>
              <a:t> 비율은 </a:t>
            </a:r>
            <a:r>
              <a:rPr lang="en-US" altLang="ko-KR" sz="1000" dirty="0" smtClean="0">
                <a:solidFill>
                  <a:srgbClr val="000000"/>
                </a:solidFill>
              </a:rPr>
              <a:t>1.7% </a:t>
            </a:r>
            <a:r>
              <a:rPr lang="ko-KR" altLang="en-US" sz="1000" dirty="0" smtClean="0">
                <a:solidFill>
                  <a:srgbClr val="000000"/>
                </a:solidFill>
              </a:rPr>
              <a:t>전국과 충청남도 대비 낮은 수준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ko-KR" altLang="en-US" sz="1000" dirty="0" smtClean="0">
                <a:solidFill>
                  <a:srgbClr val="000000"/>
                </a:solidFill>
              </a:rPr>
              <a:t> 또한</a:t>
            </a:r>
            <a:r>
              <a:rPr lang="en-US" altLang="ko-KR" sz="1000" dirty="0" smtClean="0">
                <a:solidFill>
                  <a:srgbClr val="000000"/>
                </a:solidFill>
              </a:rPr>
              <a:t>, </a:t>
            </a:r>
            <a:r>
              <a:rPr lang="ko-KR" altLang="en-US" sz="1000" dirty="0" smtClean="0">
                <a:solidFill>
                  <a:srgbClr val="000000"/>
                </a:solidFill>
              </a:rPr>
              <a:t>건강보험료 하위 </a:t>
            </a:r>
            <a:r>
              <a:rPr lang="en-US" altLang="ko-KR" sz="1000" dirty="0" smtClean="0">
                <a:solidFill>
                  <a:srgbClr val="000000"/>
                </a:solidFill>
              </a:rPr>
              <a:t>20%</a:t>
            </a:r>
            <a:r>
              <a:rPr lang="ko-KR" altLang="en-US" sz="1000" dirty="0" smtClean="0">
                <a:solidFill>
                  <a:srgbClr val="000000"/>
                </a:solidFill>
              </a:rPr>
              <a:t>의 비율은 </a:t>
            </a:r>
            <a:r>
              <a:rPr lang="en-US" altLang="ko-KR" sz="1000" dirty="0" smtClean="0">
                <a:solidFill>
                  <a:srgbClr val="000000"/>
                </a:solidFill>
              </a:rPr>
              <a:t>11.4%</a:t>
            </a:r>
            <a:r>
              <a:rPr lang="ko-KR" altLang="en-US" sz="1000" dirty="0" smtClean="0">
                <a:solidFill>
                  <a:srgbClr val="000000"/>
                </a:solidFill>
              </a:rPr>
              <a:t>로 전국보다 낮은 수준을 보임</a:t>
            </a:r>
          </a:p>
        </p:txBody>
      </p:sp>
      <p:graphicFrame>
        <p:nvGraphicFramePr>
          <p:cNvPr id="12" name="표 11"/>
          <p:cNvGraphicFramePr>
            <a:graphicFrameLocks noGrp="1"/>
          </p:cNvGraphicFramePr>
          <p:nvPr/>
        </p:nvGraphicFramePr>
        <p:xfrm>
          <a:off x="611560" y="2420888"/>
          <a:ext cx="6696744" cy="2160240"/>
        </p:xfrm>
        <a:graphic>
          <a:graphicData uri="http://schemas.openxmlformats.org/drawingml/2006/table">
            <a:tbl>
              <a:tblPr/>
              <a:tblGrid>
                <a:gridCol w="1305503"/>
                <a:gridCol w="1305503"/>
                <a:gridCol w="1426382"/>
                <a:gridCol w="1329678"/>
                <a:gridCol w="1329678"/>
              </a:tblGrid>
              <a:tr h="36004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구분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전국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충청남도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천안시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  <a:tr h="36004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인구수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51,141,463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9525" marR="72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2,047,631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9525" marR="72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591,089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9525" marR="72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4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국민기초생활수급자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일반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수급자수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1,394,042 </a:t>
                      </a:r>
                    </a:p>
                  </a:txBody>
                  <a:tcPr marL="9525" marR="72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 smtClean="0">
                          <a:solidFill>
                            <a:srgbClr val="232323"/>
                          </a:solidFill>
                          <a:latin typeface="맑은 고딕"/>
                        </a:rPr>
                        <a:t>58,363</a:t>
                      </a:r>
                      <a:endParaRPr lang="en-US" altLang="ko-KR" sz="1000" b="0" i="0" u="none" strike="noStrike" dirty="0">
                        <a:solidFill>
                          <a:srgbClr val="232323"/>
                        </a:solidFill>
                        <a:latin typeface="맑은 고딕"/>
                      </a:endParaRPr>
                    </a:p>
                  </a:txBody>
                  <a:tcPr marL="9525" marR="72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 smtClean="0">
                          <a:solidFill>
                            <a:srgbClr val="232323"/>
                          </a:solidFill>
                          <a:latin typeface="맑은 고딕"/>
                        </a:rPr>
                        <a:t>10,072</a:t>
                      </a:r>
                      <a:endParaRPr lang="en-US" altLang="ko-KR" sz="1000" b="0" i="0" u="none" strike="noStrike" dirty="0">
                        <a:solidFill>
                          <a:srgbClr val="232323"/>
                        </a:solidFill>
                        <a:latin typeface="맑은 고딕"/>
                      </a:endParaRPr>
                    </a:p>
                  </a:txBody>
                  <a:tcPr marL="9525" marR="72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4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비율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(%)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smtClean="0">
                          <a:solidFill>
                            <a:srgbClr val="000000"/>
                          </a:solidFill>
                          <a:latin typeface="맑은 고딕"/>
                        </a:rPr>
                        <a:t>2.7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9525" marR="72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2.9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9525" marR="72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1.7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9525" marR="72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4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소년소녀가장세대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9525" marR="72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 smtClean="0">
                          <a:solidFill>
                            <a:srgbClr val="232323"/>
                          </a:solidFill>
                          <a:latin typeface="맑은 고딕"/>
                        </a:rPr>
                        <a:t>22</a:t>
                      </a:r>
                      <a:endParaRPr lang="en-US" altLang="ko-KR" sz="1000" b="0" i="0" u="none" strike="noStrike" dirty="0">
                        <a:solidFill>
                          <a:srgbClr val="232323"/>
                        </a:solidFill>
                        <a:latin typeface="맑은 고딕"/>
                      </a:endParaRPr>
                    </a:p>
                  </a:txBody>
                  <a:tcPr marL="9525" marR="72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 smtClean="0">
                          <a:solidFill>
                            <a:srgbClr val="232323"/>
                          </a:solidFill>
                          <a:latin typeface="맑은 고딕"/>
                        </a:rPr>
                        <a:t>4</a:t>
                      </a:r>
                      <a:endParaRPr lang="en-US" altLang="ko-KR" sz="1000" b="0" i="0" u="none" strike="noStrike" dirty="0">
                        <a:solidFill>
                          <a:srgbClr val="232323"/>
                        </a:solidFill>
                        <a:latin typeface="맑은 고딕"/>
                      </a:endParaRPr>
                    </a:p>
                  </a:txBody>
                  <a:tcPr marL="9525" marR="72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4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건강보험료 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분위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하위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20%) 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비율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12.9 </a:t>
                      </a:r>
                    </a:p>
                  </a:txBody>
                  <a:tcPr marL="9525" marR="72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12.9 </a:t>
                      </a:r>
                    </a:p>
                  </a:txBody>
                  <a:tcPr marL="9525" marR="72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11.4 </a:t>
                      </a:r>
                    </a:p>
                  </a:txBody>
                  <a:tcPr marL="9525" marR="72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의료환경분석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내용 개체 틀 2"/>
          <p:cNvSpPr txBox="1">
            <a:spLocks/>
          </p:cNvSpPr>
          <p:nvPr/>
        </p:nvSpPr>
        <p:spPr bwMode="auto">
          <a:xfrm>
            <a:off x="345132" y="980728"/>
            <a:ext cx="9226970" cy="376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174625" indent="-174625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300"/>
              </a:spcAft>
              <a:defRPr/>
            </a:pPr>
            <a:r>
              <a:rPr lang="ko-KR" altLang="en-US" sz="1000" b="1" dirty="0">
                <a:solidFill>
                  <a:srgbClr val="3644AC"/>
                </a:solidFill>
                <a:latin typeface="굴림체"/>
                <a:ea typeface="굴림체"/>
              </a:rPr>
              <a:t>● </a:t>
            </a:r>
            <a:r>
              <a:rPr lang="ko-KR" altLang="en-US" sz="1200" b="1" dirty="0">
                <a:solidFill>
                  <a:srgbClr val="3644AC"/>
                </a:solidFill>
              </a:rPr>
              <a:t>공공보건의료사업 영역 </a:t>
            </a:r>
            <a:r>
              <a:rPr lang="en-US" altLang="ko-KR" sz="1200" b="1" dirty="0">
                <a:solidFill>
                  <a:srgbClr val="3644AC"/>
                </a:solidFill>
              </a:rPr>
              <a:t>: </a:t>
            </a:r>
            <a:r>
              <a:rPr lang="ko-KR" altLang="en-US" sz="1200" b="1" dirty="0">
                <a:solidFill>
                  <a:srgbClr val="3644AC"/>
                </a:solidFill>
              </a:rPr>
              <a:t>만성질환 특성 </a:t>
            </a:r>
            <a:endParaRPr lang="en-US" altLang="ko-KR" sz="1200" b="1" dirty="0">
              <a:solidFill>
                <a:srgbClr val="3644AC"/>
              </a:solidFill>
            </a:endParaRPr>
          </a:p>
          <a:p>
            <a:pPr marL="174625" indent="-174625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300"/>
              </a:spcAft>
              <a:buFont typeface="Arial" charset="0"/>
              <a:buNone/>
              <a:defRPr/>
            </a:pPr>
            <a:r>
              <a:rPr lang="en-US" altLang="ko-KR" sz="1200" b="1" dirty="0">
                <a:solidFill>
                  <a:srgbClr val="3644AC"/>
                </a:solidFill>
              </a:rPr>
              <a:t>  </a:t>
            </a:r>
            <a:endParaRPr lang="ko-KR" altLang="en-US" sz="1200" b="1" dirty="0">
              <a:solidFill>
                <a:srgbClr val="3644AC"/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662523" y="1428736"/>
            <a:ext cx="1014113" cy="50352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dirty="0">
                <a:solidFill>
                  <a:srgbClr val="000000"/>
                </a:solidFill>
              </a:rPr>
              <a:t>수요분석</a:t>
            </a:r>
            <a:endParaRPr lang="en-US" altLang="ko-KR" sz="1200" b="1" dirty="0">
              <a:solidFill>
                <a:srgbClr val="000000"/>
              </a:solidFill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1702571" y="1340768"/>
            <a:ext cx="7996608" cy="648072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ko-KR" altLang="en-US" sz="1000" dirty="0">
                <a:solidFill>
                  <a:srgbClr val="000000"/>
                </a:solidFill>
              </a:rPr>
              <a:t> </a:t>
            </a:r>
            <a:r>
              <a:rPr lang="ko-KR" altLang="en-US" sz="1000" dirty="0" smtClean="0">
                <a:solidFill>
                  <a:srgbClr val="000000"/>
                </a:solidFill>
              </a:rPr>
              <a:t>만성질환 </a:t>
            </a:r>
            <a:r>
              <a:rPr lang="ko-KR" altLang="en-US" sz="1000" dirty="0" err="1" smtClean="0">
                <a:solidFill>
                  <a:srgbClr val="000000"/>
                </a:solidFill>
              </a:rPr>
              <a:t>진단율</a:t>
            </a:r>
            <a:r>
              <a:rPr lang="ko-KR" altLang="en-US" sz="1000" dirty="0" smtClean="0">
                <a:solidFill>
                  <a:srgbClr val="000000"/>
                </a:solidFill>
              </a:rPr>
              <a:t> </a:t>
            </a:r>
            <a:r>
              <a:rPr lang="en-US" altLang="ko-KR" sz="1000" dirty="0" smtClean="0">
                <a:solidFill>
                  <a:srgbClr val="000000"/>
                </a:solidFill>
              </a:rPr>
              <a:t>: </a:t>
            </a:r>
            <a:r>
              <a:rPr lang="ko-KR" altLang="en-US" sz="1000" dirty="0" smtClean="0">
                <a:solidFill>
                  <a:srgbClr val="000000"/>
                </a:solidFill>
              </a:rPr>
              <a:t>충남의 만성질환 </a:t>
            </a:r>
            <a:r>
              <a:rPr lang="ko-KR" altLang="en-US" sz="1000" dirty="0" err="1" smtClean="0">
                <a:solidFill>
                  <a:srgbClr val="000000"/>
                </a:solidFill>
              </a:rPr>
              <a:t>진단율이</a:t>
            </a:r>
            <a:r>
              <a:rPr lang="ko-KR" altLang="en-US" sz="1000" dirty="0" smtClean="0">
                <a:solidFill>
                  <a:srgbClr val="000000"/>
                </a:solidFill>
              </a:rPr>
              <a:t> 타 광역 </a:t>
            </a:r>
            <a:r>
              <a:rPr lang="ko-KR" altLang="en-US" sz="1000" dirty="0" err="1" smtClean="0">
                <a:solidFill>
                  <a:srgbClr val="000000"/>
                </a:solidFill>
              </a:rPr>
              <a:t>지자체</a:t>
            </a:r>
            <a:r>
              <a:rPr lang="ko-KR" altLang="en-US" sz="1000" dirty="0" smtClean="0">
                <a:solidFill>
                  <a:srgbClr val="000000"/>
                </a:solidFill>
              </a:rPr>
              <a:t> 대비 높은 수준이며</a:t>
            </a:r>
            <a:r>
              <a:rPr lang="en-US" altLang="ko-KR" sz="1000" dirty="0" smtClean="0">
                <a:solidFill>
                  <a:srgbClr val="000000"/>
                </a:solidFill>
              </a:rPr>
              <a:t>, </a:t>
            </a:r>
            <a:r>
              <a:rPr lang="ko-KR" altLang="en-US" sz="1000" dirty="0" err="1" smtClean="0">
                <a:solidFill>
                  <a:srgbClr val="000000"/>
                </a:solidFill>
              </a:rPr>
              <a:t>의료권은</a:t>
            </a:r>
            <a:r>
              <a:rPr lang="ko-KR" altLang="en-US" sz="1000" dirty="0" smtClean="0">
                <a:solidFill>
                  <a:srgbClr val="000000"/>
                </a:solidFill>
              </a:rPr>
              <a:t> 고혈압이 충남 대비 높음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ko-KR" altLang="en-US" sz="1000" dirty="0" smtClean="0">
                <a:solidFill>
                  <a:srgbClr val="000000"/>
                </a:solidFill>
              </a:rPr>
              <a:t> 만성질환 </a:t>
            </a:r>
            <a:r>
              <a:rPr lang="ko-KR" altLang="en-US" sz="1000" dirty="0" err="1" smtClean="0">
                <a:solidFill>
                  <a:srgbClr val="000000"/>
                </a:solidFill>
              </a:rPr>
              <a:t>미치료율</a:t>
            </a:r>
            <a:r>
              <a:rPr lang="ko-KR" altLang="en-US" sz="1000" dirty="0" smtClean="0">
                <a:solidFill>
                  <a:srgbClr val="000000"/>
                </a:solidFill>
              </a:rPr>
              <a:t> </a:t>
            </a:r>
            <a:r>
              <a:rPr lang="en-US" altLang="ko-KR" sz="1000" dirty="0" smtClean="0">
                <a:solidFill>
                  <a:srgbClr val="000000"/>
                </a:solidFill>
              </a:rPr>
              <a:t>: </a:t>
            </a:r>
            <a:r>
              <a:rPr lang="ko-KR" altLang="en-US" sz="1000" dirty="0" err="1" smtClean="0">
                <a:solidFill>
                  <a:srgbClr val="000000"/>
                </a:solidFill>
              </a:rPr>
              <a:t>미치료율은</a:t>
            </a:r>
            <a:r>
              <a:rPr lang="ko-KR" altLang="en-US" sz="1000" dirty="0" smtClean="0">
                <a:solidFill>
                  <a:srgbClr val="000000"/>
                </a:solidFill>
              </a:rPr>
              <a:t> </a:t>
            </a:r>
            <a:r>
              <a:rPr lang="ko-KR" altLang="en-US" sz="1000" dirty="0" err="1" smtClean="0">
                <a:solidFill>
                  <a:srgbClr val="000000"/>
                </a:solidFill>
              </a:rPr>
              <a:t>의료권이</a:t>
            </a:r>
            <a:r>
              <a:rPr lang="ko-KR" altLang="en-US" sz="1000" dirty="0" smtClean="0">
                <a:solidFill>
                  <a:srgbClr val="000000"/>
                </a:solidFill>
              </a:rPr>
              <a:t> 비교적 충남 대비 높음</a:t>
            </a:r>
            <a:endParaRPr lang="en-US" altLang="ko-KR" sz="1000" dirty="0" smtClean="0">
              <a:solidFill>
                <a:srgbClr val="000000"/>
              </a:solidFill>
            </a:endParaRPr>
          </a:p>
        </p:txBody>
      </p:sp>
      <p:graphicFrame>
        <p:nvGraphicFramePr>
          <p:cNvPr id="12" name="표 11"/>
          <p:cNvGraphicFramePr>
            <a:graphicFrameLocks noGrp="1"/>
          </p:cNvGraphicFramePr>
          <p:nvPr/>
        </p:nvGraphicFramePr>
        <p:xfrm>
          <a:off x="704528" y="2060848"/>
          <a:ext cx="7200800" cy="4248480"/>
        </p:xfrm>
        <a:graphic>
          <a:graphicData uri="http://schemas.openxmlformats.org/drawingml/2006/table">
            <a:tbl>
              <a:tblPr/>
              <a:tblGrid>
                <a:gridCol w="1446022"/>
                <a:gridCol w="1436252"/>
                <a:gridCol w="1436252"/>
                <a:gridCol w="1436252"/>
                <a:gridCol w="1446022"/>
              </a:tblGrid>
              <a:tr h="21242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구분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만성질환 진단율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미치료율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21242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당뇨병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고혈압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관절염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1242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서울특별시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7.4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19.7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19.6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15.0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242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부산광역시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7.6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17.9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18.7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13.4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242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대구광역시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7.3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18.6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19.8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12.6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242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인천광역시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7.5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20.0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20.7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13.3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242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광주광역시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7.5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17.6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18.1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15.4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242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대전광역시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7.6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18.5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18.9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12.8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242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울산광역시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6.7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17.3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17.5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9.6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242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세종특별자치시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6.3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18.2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20.7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15.7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242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경기도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7.4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19.7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19.0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13.3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242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강원도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8.2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21.5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20.7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13.2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242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충청북도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7.3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19.5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24.1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13.9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242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충청남도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7.8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21.0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23.7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15.2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</a:tr>
              <a:tr h="21242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천안시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7.0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21.1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23.6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16.4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</a:tr>
              <a:tr h="21242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전라북도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6.9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18.8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21.5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11.6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242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전라남도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6.9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16.8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22.2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12.3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242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경상북도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6.8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18.1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21.5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12.4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242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경상남도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6.6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16.7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18.6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13.3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242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제주특별자치도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6.2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21.3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20.8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16.0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의료환경분석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8" name="내용 개체 틀 2"/>
          <p:cNvSpPr txBox="1">
            <a:spLocks/>
          </p:cNvSpPr>
          <p:nvPr/>
        </p:nvSpPr>
        <p:spPr bwMode="auto">
          <a:xfrm>
            <a:off x="345132" y="857232"/>
            <a:ext cx="9226970" cy="376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174625" indent="-174625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300"/>
              </a:spcAft>
              <a:defRPr/>
            </a:pPr>
            <a:r>
              <a:rPr lang="ko-KR" altLang="en-US" sz="1000" b="1" dirty="0">
                <a:solidFill>
                  <a:srgbClr val="3644AC"/>
                </a:solidFill>
                <a:latin typeface="굴림체"/>
                <a:ea typeface="굴림체"/>
              </a:rPr>
              <a:t>● </a:t>
            </a:r>
            <a:r>
              <a:rPr lang="ko-KR" altLang="en-US" sz="1200" b="1" dirty="0">
                <a:solidFill>
                  <a:srgbClr val="3644AC"/>
                </a:solidFill>
              </a:rPr>
              <a:t>공공보건의료사업 영역 </a:t>
            </a:r>
            <a:r>
              <a:rPr lang="en-US" altLang="ko-KR" sz="1200" b="1" dirty="0">
                <a:solidFill>
                  <a:srgbClr val="3644AC"/>
                </a:solidFill>
              </a:rPr>
              <a:t>: </a:t>
            </a:r>
            <a:r>
              <a:rPr lang="ko-KR" altLang="en-US" sz="1200" b="1" dirty="0" err="1">
                <a:solidFill>
                  <a:srgbClr val="3644AC"/>
                </a:solidFill>
              </a:rPr>
              <a:t>사망원인별</a:t>
            </a:r>
            <a:r>
              <a:rPr lang="ko-KR" altLang="en-US" sz="1200" b="1" dirty="0">
                <a:solidFill>
                  <a:srgbClr val="3644AC"/>
                </a:solidFill>
              </a:rPr>
              <a:t> 사망률</a:t>
            </a:r>
            <a:endParaRPr lang="en-US" altLang="ko-KR" sz="1200" b="1" dirty="0">
              <a:solidFill>
                <a:srgbClr val="3644AC"/>
              </a:solidFill>
            </a:endParaRPr>
          </a:p>
          <a:p>
            <a:pPr marL="174625" indent="-174625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300"/>
              </a:spcAft>
              <a:buFont typeface="Arial" charset="0"/>
              <a:buNone/>
              <a:defRPr/>
            </a:pPr>
            <a:r>
              <a:rPr lang="en-US" altLang="ko-KR" sz="1200" b="1" dirty="0">
                <a:solidFill>
                  <a:srgbClr val="3644AC"/>
                </a:solidFill>
              </a:rPr>
              <a:t>  </a:t>
            </a:r>
            <a:endParaRPr lang="ko-KR" altLang="en-US" sz="1200" b="1" dirty="0">
              <a:solidFill>
                <a:srgbClr val="3644AC"/>
              </a:solidFill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464312" y="1321350"/>
            <a:ext cx="1014113" cy="45146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dirty="0">
                <a:solidFill>
                  <a:srgbClr val="000000"/>
                </a:solidFill>
              </a:rPr>
              <a:t>수요분석</a:t>
            </a:r>
            <a:endParaRPr lang="en-US" altLang="ko-KR" sz="1200" b="1" dirty="0">
              <a:solidFill>
                <a:srgbClr val="000000"/>
              </a:solidFill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1470397" y="1209292"/>
            <a:ext cx="7996608" cy="648072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ko-KR" altLang="en-US" sz="1000" dirty="0">
                <a:solidFill>
                  <a:srgbClr val="000000"/>
                </a:solidFill>
              </a:rPr>
              <a:t> </a:t>
            </a:r>
            <a:r>
              <a:rPr lang="ko-KR" altLang="en-US" sz="1000" dirty="0" smtClean="0">
                <a:solidFill>
                  <a:srgbClr val="000000"/>
                </a:solidFill>
              </a:rPr>
              <a:t> </a:t>
            </a:r>
            <a:r>
              <a:rPr lang="ko-KR" altLang="en-US" sz="1000" dirty="0" err="1" smtClean="0">
                <a:solidFill>
                  <a:srgbClr val="000000"/>
                </a:solidFill>
              </a:rPr>
              <a:t>의료권은</a:t>
            </a:r>
            <a:r>
              <a:rPr lang="ko-KR" altLang="en-US" sz="1000" dirty="0" smtClean="0">
                <a:solidFill>
                  <a:srgbClr val="000000"/>
                </a:solidFill>
              </a:rPr>
              <a:t> 전체 사망률이 낮아 </a:t>
            </a:r>
            <a:r>
              <a:rPr lang="ko-KR" altLang="en-US" sz="1000" dirty="0" err="1" smtClean="0">
                <a:solidFill>
                  <a:srgbClr val="000000"/>
                </a:solidFill>
              </a:rPr>
              <a:t>질환별</a:t>
            </a:r>
            <a:r>
              <a:rPr lang="ko-KR" altLang="en-US" sz="1000" dirty="0" smtClean="0">
                <a:solidFill>
                  <a:srgbClr val="000000"/>
                </a:solidFill>
              </a:rPr>
              <a:t> 사망률도 전반적으로 낮은 수준임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ko-KR" altLang="en-US" sz="1000" dirty="0" smtClean="0">
                <a:solidFill>
                  <a:srgbClr val="000000"/>
                </a:solidFill>
              </a:rPr>
              <a:t> </a:t>
            </a:r>
            <a:r>
              <a:rPr lang="ko-KR" altLang="en-US" sz="1000" dirty="0" err="1" smtClean="0">
                <a:solidFill>
                  <a:srgbClr val="000000"/>
                </a:solidFill>
              </a:rPr>
              <a:t>의료권의</a:t>
            </a:r>
            <a:r>
              <a:rPr lang="ko-KR" altLang="en-US" sz="1000" dirty="0" smtClean="0">
                <a:solidFill>
                  <a:srgbClr val="000000"/>
                </a:solidFill>
              </a:rPr>
              <a:t> 사망률 </a:t>
            </a:r>
            <a:r>
              <a:rPr lang="ko-KR" altLang="en-US" sz="1000" dirty="0" err="1" smtClean="0">
                <a:solidFill>
                  <a:srgbClr val="000000"/>
                </a:solidFill>
              </a:rPr>
              <a:t>다빈도는</a:t>
            </a:r>
            <a:r>
              <a:rPr lang="ko-KR" altLang="en-US" sz="1000" dirty="0" smtClean="0">
                <a:solidFill>
                  <a:srgbClr val="000000"/>
                </a:solidFill>
              </a:rPr>
              <a:t> </a:t>
            </a:r>
            <a:r>
              <a:rPr lang="ko-KR" altLang="en-US" sz="1000" dirty="0" err="1" smtClean="0">
                <a:solidFill>
                  <a:srgbClr val="000000"/>
                </a:solidFill>
              </a:rPr>
              <a:t>신생물</a:t>
            </a:r>
            <a:r>
              <a:rPr lang="ko-KR" altLang="en-US" sz="1000" dirty="0" smtClean="0">
                <a:solidFill>
                  <a:srgbClr val="000000"/>
                </a:solidFill>
              </a:rPr>
              <a:t> </a:t>
            </a:r>
            <a:r>
              <a:rPr lang="en-US" altLang="ko-KR" sz="1000" dirty="0" smtClean="0">
                <a:solidFill>
                  <a:srgbClr val="000000"/>
                </a:solidFill>
              </a:rPr>
              <a:t>&gt; </a:t>
            </a:r>
            <a:r>
              <a:rPr lang="ko-KR" altLang="en-US" sz="1000" dirty="0" smtClean="0">
                <a:solidFill>
                  <a:srgbClr val="000000"/>
                </a:solidFill>
              </a:rPr>
              <a:t>순환기계통 질환 </a:t>
            </a:r>
            <a:r>
              <a:rPr lang="en-US" altLang="ko-KR" sz="1000" dirty="0" smtClean="0">
                <a:solidFill>
                  <a:srgbClr val="000000"/>
                </a:solidFill>
              </a:rPr>
              <a:t>&gt; </a:t>
            </a:r>
            <a:r>
              <a:rPr lang="ko-KR" altLang="en-US" sz="1000" dirty="0" smtClean="0">
                <a:solidFill>
                  <a:srgbClr val="000000"/>
                </a:solidFill>
              </a:rPr>
              <a:t>질병이환 및 사망의 외인 순임</a:t>
            </a:r>
          </a:p>
        </p:txBody>
      </p:sp>
      <p:graphicFrame>
        <p:nvGraphicFramePr>
          <p:cNvPr id="18" name="표 17"/>
          <p:cNvGraphicFramePr>
            <a:graphicFrameLocks noGrp="1"/>
          </p:cNvGraphicFramePr>
          <p:nvPr/>
        </p:nvGraphicFramePr>
        <p:xfrm>
          <a:off x="467544" y="1844824"/>
          <a:ext cx="7704857" cy="4536504"/>
        </p:xfrm>
        <a:graphic>
          <a:graphicData uri="http://schemas.openxmlformats.org/drawingml/2006/table">
            <a:tbl>
              <a:tblPr/>
              <a:tblGrid>
                <a:gridCol w="5173037"/>
                <a:gridCol w="843940"/>
                <a:gridCol w="843940"/>
                <a:gridCol w="843940"/>
              </a:tblGrid>
              <a:tr h="216024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사망원인별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(50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항목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L="9274" marR="9274" marT="92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전국</a:t>
                      </a:r>
                    </a:p>
                  </a:txBody>
                  <a:tcPr marL="9274" marR="9274" marT="92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충청남도</a:t>
                      </a:r>
                    </a:p>
                  </a:txBody>
                  <a:tcPr marL="9274" marR="9274" marT="92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천안시</a:t>
                      </a:r>
                    </a:p>
                  </a:txBody>
                  <a:tcPr marL="9274" marR="9274" marT="92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계</a:t>
                      </a:r>
                    </a:p>
                  </a:txBody>
                  <a:tcPr marL="9274" marR="9274" marT="92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530.8 </a:t>
                      </a:r>
                    </a:p>
                  </a:txBody>
                  <a:tcPr marL="9274" marR="72000" marT="92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406.7 </a:t>
                      </a:r>
                    </a:p>
                  </a:txBody>
                  <a:tcPr marL="9274" marR="72000" marT="92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399.8 </a:t>
                      </a:r>
                    </a:p>
                  </a:txBody>
                  <a:tcPr marL="9274" marR="72000" marT="92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특정 감염성 및 기생충성 질환 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(A00-B99)</a:t>
                      </a:r>
                    </a:p>
                  </a:txBody>
                  <a:tcPr marL="9274" marR="9274" marT="92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14.1 </a:t>
                      </a:r>
                    </a:p>
                  </a:txBody>
                  <a:tcPr marL="9274" marR="72000" marT="92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10.9 </a:t>
                      </a:r>
                    </a:p>
                  </a:txBody>
                  <a:tcPr marL="9274" marR="72000" marT="92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9.9 </a:t>
                      </a:r>
                    </a:p>
                  </a:txBody>
                  <a:tcPr marL="9274" marR="72000" marT="92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신생물 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</a:t>
                      </a: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C00-D48)</a:t>
                      </a:r>
                    </a:p>
                  </a:txBody>
                  <a:tcPr marL="9274" marR="9274" marT="92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149.0 </a:t>
                      </a:r>
                    </a:p>
                  </a:txBody>
                  <a:tcPr marL="9274" marR="72000" marT="92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113.9 </a:t>
                      </a:r>
                    </a:p>
                  </a:txBody>
                  <a:tcPr marL="9274" marR="72000" marT="92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116.2 </a:t>
                      </a:r>
                    </a:p>
                  </a:txBody>
                  <a:tcPr marL="9274" marR="72000" marT="92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혈액 및 조혈기관질환과 면역기전을 침범하는 특정장애 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(D50-D89)(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명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L="9274" marR="9274" marT="92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1.2 </a:t>
                      </a:r>
                    </a:p>
                  </a:txBody>
                  <a:tcPr marL="9274" marR="72000" marT="92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0.9 </a:t>
                      </a:r>
                    </a:p>
                  </a:txBody>
                  <a:tcPr marL="9274" marR="72000" marT="92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1.3 </a:t>
                      </a:r>
                    </a:p>
                  </a:txBody>
                  <a:tcPr marL="9274" marR="72000" marT="92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내분비 영양 및 대사 질환 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(E00-E88)</a:t>
                      </a:r>
                    </a:p>
                  </a:txBody>
                  <a:tcPr marL="9274" marR="9274" marT="92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24.9 </a:t>
                      </a:r>
                    </a:p>
                  </a:txBody>
                  <a:tcPr marL="9274" marR="72000" marT="92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16.1 </a:t>
                      </a:r>
                    </a:p>
                  </a:txBody>
                  <a:tcPr marL="9274" marR="72000" marT="92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19.2 </a:t>
                      </a:r>
                    </a:p>
                  </a:txBody>
                  <a:tcPr marL="9274" marR="72000" marT="92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정신 및 행동장애 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(F01-F99)</a:t>
                      </a:r>
                    </a:p>
                  </a:txBody>
                  <a:tcPr marL="9274" marR="9274" marT="92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11.1 </a:t>
                      </a:r>
                    </a:p>
                  </a:txBody>
                  <a:tcPr marL="9274" marR="72000" marT="92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6.7 </a:t>
                      </a:r>
                    </a:p>
                  </a:txBody>
                  <a:tcPr marL="9274" marR="72000" marT="92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5.8 </a:t>
                      </a:r>
                    </a:p>
                  </a:txBody>
                  <a:tcPr marL="9274" marR="72000" marT="92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신경계통의 질환 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(G00-G98)</a:t>
                      </a:r>
                    </a:p>
                  </a:txBody>
                  <a:tcPr marL="9274" marR="9274" marT="92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16.2 </a:t>
                      </a:r>
                    </a:p>
                  </a:txBody>
                  <a:tcPr marL="9274" marR="72000" marT="92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9.9 </a:t>
                      </a:r>
                    </a:p>
                  </a:txBody>
                  <a:tcPr marL="9274" marR="72000" marT="92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11.7 </a:t>
                      </a:r>
                    </a:p>
                  </a:txBody>
                  <a:tcPr marL="9274" marR="72000" marT="92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눈 및 눈부속기의 질환 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(H00-H57)</a:t>
                      </a:r>
                    </a:p>
                  </a:txBody>
                  <a:tcPr marL="9274" marR="9274" marT="92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0.0 </a:t>
                      </a:r>
                    </a:p>
                  </a:txBody>
                  <a:tcPr marL="9274" marR="72000" marT="92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0.0 </a:t>
                      </a:r>
                    </a:p>
                  </a:txBody>
                  <a:tcPr marL="9274" marR="72000" marT="92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0.0 </a:t>
                      </a:r>
                    </a:p>
                  </a:txBody>
                  <a:tcPr marL="9274" marR="72000" marT="92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귀 및 꼭지돌기의 질환 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(H60-H93)</a:t>
                      </a:r>
                    </a:p>
                  </a:txBody>
                  <a:tcPr marL="9274" marR="9274" marT="92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0.0 </a:t>
                      </a:r>
                    </a:p>
                  </a:txBody>
                  <a:tcPr marL="9274" marR="72000" marT="92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0.0 </a:t>
                      </a:r>
                    </a:p>
                  </a:txBody>
                  <a:tcPr marL="9274" marR="72000" marT="92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0.0 </a:t>
                      </a:r>
                    </a:p>
                  </a:txBody>
                  <a:tcPr marL="9274" marR="72000" marT="92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순환기계통의 질환 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(I00-I99)</a:t>
                      </a:r>
                    </a:p>
                  </a:txBody>
                  <a:tcPr marL="9274" marR="9274" marT="92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117.1 </a:t>
                      </a:r>
                    </a:p>
                  </a:txBody>
                  <a:tcPr marL="9274" marR="72000" marT="92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74.7 </a:t>
                      </a:r>
                    </a:p>
                  </a:txBody>
                  <a:tcPr marL="9274" marR="72000" marT="92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81.1 </a:t>
                      </a:r>
                    </a:p>
                  </a:txBody>
                  <a:tcPr marL="9274" marR="72000" marT="92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호흡기계통의 질환 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(J00-J98)</a:t>
                      </a:r>
                    </a:p>
                  </a:txBody>
                  <a:tcPr marL="9274" marR="9274" marT="92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45.2 </a:t>
                      </a:r>
                    </a:p>
                  </a:txBody>
                  <a:tcPr marL="9274" marR="72000" marT="92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33.4 </a:t>
                      </a:r>
                    </a:p>
                  </a:txBody>
                  <a:tcPr marL="9274" marR="72000" marT="92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28.2 </a:t>
                      </a:r>
                    </a:p>
                  </a:txBody>
                  <a:tcPr marL="9274" marR="72000" marT="92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소화기계통의 질환 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(K00-K92)</a:t>
                      </a:r>
                    </a:p>
                  </a:txBody>
                  <a:tcPr marL="9274" marR="9274" marT="92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22.4 </a:t>
                      </a:r>
                    </a:p>
                  </a:txBody>
                  <a:tcPr marL="9274" marR="72000" marT="92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19.9 </a:t>
                      </a:r>
                    </a:p>
                  </a:txBody>
                  <a:tcPr marL="9274" marR="72000" marT="92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17.4 </a:t>
                      </a:r>
                    </a:p>
                  </a:txBody>
                  <a:tcPr marL="9274" marR="72000" marT="92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피부 및 피부밑조직의 질환 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(L00-L98)</a:t>
                      </a:r>
                    </a:p>
                  </a:txBody>
                  <a:tcPr marL="9274" marR="9274" marT="92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0.9 </a:t>
                      </a:r>
                    </a:p>
                  </a:txBody>
                  <a:tcPr marL="9274" marR="72000" marT="92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0.6 </a:t>
                      </a:r>
                    </a:p>
                  </a:txBody>
                  <a:tcPr marL="9274" marR="72000" marT="92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0.6 </a:t>
                      </a:r>
                    </a:p>
                  </a:txBody>
                  <a:tcPr marL="9274" marR="72000" marT="92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근육골격계통 및 결합 조직의 질환 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(M00-M99)</a:t>
                      </a:r>
                    </a:p>
                  </a:txBody>
                  <a:tcPr marL="9274" marR="9274" marT="92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3.5 </a:t>
                      </a:r>
                    </a:p>
                  </a:txBody>
                  <a:tcPr marL="9274" marR="72000" marT="92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1.7 </a:t>
                      </a:r>
                    </a:p>
                  </a:txBody>
                  <a:tcPr marL="9274" marR="72000" marT="92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2.4 </a:t>
                      </a:r>
                    </a:p>
                  </a:txBody>
                  <a:tcPr marL="9274" marR="72000" marT="92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비뇨생식기계통의 질환 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(N00-N98)</a:t>
                      </a:r>
                    </a:p>
                  </a:txBody>
                  <a:tcPr marL="9274" marR="9274" marT="92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10.8 </a:t>
                      </a:r>
                    </a:p>
                  </a:txBody>
                  <a:tcPr marL="9274" marR="72000" marT="92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5.1 </a:t>
                      </a:r>
                    </a:p>
                  </a:txBody>
                  <a:tcPr marL="9274" marR="72000" marT="92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4.8 </a:t>
                      </a:r>
                    </a:p>
                  </a:txBody>
                  <a:tcPr marL="9274" marR="72000" marT="92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임신 출산 및 산후기 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(O00-O99)</a:t>
                      </a:r>
                    </a:p>
                  </a:txBody>
                  <a:tcPr marL="9274" marR="9274" marT="92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0.1 </a:t>
                      </a:r>
                    </a:p>
                  </a:txBody>
                  <a:tcPr marL="9274" marR="72000" marT="92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0.1 </a:t>
                      </a:r>
                    </a:p>
                  </a:txBody>
                  <a:tcPr marL="9274" marR="72000" marT="92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0.0 </a:t>
                      </a:r>
                    </a:p>
                  </a:txBody>
                  <a:tcPr marL="9274" marR="72000" marT="92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출생전후기에 기원한 특정병태 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(P00-P96)</a:t>
                      </a:r>
                    </a:p>
                  </a:txBody>
                  <a:tcPr marL="9274" marR="9274" marT="92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1.5 </a:t>
                      </a:r>
                    </a:p>
                  </a:txBody>
                  <a:tcPr marL="9274" marR="72000" marT="92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1.6 </a:t>
                      </a:r>
                    </a:p>
                  </a:txBody>
                  <a:tcPr marL="9274" marR="72000" marT="92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1.1 </a:t>
                      </a:r>
                    </a:p>
                  </a:txBody>
                  <a:tcPr marL="9274" marR="72000" marT="92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선천 기형 변형 및 염색체 이상 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(Q00-Q99)</a:t>
                      </a:r>
                    </a:p>
                  </a:txBody>
                  <a:tcPr marL="9274" marR="9274" marT="92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1.0 </a:t>
                      </a:r>
                    </a:p>
                  </a:txBody>
                  <a:tcPr marL="9274" marR="72000" marT="92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1.3 </a:t>
                      </a:r>
                    </a:p>
                  </a:txBody>
                  <a:tcPr marL="9274" marR="72000" marT="92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1.0 </a:t>
                      </a:r>
                    </a:p>
                  </a:txBody>
                  <a:tcPr marL="9274" marR="72000" marT="92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달리 분류되지 않은 증상 징후 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(R00-R99)</a:t>
                      </a:r>
                    </a:p>
                  </a:txBody>
                  <a:tcPr marL="9274" marR="9274" marT="92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49.9 </a:t>
                      </a:r>
                    </a:p>
                  </a:txBody>
                  <a:tcPr marL="9274" marR="72000" marT="92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42.4 </a:t>
                      </a:r>
                    </a:p>
                  </a:txBody>
                  <a:tcPr marL="9274" marR="72000" marT="92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38.0 </a:t>
                      </a:r>
                    </a:p>
                  </a:txBody>
                  <a:tcPr marL="9274" marR="72000" marT="92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질병이환 및 사망의 외인 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(V01-Y89)</a:t>
                      </a:r>
                    </a:p>
                  </a:txBody>
                  <a:tcPr marL="9274" marR="9274" marT="92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61.9 </a:t>
                      </a:r>
                    </a:p>
                  </a:txBody>
                  <a:tcPr marL="9274" marR="72000" marT="92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67.6 </a:t>
                      </a:r>
                    </a:p>
                  </a:txBody>
                  <a:tcPr marL="9274" marR="72000" marT="92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61.2 </a:t>
                      </a:r>
                    </a:p>
                  </a:txBody>
                  <a:tcPr marL="9274" marR="72000" marT="92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의료환경분석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14" name="내용 개체 틀 2"/>
          <p:cNvSpPr>
            <a:spLocks noGrp="1"/>
          </p:cNvSpPr>
          <p:nvPr>
            <p:ph idx="1"/>
          </p:nvPr>
        </p:nvSpPr>
        <p:spPr>
          <a:xfrm>
            <a:off x="345132" y="980728"/>
            <a:ext cx="9226970" cy="5040560"/>
          </a:xfrm>
        </p:spPr>
        <p:txBody>
          <a:bodyPr/>
          <a:lstStyle/>
          <a:p>
            <a:r>
              <a:rPr lang="ko-KR" altLang="en-US" dirty="0" err="1" smtClean="0"/>
              <a:t>의료권</a:t>
            </a:r>
            <a:r>
              <a:rPr lang="ko-KR" altLang="en-US" dirty="0" smtClean="0"/>
              <a:t> 내 </a:t>
            </a:r>
            <a:r>
              <a:rPr lang="ko-KR" altLang="en-US" dirty="0" err="1" smtClean="0"/>
              <a:t>병원급</a:t>
            </a:r>
            <a:r>
              <a:rPr lang="ko-KR" altLang="en-US" dirty="0" smtClean="0"/>
              <a:t> 이상 의료기관은 천안의료원 포함 </a:t>
            </a:r>
            <a:r>
              <a:rPr lang="en-US" altLang="ko-KR" dirty="0" smtClean="0"/>
              <a:t>21</a:t>
            </a:r>
            <a:r>
              <a:rPr lang="ko-KR" altLang="en-US" dirty="0" smtClean="0"/>
              <a:t>개소이며 천안시 </a:t>
            </a:r>
            <a:r>
              <a:rPr lang="ko-KR" altLang="en-US" dirty="0" err="1" smtClean="0"/>
              <a:t>서북구에</a:t>
            </a:r>
            <a:r>
              <a:rPr lang="ko-KR" altLang="en-US" dirty="0" smtClean="0"/>
              <a:t> </a:t>
            </a:r>
            <a:r>
              <a:rPr lang="en-US" altLang="ko-KR" dirty="0" smtClean="0"/>
              <a:t>16</a:t>
            </a:r>
            <a:r>
              <a:rPr lang="ko-KR" altLang="en-US" dirty="0" smtClean="0"/>
              <a:t>개소가 위치함</a:t>
            </a:r>
            <a:endParaRPr lang="en-US" altLang="ko-KR" dirty="0" smtClean="0"/>
          </a:p>
          <a:p>
            <a:pPr>
              <a:buNone/>
            </a:pPr>
            <a:r>
              <a:rPr lang="en-US" altLang="ko-KR" b="0" dirty="0" smtClean="0">
                <a:solidFill>
                  <a:schemeClr val="tx1"/>
                </a:solidFill>
              </a:rPr>
              <a:t>   </a:t>
            </a:r>
            <a:r>
              <a:rPr lang="ko-KR" altLang="en-US" b="0" dirty="0" smtClean="0">
                <a:solidFill>
                  <a:schemeClr val="tx1"/>
                </a:solidFill>
              </a:rPr>
              <a:t>의료원이 위치한 </a:t>
            </a:r>
            <a:r>
              <a:rPr lang="ko-KR" altLang="en-US" b="0" dirty="0" err="1" smtClean="0">
                <a:solidFill>
                  <a:schemeClr val="tx1"/>
                </a:solidFill>
              </a:rPr>
              <a:t>동남구는</a:t>
            </a:r>
            <a:r>
              <a:rPr lang="ko-KR" altLang="en-US" b="0" dirty="0" smtClean="0">
                <a:solidFill>
                  <a:schemeClr val="tx1"/>
                </a:solidFill>
              </a:rPr>
              <a:t> 상급종합병원 </a:t>
            </a:r>
            <a:r>
              <a:rPr lang="en-US" altLang="ko-KR" b="0" dirty="0" smtClean="0">
                <a:solidFill>
                  <a:schemeClr val="tx1"/>
                </a:solidFill>
              </a:rPr>
              <a:t>2</a:t>
            </a:r>
            <a:r>
              <a:rPr lang="ko-KR" altLang="en-US" b="0" dirty="0" smtClean="0">
                <a:solidFill>
                  <a:schemeClr val="tx1"/>
                </a:solidFill>
              </a:rPr>
              <a:t>개소가 위치하고 있으며 </a:t>
            </a:r>
            <a:r>
              <a:rPr lang="ko-KR" altLang="en-US" b="0" dirty="0" err="1" smtClean="0">
                <a:solidFill>
                  <a:schemeClr val="tx1"/>
                </a:solidFill>
              </a:rPr>
              <a:t>서북구는</a:t>
            </a:r>
            <a:r>
              <a:rPr lang="ko-KR" altLang="en-US" b="0" dirty="0" smtClean="0">
                <a:solidFill>
                  <a:schemeClr val="tx1"/>
                </a:solidFill>
              </a:rPr>
              <a:t> 병원 </a:t>
            </a:r>
            <a:r>
              <a:rPr lang="en-US" altLang="ko-KR" b="0" dirty="0" smtClean="0">
                <a:solidFill>
                  <a:schemeClr val="tx1"/>
                </a:solidFill>
              </a:rPr>
              <a:t>15</a:t>
            </a:r>
            <a:r>
              <a:rPr lang="ko-KR" altLang="en-US" b="0" dirty="0" smtClean="0">
                <a:solidFill>
                  <a:schemeClr val="tx1"/>
                </a:solidFill>
              </a:rPr>
              <a:t>개소가 위치함</a:t>
            </a:r>
            <a:endParaRPr lang="en-US" altLang="ko-KR" b="0" dirty="0" smtClean="0">
              <a:solidFill>
                <a:schemeClr val="tx1"/>
              </a:solidFill>
            </a:endParaRPr>
          </a:p>
          <a:p>
            <a:pPr>
              <a:buNone/>
            </a:pPr>
            <a:r>
              <a:rPr lang="en-US" altLang="ko-KR" b="0" dirty="0" smtClean="0">
                <a:solidFill>
                  <a:schemeClr val="tx1"/>
                </a:solidFill>
              </a:rPr>
              <a:t>   </a:t>
            </a:r>
            <a:r>
              <a:rPr lang="ko-KR" altLang="en-US" b="0" dirty="0" err="1" smtClean="0">
                <a:solidFill>
                  <a:schemeClr val="tx1"/>
                </a:solidFill>
              </a:rPr>
              <a:t>의료권의</a:t>
            </a:r>
            <a:r>
              <a:rPr lang="ko-KR" altLang="en-US" b="0" dirty="0" smtClean="0">
                <a:solidFill>
                  <a:schemeClr val="tx1"/>
                </a:solidFill>
              </a:rPr>
              <a:t> 인구 </a:t>
            </a:r>
            <a:r>
              <a:rPr lang="en-US" altLang="ko-KR" b="0" dirty="0" smtClean="0">
                <a:solidFill>
                  <a:schemeClr val="tx1"/>
                </a:solidFill>
              </a:rPr>
              <a:t>10</a:t>
            </a:r>
            <a:r>
              <a:rPr lang="ko-KR" altLang="en-US" b="0" dirty="0" err="1" smtClean="0">
                <a:solidFill>
                  <a:schemeClr val="tx1"/>
                </a:solidFill>
              </a:rPr>
              <a:t>만명당</a:t>
            </a:r>
            <a:r>
              <a:rPr lang="ko-KR" altLang="en-US" b="0" dirty="0" smtClean="0">
                <a:solidFill>
                  <a:schemeClr val="tx1"/>
                </a:solidFill>
              </a:rPr>
              <a:t> </a:t>
            </a:r>
            <a:r>
              <a:rPr lang="ko-KR" altLang="en-US" b="0" dirty="0" err="1" smtClean="0">
                <a:solidFill>
                  <a:schemeClr val="tx1"/>
                </a:solidFill>
              </a:rPr>
              <a:t>병원급</a:t>
            </a:r>
            <a:r>
              <a:rPr lang="ko-KR" altLang="en-US" b="0" dirty="0" smtClean="0">
                <a:solidFill>
                  <a:schemeClr val="tx1"/>
                </a:solidFill>
              </a:rPr>
              <a:t> 이상 병상 공급 수준이 높으며</a:t>
            </a:r>
            <a:r>
              <a:rPr lang="en-US" altLang="ko-KR" b="0" dirty="0" smtClean="0">
                <a:solidFill>
                  <a:schemeClr val="tx1"/>
                </a:solidFill>
              </a:rPr>
              <a:t> </a:t>
            </a:r>
            <a:r>
              <a:rPr lang="ko-KR" altLang="en-US" b="0" dirty="0" smtClean="0">
                <a:solidFill>
                  <a:schemeClr val="tx1"/>
                </a:solidFill>
              </a:rPr>
              <a:t>특히</a:t>
            </a:r>
            <a:r>
              <a:rPr lang="en-US" altLang="ko-KR" b="0" dirty="0" smtClean="0">
                <a:solidFill>
                  <a:schemeClr val="tx1"/>
                </a:solidFill>
              </a:rPr>
              <a:t>, </a:t>
            </a:r>
            <a:r>
              <a:rPr lang="ko-KR" altLang="en-US" b="0" dirty="0" smtClean="0">
                <a:solidFill>
                  <a:schemeClr val="tx1"/>
                </a:solidFill>
              </a:rPr>
              <a:t>상급종합병원이 전국이나 충청남도 대비 높음</a:t>
            </a:r>
            <a:endParaRPr lang="ko-KR" altLang="en-US" b="0" dirty="0">
              <a:solidFill>
                <a:schemeClr val="tx1"/>
              </a:solidFill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740534" y="1988840"/>
            <a:ext cx="1014113" cy="648072"/>
          </a:xfrm>
          <a:prstGeom prst="rect">
            <a:avLst/>
          </a:prstGeom>
          <a:solidFill>
            <a:srgbClr val="F9DA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dirty="0">
                <a:solidFill>
                  <a:srgbClr val="000000"/>
                </a:solidFill>
              </a:rPr>
              <a:t>공급분석</a:t>
            </a:r>
            <a:endParaRPr lang="en-US" altLang="ko-KR" sz="1200" b="1" dirty="0">
              <a:solidFill>
                <a:srgbClr val="000000"/>
              </a:solidFill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1832653" y="1979315"/>
            <a:ext cx="6786754" cy="648072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ko-KR" altLang="en-US" sz="1200" dirty="0">
                <a:solidFill>
                  <a:srgbClr val="000000"/>
                </a:solidFill>
              </a:rPr>
              <a:t>의료시설 현황</a:t>
            </a:r>
            <a:r>
              <a:rPr lang="en-US" altLang="ko-KR" sz="1200" dirty="0">
                <a:solidFill>
                  <a:srgbClr val="000000"/>
                </a:solidFill>
              </a:rPr>
              <a:t>: </a:t>
            </a:r>
            <a:r>
              <a:rPr lang="ko-KR" altLang="en-US" sz="1200" dirty="0">
                <a:solidFill>
                  <a:srgbClr val="000000"/>
                </a:solidFill>
              </a:rPr>
              <a:t>의료기관수</a:t>
            </a:r>
            <a:r>
              <a:rPr lang="en-US" altLang="ko-KR" sz="1200" dirty="0">
                <a:solidFill>
                  <a:srgbClr val="000000"/>
                </a:solidFill>
              </a:rPr>
              <a:t>(</a:t>
            </a:r>
            <a:r>
              <a:rPr lang="ko-KR" altLang="en-US" sz="1200" dirty="0">
                <a:solidFill>
                  <a:srgbClr val="000000"/>
                </a:solidFill>
              </a:rPr>
              <a:t>종별</a:t>
            </a:r>
            <a:r>
              <a:rPr lang="en-US" altLang="ko-KR" sz="1200">
                <a:solidFill>
                  <a:srgbClr val="000000"/>
                </a:solidFill>
              </a:rPr>
              <a:t>), </a:t>
            </a:r>
            <a:r>
              <a:rPr lang="ko-KR" altLang="en-US" sz="1200">
                <a:solidFill>
                  <a:srgbClr val="000000"/>
                </a:solidFill>
              </a:rPr>
              <a:t>병상수</a:t>
            </a:r>
            <a:endParaRPr lang="en-US" altLang="ko-KR" sz="1200">
              <a:solidFill>
                <a:srgbClr val="000000"/>
              </a:solidFill>
            </a:endParaRPr>
          </a:p>
          <a:p>
            <a:r>
              <a:rPr lang="en-US" altLang="ko-KR" sz="1200">
                <a:solidFill>
                  <a:srgbClr val="323FA0"/>
                </a:solidFill>
              </a:rPr>
              <a:t>→ </a:t>
            </a:r>
            <a:r>
              <a:rPr lang="ko-KR" altLang="en-US" sz="1200">
                <a:solidFill>
                  <a:srgbClr val="323FA0"/>
                </a:solidFill>
              </a:rPr>
              <a:t>건강보험심사평가원</a:t>
            </a:r>
            <a:endParaRPr lang="en-US" altLang="ko-KR" sz="1200" dirty="0">
              <a:solidFill>
                <a:srgbClr val="323FA0"/>
              </a:solidFill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272480" y="2996952"/>
            <a:ext cx="9361040" cy="3096344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FFFF"/>
              </a:solidFill>
            </a:endParaRPr>
          </a:p>
        </p:txBody>
      </p:sp>
      <p:sp>
        <p:nvSpPr>
          <p:cNvPr id="20" name="오각형 19"/>
          <p:cNvSpPr/>
          <p:nvPr/>
        </p:nvSpPr>
        <p:spPr>
          <a:xfrm>
            <a:off x="272480" y="2780928"/>
            <a:ext cx="9361040" cy="288032"/>
          </a:xfrm>
          <a:prstGeom prst="homePlate">
            <a:avLst>
              <a:gd name="adj" fmla="val 0"/>
            </a:avLst>
          </a:prstGeom>
          <a:solidFill>
            <a:srgbClr val="3887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b="1" dirty="0" err="1">
                <a:solidFill>
                  <a:srgbClr val="FFFFFF"/>
                </a:solidFill>
              </a:rPr>
              <a:t>의료권</a:t>
            </a:r>
            <a:r>
              <a:rPr lang="ko-KR" altLang="en-US" sz="1000" b="1" dirty="0">
                <a:solidFill>
                  <a:srgbClr val="FFFFFF"/>
                </a:solidFill>
              </a:rPr>
              <a:t> 의료기관 공급 현황 </a:t>
            </a:r>
            <a:r>
              <a:rPr lang="en-US" altLang="ko-KR" sz="1000" b="1" dirty="0">
                <a:solidFill>
                  <a:srgbClr val="FFFFFF"/>
                </a:solidFill>
              </a:rPr>
              <a:t>(</a:t>
            </a:r>
            <a:r>
              <a:rPr lang="en-US" altLang="ko-KR" sz="1000" b="1" dirty="0" smtClean="0">
                <a:solidFill>
                  <a:srgbClr val="FFFFFF"/>
                </a:solidFill>
              </a:rPr>
              <a:t>2014</a:t>
            </a:r>
            <a:r>
              <a:rPr lang="ko-KR" altLang="en-US" sz="1000" b="1" dirty="0" smtClean="0">
                <a:solidFill>
                  <a:srgbClr val="FFFFFF"/>
                </a:solidFill>
              </a:rPr>
              <a:t>년 </a:t>
            </a:r>
            <a:r>
              <a:rPr lang="en-US" altLang="ko-KR" sz="1000" b="1" dirty="0" smtClean="0">
                <a:solidFill>
                  <a:srgbClr val="FFFFFF"/>
                </a:solidFill>
              </a:rPr>
              <a:t>6</a:t>
            </a:r>
            <a:r>
              <a:rPr lang="ko-KR" altLang="en-US" sz="1000" b="1" dirty="0" smtClean="0">
                <a:solidFill>
                  <a:srgbClr val="FFFFFF"/>
                </a:solidFill>
              </a:rPr>
              <a:t>월</a:t>
            </a:r>
            <a:r>
              <a:rPr lang="en-US" altLang="ko-KR" sz="1000" b="1" dirty="0">
                <a:solidFill>
                  <a:srgbClr val="FFFFFF"/>
                </a:solidFill>
              </a:rPr>
              <a:t>)</a:t>
            </a:r>
            <a:endParaRPr lang="ko-KR" altLang="en-US" sz="1000" b="1" dirty="0">
              <a:solidFill>
                <a:srgbClr val="FFFFFF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28497" y="3356998"/>
            <a:ext cx="13773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>
                <a:solidFill>
                  <a:srgbClr val="000000"/>
                </a:solidFill>
              </a:rPr>
              <a:t>[</a:t>
            </a:r>
            <a:r>
              <a:rPr lang="ko-KR" altLang="en-US" sz="1000">
                <a:solidFill>
                  <a:srgbClr val="000000"/>
                </a:solidFill>
              </a:rPr>
              <a:t>의료기관 종별 현황</a:t>
            </a:r>
            <a:r>
              <a:rPr lang="en-US" altLang="ko-KR" sz="1000">
                <a:solidFill>
                  <a:srgbClr val="000000"/>
                </a:solidFill>
              </a:rPr>
              <a:t>]</a:t>
            </a:r>
            <a:endParaRPr lang="ko-KR" altLang="en-US" sz="1000">
              <a:solidFill>
                <a:srgbClr val="00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343058" y="3356998"/>
            <a:ext cx="169148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>
                <a:solidFill>
                  <a:srgbClr val="000000"/>
                </a:solidFill>
              </a:rPr>
              <a:t>[</a:t>
            </a:r>
            <a:r>
              <a:rPr lang="ko-KR" altLang="en-US" sz="1000">
                <a:solidFill>
                  <a:srgbClr val="000000"/>
                </a:solidFill>
              </a:rPr>
              <a:t>인구 </a:t>
            </a:r>
            <a:r>
              <a:rPr lang="en-US" altLang="ko-KR" sz="1000">
                <a:solidFill>
                  <a:srgbClr val="000000"/>
                </a:solidFill>
              </a:rPr>
              <a:t>10</a:t>
            </a:r>
            <a:r>
              <a:rPr lang="ko-KR" altLang="en-US" sz="1000">
                <a:solidFill>
                  <a:srgbClr val="000000"/>
                </a:solidFill>
              </a:rPr>
              <a:t>만명당 병상 현황</a:t>
            </a:r>
            <a:r>
              <a:rPr lang="en-US" altLang="ko-KR" sz="1000">
                <a:solidFill>
                  <a:srgbClr val="000000"/>
                </a:solidFill>
              </a:rPr>
              <a:t>]</a:t>
            </a:r>
            <a:endParaRPr lang="ko-KR" altLang="en-US" sz="1000">
              <a:solidFill>
                <a:srgbClr val="000000"/>
              </a:solidFill>
            </a:endParaRPr>
          </a:p>
        </p:txBody>
      </p:sp>
      <p:graphicFrame>
        <p:nvGraphicFramePr>
          <p:cNvPr id="24" name="표 23"/>
          <p:cNvGraphicFramePr>
            <a:graphicFrameLocks noGrp="1"/>
          </p:cNvGraphicFramePr>
          <p:nvPr/>
        </p:nvGraphicFramePr>
        <p:xfrm>
          <a:off x="488505" y="3645024"/>
          <a:ext cx="4586072" cy="2304255"/>
        </p:xfrm>
        <a:graphic>
          <a:graphicData uri="http://schemas.openxmlformats.org/drawingml/2006/table">
            <a:tbl>
              <a:tblPr/>
              <a:tblGrid>
                <a:gridCol w="796925"/>
                <a:gridCol w="740947"/>
                <a:gridCol w="609640"/>
                <a:gridCol w="609640"/>
                <a:gridCol w="609640"/>
                <a:gridCol w="609640"/>
                <a:gridCol w="609640"/>
              </a:tblGrid>
              <a:tr h="46085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구분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상급종합병원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종합병원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병원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46085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기관수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병상수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기관수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병상수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기관수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병상수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460851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의료권계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1,658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565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17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1,665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0851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천안 서북구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360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15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1,365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0851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천안 동남구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1,658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205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300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57056" y="3645024"/>
            <a:ext cx="3960440" cy="2389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altLang="ko-KR" sz="2800" dirty="0" smtClean="0"/>
              <a:t>1</a:t>
            </a:r>
            <a:r>
              <a:rPr lang="ko-KR" altLang="en-US" sz="2800" dirty="0" smtClean="0"/>
              <a:t>단계</a:t>
            </a:r>
            <a:r>
              <a:rPr lang="en-US" altLang="ko-KR" sz="2800" dirty="0" smtClean="0"/>
              <a:t>.</a:t>
            </a:r>
            <a:br>
              <a:rPr lang="en-US" altLang="ko-KR" sz="2800" dirty="0" smtClean="0"/>
            </a:br>
            <a:r>
              <a:rPr lang="ko-KR" altLang="en-US" sz="2800" dirty="0" smtClean="0"/>
              <a:t>경영종합진단</a:t>
            </a:r>
            <a:endParaRPr lang="ko-KR" altLang="en-US" sz="28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의료환경분석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err="1" smtClean="0"/>
              <a:t>의료권</a:t>
            </a:r>
            <a:r>
              <a:rPr lang="ko-KR" altLang="en-US" dirty="0" smtClean="0"/>
              <a:t> 내 특수진료시설 공급 수준은 전반적으로 높게 나타남</a:t>
            </a:r>
            <a:endParaRPr lang="en-US" altLang="ko-KR" dirty="0" smtClean="0"/>
          </a:p>
          <a:p>
            <a:pPr>
              <a:buNone/>
            </a:pPr>
            <a:r>
              <a:rPr lang="en-US" altLang="ko-KR" b="0" dirty="0" smtClean="0"/>
              <a:t>   </a:t>
            </a:r>
            <a:r>
              <a:rPr lang="ko-KR" altLang="en-US" b="0" dirty="0" err="1" smtClean="0">
                <a:solidFill>
                  <a:schemeClr val="tx1"/>
                </a:solidFill>
              </a:rPr>
              <a:t>의료권</a:t>
            </a:r>
            <a:r>
              <a:rPr lang="ko-KR" altLang="en-US" b="0" dirty="0" smtClean="0">
                <a:solidFill>
                  <a:schemeClr val="tx1"/>
                </a:solidFill>
              </a:rPr>
              <a:t> 내 상급종합병원 </a:t>
            </a:r>
            <a:r>
              <a:rPr lang="en-US" altLang="ko-KR" b="0" dirty="0" smtClean="0">
                <a:solidFill>
                  <a:schemeClr val="tx1"/>
                </a:solidFill>
              </a:rPr>
              <a:t>2</a:t>
            </a:r>
            <a:r>
              <a:rPr lang="ko-KR" altLang="en-US" b="0" dirty="0" smtClean="0">
                <a:solidFill>
                  <a:schemeClr val="tx1"/>
                </a:solidFill>
              </a:rPr>
              <a:t>개소에 의해 전체적인 특수진료시설 공급 수준이 높게 나타남</a:t>
            </a:r>
            <a:endParaRPr lang="en-US" altLang="ko-KR" b="0" dirty="0" smtClean="0">
              <a:solidFill>
                <a:schemeClr val="tx1"/>
              </a:solidFill>
            </a:endParaRPr>
          </a:p>
          <a:p>
            <a:pPr>
              <a:buNone/>
            </a:pPr>
            <a:r>
              <a:rPr lang="en-US" altLang="ko-KR" b="0" dirty="0" smtClean="0">
                <a:solidFill>
                  <a:schemeClr val="tx1"/>
                </a:solidFill>
              </a:rPr>
              <a:t>   </a:t>
            </a:r>
            <a:r>
              <a:rPr lang="ko-KR" altLang="en-US" b="0" dirty="0" smtClean="0">
                <a:solidFill>
                  <a:schemeClr val="tx1"/>
                </a:solidFill>
              </a:rPr>
              <a:t>성인소아중환자실</a:t>
            </a:r>
            <a:r>
              <a:rPr lang="en-US" altLang="ko-KR" b="0" dirty="0" smtClean="0">
                <a:solidFill>
                  <a:schemeClr val="tx1"/>
                </a:solidFill>
              </a:rPr>
              <a:t>, </a:t>
            </a:r>
            <a:r>
              <a:rPr lang="ko-KR" altLang="en-US" b="0" dirty="0" smtClean="0">
                <a:solidFill>
                  <a:schemeClr val="tx1"/>
                </a:solidFill>
              </a:rPr>
              <a:t>수술실</a:t>
            </a:r>
            <a:r>
              <a:rPr lang="en-US" altLang="ko-KR" b="0" dirty="0" smtClean="0">
                <a:solidFill>
                  <a:schemeClr val="tx1"/>
                </a:solidFill>
              </a:rPr>
              <a:t>, </a:t>
            </a:r>
            <a:r>
              <a:rPr lang="ko-KR" altLang="en-US" b="0" dirty="0" smtClean="0">
                <a:solidFill>
                  <a:schemeClr val="tx1"/>
                </a:solidFill>
              </a:rPr>
              <a:t>신생아중환자실</a:t>
            </a:r>
            <a:r>
              <a:rPr lang="en-US" altLang="ko-KR" b="0" dirty="0" smtClean="0">
                <a:solidFill>
                  <a:schemeClr val="tx1"/>
                </a:solidFill>
              </a:rPr>
              <a:t>, </a:t>
            </a:r>
            <a:r>
              <a:rPr lang="ko-KR" altLang="en-US" b="0" dirty="0" err="1" smtClean="0">
                <a:solidFill>
                  <a:schemeClr val="tx1"/>
                </a:solidFill>
              </a:rPr>
              <a:t>분만실은</a:t>
            </a:r>
            <a:r>
              <a:rPr lang="ko-KR" altLang="en-US" b="0" dirty="0" smtClean="0">
                <a:solidFill>
                  <a:schemeClr val="tx1"/>
                </a:solidFill>
              </a:rPr>
              <a:t> 충남 대비 </a:t>
            </a:r>
            <a:r>
              <a:rPr lang="en-US" altLang="ko-KR" b="0" dirty="0" smtClean="0">
                <a:solidFill>
                  <a:schemeClr val="tx1"/>
                </a:solidFill>
              </a:rPr>
              <a:t>2</a:t>
            </a:r>
            <a:r>
              <a:rPr lang="ko-KR" altLang="en-US" b="0" dirty="0" smtClean="0">
                <a:solidFill>
                  <a:schemeClr val="tx1"/>
                </a:solidFill>
              </a:rPr>
              <a:t>배 수준임</a:t>
            </a:r>
            <a:endParaRPr lang="en-US" altLang="ko-KR" b="0" dirty="0" smtClean="0">
              <a:solidFill>
                <a:schemeClr val="tx1"/>
              </a:solidFill>
            </a:endParaRPr>
          </a:p>
          <a:p>
            <a:pPr>
              <a:buNone/>
            </a:pPr>
            <a:r>
              <a:rPr lang="en-US" altLang="ko-KR" b="0" dirty="0" smtClean="0">
                <a:solidFill>
                  <a:schemeClr val="tx1"/>
                </a:solidFill>
              </a:rPr>
              <a:t>   </a:t>
            </a:r>
            <a:endParaRPr lang="ko-KR" altLang="en-US" b="0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en-US" altLang="ko-KR" b="0" dirty="0" smtClean="0">
              <a:solidFill>
                <a:schemeClr val="tx1"/>
              </a:solidFill>
            </a:endParaRPr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740534" y="2060848"/>
            <a:ext cx="1014113" cy="648072"/>
          </a:xfrm>
          <a:prstGeom prst="rect">
            <a:avLst/>
          </a:prstGeom>
          <a:solidFill>
            <a:srgbClr val="F9DA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dirty="0">
                <a:solidFill>
                  <a:srgbClr val="000000"/>
                </a:solidFill>
              </a:rPr>
              <a:t>공급분석</a:t>
            </a:r>
            <a:endParaRPr lang="en-US" altLang="ko-KR" sz="1200" b="1" dirty="0">
              <a:solidFill>
                <a:srgbClr val="000000"/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1832653" y="2051323"/>
            <a:ext cx="6786754" cy="648072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ko-KR" altLang="en-US" sz="1200">
                <a:solidFill>
                  <a:srgbClr val="000000"/>
                </a:solidFill>
              </a:rPr>
              <a:t>의료시설 현황 </a:t>
            </a:r>
            <a:r>
              <a:rPr lang="en-US" altLang="ko-KR" sz="1200">
                <a:solidFill>
                  <a:srgbClr val="000000"/>
                </a:solidFill>
              </a:rPr>
              <a:t>: </a:t>
            </a:r>
            <a:r>
              <a:rPr lang="ko-KR" altLang="en-US" sz="1200">
                <a:solidFill>
                  <a:srgbClr val="000000"/>
                </a:solidFill>
              </a:rPr>
              <a:t>특수진료시설</a:t>
            </a:r>
            <a:r>
              <a:rPr lang="en-US" altLang="ko-KR" sz="1200" dirty="0">
                <a:solidFill>
                  <a:srgbClr val="000000"/>
                </a:solidFill>
              </a:rPr>
              <a:t>(</a:t>
            </a:r>
            <a:r>
              <a:rPr lang="ko-KR" altLang="en-US" sz="1200" dirty="0">
                <a:solidFill>
                  <a:srgbClr val="000000"/>
                </a:solidFill>
              </a:rPr>
              <a:t>응급실</a:t>
            </a:r>
            <a:r>
              <a:rPr lang="en-US" altLang="ko-KR" sz="1200" dirty="0">
                <a:solidFill>
                  <a:srgbClr val="000000"/>
                </a:solidFill>
              </a:rPr>
              <a:t>, </a:t>
            </a:r>
            <a:r>
              <a:rPr lang="ko-KR" altLang="en-US" sz="1200" dirty="0">
                <a:solidFill>
                  <a:srgbClr val="000000"/>
                </a:solidFill>
              </a:rPr>
              <a:t>중환자실</a:t>
            </a:r>
            <a:r>
              <a:rPr lang="en-US" altLang="ko-KR" sz="1200" dirty="0">
                <a:solidFill>
                  <a:srgbClr val="000000"/>
                </a:solidFill>
              </a:rPr>
              <a:t>, </a:t>
            </a:r>
            <a:r>
              <a:rPr lang="ko-KR" altLang="en-US" sz="1200" dirty="0" err="1">
                <a:solidFill>
                  <a:srgbClr val="000000"/>
                </a:solidFill>
              </a:rPr>
              <a:t>분만실</a:t>
            </a:r>
            <a:r>
              <a:rPr lang="en-US" altLang="ko-KR" sz="1200">
                <a:solidFill>
                  <a:srgbClr val="000000"/>
                </a:solidFill>
              </a:rPr>
              <a:t>, </a:t>
            </a:r>
            <a:r>
              <a:rPr lang="ko-KR" altLang="en-US" sz="1200">
                <a:solidFill>
                  <a:srgbClr val="000000"/>
                </a:solidFill>
              </a:rPr>
              <a:t>수술실</a:t>
            </a:r>
            <a:r>
              <a:rPr lang="en-US" altLang="ko-KR" sz="1200">
                <a:solidFill>
                  <a:srgbClr val="000000"/>
                </a:solidFill>
              </a:rPr>
              <a:t>)</a:t>
            </a:r>
            <a:endParaRPr lang="en-US" altLang="ko-KR" sz="1200" dirty="0">
              <a:solidFill>
                <a:srgbClr val="000000"/>
              </a:solidFill>
            </a:endParaRPr>
          </a:p>
          <a:p>
            <a:r>
              <a:rPr lang="en-US" altLang="ko-KR" sz="1200">
                <a:solidFill>
                  <a:srgbClr val="323FA0"/>
                </a:solidFill>
              </a:rPr>
              <a:t>→ </a:t>
            </a:r>
            <a:r>
              <a:rPr lang="ko-KR" altLang="en-US" sz="1200">
                <a:solidFill>
                  <a:srgbClr val="323FA0"/>
                </a:solidFill>
              </a:rPr>
              <a:t>건강보험심사평가원</a:t>
            </a:r>
            <a:endParaRPr lang="en-US" altLang="ko-KR" sz="1200" dirty="0">
              <a:solidFill>
                <a:srgbClr val="323FA0"/>
              </a:solidFill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272480" y="3212976"/>
            <a:ext cx="9361040" cy="3096344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FFFF"/>
              </a:solidFill>
            </a:endParaRPr>
          </a:p>
        </p:txBody>
      </p:sp>
      <p:sp>
        <p:nvSpPr>
          <p:cNvPr id="12" name="오각형 11"/>
          <p:cNvSpPr/>
          <p:nvPr/>
        </p:nvSpPr>
        <p:spPr>
          <a:xfrm>
            <a:off x="272480" y="2996952"/>
            <a:ext cx="9361040" cy="288032"/>
          </a:xfrm>
          <a:prstGeom prst="homePlate">
            <a:avLst>
              <a:gd name="adj" fmla="val 0"/>
            </a:avLst>
          </a:prstGeom>
          <a:solidFill>
            <a:srgbClr val="3887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b="1" dirty="0" err="1">
                <a:solidFill>
                  <a:srgbClr val="FFFFFF"/>
                </a:solidFill>
              </a:rPr>
              <a:t>의료권</a:t>
            </a:r>
            <a:r>
              <a:rPr lang="ko-KR" altLang="en-US" sz="1000" b="1" dirty="0">
                <a:solidFill>
                  <a:srgbClr val="FFFFFF"/>
                </a:solidFill>
              </a:rPr>
              <a:t> 의료기관 공급 현황 </a:t>
            </a:r>
            <a:r>
              <a:rPr lang="en-US" altLang="ko-KR" sz="1000" b="1" dirty="0">
                <a:solidFill>
                  <a:srgbClr val="FFFFFF"/>
                </a:solidFill>
              </a:rPr>
              <a:t>(</a:t>
            </a:r>
            <a:r>
              <a:rPr lang="en-US" altLang="ko-KR" sz="1000" b="1" dirty="0" smtClean="0">
                <a:solidFill>
                  <a:srgbClr val="FFFFFF"/>
                </a:solidFill>
              </a:rPr>
              <a:t>2014</a:t>
            </a:r>
            <a:r>
              <a:rPr lang="ko-KR" altLang="en-US" sz="1000" b="1" dirty="0" smtClean="0">
                <a:solidFill>
                  <a:srgbClr val="FFFFFF"/>
                </a:solidFill>
              </a:rPr>
              <a:t>년 </a:t>
            </a:r>
            <a:r>
              <a:rPr lang="en-US" altLang="ko-KR" sz="1000" b="1" dirty="0" smtClean="0">
                <a:solidFill>
                  <a:srgbClr val="FFFFFF"/>
                </a:solidFill>
              </a:rPr>
              <a:t>6</a:t>
            </a:r>
            <a:r>
              <a:rPr lang="ko-KR" altLang="en-US" sz="1000" b="1" dirty="0" smtClean="0">
                <a:solidFill>
                  <a:srgbClr val="FFFFFF"/>
                </a:solidFill>
              </a:rPr>
              <a:t>월</a:t>
            </a:r>
            <a:r>
              <a:rPr lang="en-US" altLang="ko-KR" sz="1000" b="1" dirty="0">
                <a:solidFill>
                  <a:srgbClr val="FFFFFF"/>
                </a:solidFill>
              </a:rPr>
              <a:t>)</a:t>
            </a:r>
            <a:endParaRPr lang="ko-KR" altLang="en-US" sz="1000" b="1" dirty="0">
              <a:solidFill>
                <a:srgbClr val="FFFFFF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28497" y="3470811"/>
            <a:ext cx="25058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>
                <a:solidFill>
                  <a:srgbClr val="000000"/>
                </a:solidFill>
              </a:rPr>
              <a:t>[</a:t>
            </a:r>
            <a:r>
              <a:rPr lang="ko-KR" altLang="en-US" sz="1000">
                <a:solidFill>
                  <a:srgbClr val="000000"/>
                </a:solidFill>
              </a:rPr>
              <a:t>인구 </a:t>
            </a:r>
            <a:r>
              <a:rPr lang="en-US" altLang="ko-KR" sz="1000">
                <a:solidFill>
                  <a:srgbClr val="000000"/>
                </a:solidFill>
              </a:rPr>
              <a:t>10</a:t>
            </a:r>
            <a:r>
              <a:rPr lang="ko-KR" altLang="en-US" sz="1000">
                <a:solidFill>
                  <a:srgbClr val="000000"/>
                </a:solidFill>
              </a:rPr>
              <a:t>만명당 특수진료시설 병상 현황</a:t>
            </a:r>
            <a:r>
              <a:rPr lang="en-US" altLang="ko-KR" sz="1000">
                <a:solidFill>
                  <a:srgbClr val="000000"/>
                </a:solidFill>
              </a:rPr>
              <a:t>]</a:t>
            </a:r>
            <a:endParaRPr lang="ko-KR" altLang="en-US" sz="1000">
              <a:solidFill>
                <a:srgbClr val="00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031009" y="3470811"/>
            <a:ext cx="249299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>
                <a:solidFill>
                  <a:srgbClr val="000000"/>
                </a:solidFill>
              </a:rPr>
              <a:t>[</a:t>
            </a:r>
            <a:r>
              <a:rPr lang="ko-KR" altLang="en-US" sz="1000">
                <a:solidFill>
                  <a:srgbClr val="000000"/>
                </a:solidFill>
              </a:rPr>
              <a:t>출생아 천명당 특수진료시설 병상 현황</a:t>
            </a:r>
            <a:r>
              <a:rPr lang="en-US" altLang="ko-KR" sz="1000">
                <a:solidFill>
                  <a:srgbClr val="000000"/>
                </a:solidFill>
              </a:rPr>
              <a:t>]</a:t>
            </a:r>
            <a:endParaRPr lang="ko-KR" altLang="en-US" sz="1000">
              <a:solidFill>
                <a:srgbClr val="000000"/>
              </a:solidFill>
            </a:endParaRPr>
          </a:p>
        </p:txBody>
      </p:sp>
      <p:pic>
        <p:nvPicPr>
          <p:cNvPr id="542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0810" y="3717032"/>
            <a:ext cx="4185053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42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97016" y="3717032"/>
            <a:ext cx="4185053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의료환경분석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인구 </a:t>
            </a:r>
            <a:r>
              <a:rPr lang="en-US" altLang="ko-KR" dirty="0" smtClean="0"/>
              <a:t>10</a:t>
            </a:r>
            <a:r>
              <a:rPr lang="ko-KR" altLang="en-US" dirty="0" err="1" smtClean="0"/>
              <a:t>만명당</a:t>
            </a:r>
            <a:r>
              <a:rPr lang="ko-KR" altLang="en-US" dirty="0" smtClean="0"/>
              <a:t> 전문의 </a:t>
            </a:r>
            <a:r>
              <a:rPr lang="en-US" altLang="ko-KR" dirty="0" smtClean="0"/>
              <a:t>86.3</a:t>
            </a:r>
            <a:r>
              <a:rPr lang="ko-KR" altLang="en-US" dirty="0" smtClean="0"/>
              <a:t>명으로 전국 </a:t>
            </a:r>
            <a:r>
              <a:rPr lang="en-US" altLang="ko-KR" dirty="0" smtClean="0"/>
              <a:t>68.0</a:t>
            </a:r>
            <a:r>
              <a:rPr lang="ko-KR" altLang="en-US" dirty="0" smtClean="0"/>
              <a:t>명</a:t>
            </a:r>
            <a:r>
              <a:rPr lang="en-US" altLang="ko-KR" dirty="0" smtClean="0"/>
              <a:t>, </a:t>
            </a:r>
            <a:r>
              <a:rPr lang="ko-KR" altLang="en-US" dirty="0" smtClean="0"/>
              <a:t>충청남도 </a:t>
            </a:r>
            <a:r>
              <a:rPr lang="en-US" altLang="ko-KR" dirty="0" smtClean="0"/>
              <a:t>41.7</a:t>
            </a:r>
            <a:r>
              <a:rPr lang="ko-KR" altLang="en-US" dirty="0" smtClean="0"/>
              <a:t>명 보다 높음</a:t>
            </a:r>
            <a:endParaRPr lang="en-US" altLang="ko-KR" dirty="0" smtClean="0"/>
          </a:p>
          <a:p>
            <a:pPr lvl="0">
              <a:buNone/>
            </a:pPr>
            <a:r>
              <a:rPr lang="en-US" altLang="ko-KR" dirty="0" smtClean="0"/>
              <a:t>   </a:t>
            </a:r>
            <a:r>
              <a:rPr lang="ko-KR" altLang="en-US" b="0" dirty="0" smtClean="0">
                <a:solidFill>
                  <a:schemeClr val="tx1"/>
                </a:solidFill>
              </a:rPr>
              <a:t>필수진료과목 중 정신건강의학과는 전국 대비 낮으나 전반적으로 높은 수준임</a:t>
            </a:r>
            <a:endParaRPr lang="en-US" altLang="ko-KR" dirty="0" smtClean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직사각형 6"/>
          <p:cNvSpPr/>
          <p:nvPr/>
        </p:nvSpPr>
        <p:spPr>
          <a:xfrm>
            <a:off x="740534" y="1998365"/>
            <a:ext cx="1014113" cy="648072"/>
          </a:xfrm>
          <a:prstGeom prst="rect">
            <a:avLst/>
          </a:prstGeom>
          <a:solidFill>
            <a:srgbClr val="F9DA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dirty="0">
                <a:solidFill>
                  <a:srgbClr val="000000"/>
                </a:solidFill>
              </a:rPr>
              <a:t>공급분석</a:t>
            </a:r>
            <a:endParaRPr lang="en-US" altLang="ko-KR" sz="1200" b="1" dirty="0">
              <a:solidFill>
                <a:srgbClr val="000000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1832653" y="1988840"/>
            <a:ext cx="6786754" cy="648072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ko-KR" altLang="en-US" sz="1200">
                <a:solidFill>
                  <a:srgbClr val="000000"/>
                </a:solidFill>
              </a:rPr>
              <a:t>의료인력 현황 </a:t>
            </a:r>
            <a:r>
              <a:rPr lang="en-US" altLang="ko-KR" sz="1200">
                <a:solidFill>
                  <a:srgbClr val="000000"/>
                </a:solidFill>
              </a:rPr>
              <a:t>: </a:t>
            </a:r>
            <a:r>
              <a:rPr lang="ko-KR" altLang="en-US" sz="1200">
                <a:solidFill>
                  <a:srgbClr val="000000"/>
                </a:solidFill>
              </a:rPr>
              <a:t>진료과별 전문의수</a:t>
            </a:r>
            <a:endParaRPr lang="en-US" altLang="ko-KR" sz="1200" dirty="0">
              <a:solidFill>
                <a:srgbClr val="000000"/>
              </a:solidFill>
            </a:endParaRPr>
          </a:p>
          <a:p>
            <a:r>
              <a:rPr lang="en-US" altLang="ko-KR" sz="1200">
                <a:solidFill>
                  <a:srgbClr val="323FA0"/>
                </a:solidFill>
              </a:rPr>
              <a:t>→ </a:t>
            </a:r>
            <a:r>
              <a:rPr lang="ko-KR" altLang="en-US" sz="1200">
                <a:solidFill>
                  <a:srgbClr val="323FA0"/>
                </a:solidFill>
              </a:rPr>
              <a:t>건강보험심사평가원</a:t>
            </a:r>
            <a:endParaRPr lang="en-US" altLang="ko-KR" sz="1200" dirty="0">
              <a:solidFill>
                <a:srgbClr val="323FA0"/>
              </a:solidFill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272480" y="3284984"/>
            <a:ext cx="9361040" cy="2880320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FFFF"/>
              </a:solidFill>
            </a:endParaRPr>
          </a:p>
        </p:txBody>
      </p:sp>
      <p:sp>
        <p:nvSpPr>
          <p:cNvPr id="10" name="오각형 9"/>
          <p:cNvSpPr/>
          <p:nvPr/>
        </p:nvSpPr>
        <p:spPr>
          <a:xfrm>
            <a:off x="272480" y="3068960"/>
            <a:ext cx="9361040" cy="288032"/>
          </a:xfrm>
          <a:prstGeom prst="homePlate">
            <a:avLst>
              <a:gd name="adj" fmla="val 0"/>
            </a:avLst>
          </a:prstGeom>
          <a:solidFill>
            <a:srgbClr val="3887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b="1" dirty="0" err="1">
                <a:solidFill>
                  <a:srgbClr val="FFFFFF"/>
                </a:solidFill>
              </a:rPr>
              <a:t>의료권</a:t>
            </a:r>
            <a:r>
              <a:rPr lang="ko-KR" altLang="en-US" sz="1000" b="1" dirty="0">
                <a:solidFill>
                  <a:srgbClr val="FFFFFF"/>
                </a:solidFill>
              </a:rPr>
              <a:t> 의료기관 공급 현황 </a:t>
            </a:r>
            <a:r>
              <a:rPr lang="en-US" altLang="ko-KR" sz="1000" b="1" dirty="0">
                <a:solidFill>
                  <a:srgbClr val="FFFFFF"/>
                </a:solidFill>
              </a:rPr>
              <a:t>(</a:t>
            </a:r>
            <a:r>
              <a:rPr lang="en-US" altLang="ko-KR" sz="1000" b="1" dirty="0" smtClean="0">
                <a:solidFill>
                  <a:srgbClr val="FFFFFF"/>
                </a:solidFill>
              </a:rPr>
              <a:t>2014</a:t>
            </a:r>
            <a:r>
              <a:rPr lang="ko-KR" altLang="en-US" sz="1000" b="1" dirty="0" smtClean="0">
                <a:solidFill>
                  <a:srgbClr val="FFFFFF"/>
                </a:solidFill>
              </a:rPr>
              <a:t>년 </a:t>
            </a:r>
            <a:r>
              <a:rPr lang="en-US" altLang="ko-KR" sz="1000" b="1" dirty="0" smtClean="0">
                <a:solidFill>
                  <a:srgbClr val="FFFFFF"/>
                </a:solidFill>
              </a:rPr>
              <a:t>6</a:t>
            </a:r>
            <a:r>
              <a:rPr lang="ko-KR" altLang="en-US" sz="1000" b="1" dirty="0" smtClean="0">
                <a:solidFill>
                  <a:srgbClr val="FFFFFF"/>
                </a:solidFill>
              </a:rPr>
              <a:t>월</a:t>
            </a:r>
            <a:r>
              <a:rPr lang="en-US" altLang="ko-KR" sz="1000" b="1" dirty="0" smtClean="0">
                <a:solidFill>
                  <a:srgbClr val="FFFFFF"/>
                </a:solidFill>
              </a:rPr>
              <a:t>)</a:t>
            </a:r>
            <a:endParaRPr lang="ko-KR" altLang="en-US" sz="1000" b="1" dirty="0">
              <a:solidFill>
                <a:srgbClr val="FFFFFF"/>
              </a:solidFill>
            </a:endParaRPr>
          </a:p>
        </p:txBody>
      </p:sp>
      <p:cxnSp>
        <p:nvCxnSpPr>
          <p:cNvPr id="13" name="직선 연결선 12"/>
          <p:cNvCxnSpPr/>
          <p:nvPr/>
        </p:nvCxnSpPr>
        <p:spPr>
          <a:xfrm>
            <a:off x="680525" y="5877251"/>
            <a:ext cx="0" cy="14401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/>
          <p:cNvCxnSpPr/>
          <p:nvPr/>
        </p:nvCxnSpPr>
        <p:spPr>
          <a:xfrm>
            <a:off x="3512840" y="5877251"/>
            <a:ext cx="0" cy="14401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568624" y="5805264"/>
            <a:ext cx="10470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000000"/>
                </a:solidFill>
              </a:rPr>
              <a:t>[</a:t>
            </a:r>
            <a:r>
              <a:rPr lang="ko-KR" altLang="en-US" sz="1200" dirty="0" err="1">
                <a:solidFill>
                  <a:srgbClr val="000000"/>
                </a:solidFill>
              </a:rPr>
              <a:t>필수진료과</a:t>
            </a:r>
            <a:r>
              <a:rPr lang="en-US" altLang="ko-KR" sz="1200" dirty="0">
                <a:solidFill>
                  <a:srgbClr val="000000"/>
                </a:solidFill>
              </a:rPr>
              <a:t>]</a:t>
            </a:r>
            <a:endParaRPr lang="ko-KR" altLang="en-US" sz="1200" dirty="0">
              <a:solidFill>
                <a:srgbClr val="000000"/>
              </a:solidFill>
            </a:endParaRPr>
          </a:p>
        </p:txBody>
      </p:sp>
      <p:cxnSp>
        <p:nvCxnSpPr>
          <p:cNvPr id="16" name="직선 연결선 15"/>
          <p:cNvCxnSpPr/>
          <p:nvPr/>
        </p:nvCxnSpPr>
        <p:spPr>
          <a:xfrm>
            <a:off x="680525" y="5949259"/>
            <a:ext cx="88809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연결선 16"/>
          <p:cNvCxnSpPr/>
          <p:nvPr/>
        </p:nvCxnSpPr>
        <p:spPr>
          <a:xfrm>
            <a:off x="2576736" y="5949259"/>
            <a:ext cx="93610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325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7446" y="3409950"/>
            <a:ext cx="8876034" cy="2432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의료환경분석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지방의료원 실태분석을 통한 기능재정립 및 표준운영지침 개발 연구 </a:t>
            </a:r>
            <a:r>
              <a:rPr lang="en-US" altLang="ko-KR" dirty="0" smtClean="0"/>
              <a:t>(</a:t>
            </a:r>
            <a:r>
              <a:rPr lang="ko-KR" altLang="en-US" dirty="0" smtClean="0"/>
              <a:t>국립중앙의료원</a:t>
            </a:r>
            <a:r>
              <a:rPr lang="en-US" altLang="ko-KR" dirty="0" smtClean="0"/>
              <a:t>, 2014</a:t>
            </a:r>
            <a:r>
              <a:rPr lang="ko-KR" altLang="en-US" dirty="0" smtClean="0"/>
              <a:t>년</a:t>
            </a:r>
            <a:r>
              <a:rPr lang="en-US" altLang="ko-KR" dirty="0" smtClean="0"/>
              <a:t>)</a:t>
            </a:r>
          </a:p>
          <a:p>
            <a:pPr lvl="1"/>
            <a:r>
              <a:rPr lang="ko-KR" altLang="en-US" dirty="0" smtClean="0"/>
              <a:t>천안시 </a:t>
            </a:r>
            <a:r>
              <a:rPr lang="ko-KR" altLang="en-US" dirty="0" err="1" smtClean="0"/>
              <a:t>동남구를</a:t>
            </a:r>
            <a:r>
              <a:rPr lang="ko-KR" altLang="en-US" dirty="0" smtClean="0"/>
              <a:t> 기준으로 의료서비스 </a:t>
            </a:r>
            <a:r>
              <a:rPr lang="ko-KR" altLang="en-US" dirty="0" err="1" smtClean="0"/>
              <a:t>요구도를</a:t>
            </a:r>
            <a:r>
              <a:rPr lang="ko-KR" altLang="en-US" dirty="0" smtClean="0"/>
              <a:t> 분석하여 천안의료원의 수행 수준을 비교 분석함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dirty="0" smtClean="0"/>
              <a:t>요구도 </a:t>
            </a:r>
            <a:r>
              <a:rPr lang="en-US" altLang="ko-KR" dirty="0" smtClean="0"/>
              <a:t>: </a:t>
            </a:r>
            <a:r>
              <a:rPr lang="ko-KR" altLang="en-US" dirty="0" smtClean="0"/>
              <a:t>◎ 매우 높음</a:t>
            </a:r>
            <a:r>
              <a:rPr lang="en-US" altLang="ko-KR" dirty="0" smtClean="0"/>
              <a:t>, </a:t>
            </a:r>
            <a:r>
              <a:rPr lang="ko-KR" altLang="en-US" dirty="0" smtClean="0"/>
              <a:t>〇</a:t>
            </a:r>
            <a:r>
              <a:rPr lang="en-US" altLang="ko-KR" dirty="0" smtClean="0"/>
              <a:t> </a:t>
            </a:r>
            <a:r>
              <a:rPr lang="ko-KR" altLang="en-US" dirty="0" smtClean="0"/>
              <a:t>높음</a:t>
            </a:r>
            <a:endParaRPr lang="ko-KR" altLang="en-US" dirty="0"/>
          </a:p>
        </p:txBody>
      </p:sp>
      <p:graphicFrame>
        <p:nvGraphicFramePr>
          <p:cNvPr id="6" name="표 5"/>
          <p:cNvGraphicFramePr>
            <a:graphicFrameLocks noGrp="1"/>
          </p:cNvGraphicFramePr>
          <p:nvPr/>
        </p:nvGraphicFramePr>
        <p:xfrm>
          <a:off x="776536" y="1700808"/>
          <a:ext cx="6408712" cy="4536504"/>
        </p:xfrm>
        <a:graphic>
          <a:graphicData uri="http://schemas.openxmlformats.org/drawingml/2006/table">
            <a:tbl>
              <a:tblPr/>
              <a:tblGrid>
                <a:gridCol w="1107982"/>
                <a:gridCol w="1916354"/>
                <a:gridCol w="1296144"/>
                <a:gridCol w="2088232"/>
              </a:tblGrid>
              <a:tr h="252028"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 dirty="0">
                          <a:solidFill>
                            <a:srgbClr val="FFFFFF"/>
                          </a:solidFill>
                          <a:latin typeface="맑은 고딕"/>
                        </a:rPr>
                        <a:t>구분</a:t>
                      </a:r>
                      <a:r>
                        <a:rPr lang="en-US" altLang="ko-KR" sz="1100" b="0" i="0" u="none" strike="noStrike" dirty="0">
                          <a:solidFill>
                            <a:srgbClr val="FFFFFF"/>
                          </a:solidFill>
                          <a:latin typeface="맑은 고딕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67A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>
                          <a:solidFill>
                            <a:srgbClr val="FFFFFF"/>
                          </a:solidFill>
                          <a:latin typeface="맑은 고딕"/>
                        </a:rPr>
                        <a:t>구분</a:t>
                      </a:r>
                      <a:r>
                        <a:rPr lang="en-US" altLang="ko-KR" sz="1100" b="0" i="0" u="none" strike="noStrike">
                          <a:solidFill>
                            <a:srgbClr val="FFFFFF"/>
                          </a:solidFill>
                          <a:latin typeface="맑은 고딕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67A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>
                          <a:solidFill>
                            <a:srgbClr val="FFFFFF"/>
                          </a:solidFill>
                          <a:latin typeface="맑은 고딕"/>
                        </a:rPr>
                        <a:t>요구도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67A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>
                          <a:solidFill>
                            <a:srgbClr val="FFFFFF"/>
                          </a:solidFill>
                          <a:latin typeface="맑은 고딕"/>
                        </a:rPr>
                        <a:t>수행도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67AD"/>
                    </a:solidFill>
                  </a:tcPr>
                </a:tc>
              </a:tr>
              <a:tr h="252028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종합병원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300</a:t>
                      </a:r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병상 종합병원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관내이용률 중 점유율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11.8%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02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종합병원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52028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응급기관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지역응급 의료기관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〇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지역응급의료기관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(A</a:t>
                      </a:r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등급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02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지역응급 의료센터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52028">
                <a:tc rowSpan="13"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세부분야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ICU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미수행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02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소아입원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수행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하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02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분만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맑은 고딕"/>
                        </a:rPr>
                        <a:t>〇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수행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하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25202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신생아실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맑은 고딕"/>
                        </a:rPr>
                        <a:t>〇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미수행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25202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NICU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미수행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02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감염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결핵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수행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하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02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재활입원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수행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하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02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정신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미수행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02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중독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맑은 고딕"/>
                        </a:rPr>
                        <a:t>〇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수행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하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25202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화상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수행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하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02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호스피스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미수행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02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투석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수행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하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02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특수검진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미수행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altLang="ko-KR" sz="2800" dirty="0" smtClean="0"/>
              <a:t>3</a:t>
            </a:r>
            <a:r>
              <a:rPr lang="ko-KR" altLang="en-US" sz="2800" dirty="0" smtClean="0"/>
              <a:t>단계</a:t>
            </a:r>
            <a:r>
              <a:rPr lang="en-US" altLang="ko-KR" sz="2800" dirty="0" smtClean="0"/>
              <a:t>.</a:t>
            </a:r>
            <a:br>
              <a:rPr lang="en-US" altLang="ko-KR" sz="2800" dirty="0" smtClean="0"/>
            </a:br>
            <a:r>
              <a:rPr lang="ko-KR" altLang="en-US" sz="2800" dirty="0" smtClean="0"/>
              <a:t>중점서비스 도출</a:t>
            </a:r>
            <a:endParaRPr lang="ko-KR" altLang="en-US" sz="28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중점서비스 도출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의료이용현황 분석은 수요특성과 경쟁력 분석을 통해 의료서비스 제공 우선 순위를 결정</a:t>
            </a: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  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662523" y="1484784"/>
            <a:ext cx="1014113" cy="72008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dirty="0">
                <a:solidFill>
                  <a:srgbClr val="000000"/>
                </a:solidFill>
              </a:rPr>
              <a:t>의료이용</a:t>
            </a:r>
            <a:endParaRPr lang="en-US" altLang="ko-KR" sz="1200" b="1" dirty="0">
              <a:solidFill>
                <a:srgbClr val="000000"/>
              </a:solidFill>
            </a:endParaRPr>
          </a:p>
          <a:p>
            <a:pPr algn="ctr"/>
            <a:r>
              <a:rPr lang="ko-KR" altLang="en-US" sz="1200" b="1" dirty="0">
                <a:solidFill>
                  <a:srgbClr val="000000"/>
                </a:solidFill>
              </a:rPr>
              <a:t>현황분석</a:t>
            </a:r>
            <a:endParaRPr lang="en-US" altLang="ko-KR" sz="1200" b="1" dirty="0">
              <a:solidFill>
                <a:srgbClr val="000000"/>
              </a:solidFill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1754645" y="1484784"/>
            <a:ext cx="6786754" cy="720080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en-US" altLang="ko-KR" sz="1200" dirty="0">
                <a:solidFill>
                  <a:srgbClr val="000000"/>
                </a:solidFill>
              </a:rPr>
              <a:t> </a:t>
            </a:r>
            <a:r>
              <a:rPr lang="ko-KR" altLang="en-US" sz="1200" dirty="0">
                <a:solidFill>
                  <a:srgbClr val="000000"/>
                </a:solidFill>
              </a:rPr>
              <a:t>수요 특성 분석 </a:t>
            </a:r>
            <a:r>
              <a:rPr lang="en-US" altLang="ko-KR" sz="1200" dirty="0">
                <a:solidFill>
                  <a:srgbClr val="000000"/>
                </a:solidFill>
              </a:rPr>
              <a:t>: </a:t>
            </a:r>
            <a:r>
              <a:rPr lang="ko-KR" altLang="en-US" sz="1200" dirty="0">
                <a:solidFill>
                  <a:srgbClr val="000000"/>
                </a:solidFill>
              </a:rPr>
              <a:t>현재 수요가 많으며 </a:t>
            </a:r>
            <a:r>
              <a:rPr lang="ko-KR" altLang="en-US" sz="1200" dirty="0" err="1">
                <a:solidFill>
                  <a:srgbClr val="000000"/>
                </a:solidFill>
              </a:rPr>
              <a:t>의료권</a:t>
            </a:r>
            <a:r>
              <a:rPr lang="ko-KR" altLang="en-US" sz="1200" dirty="0">
                <a:solidFill>
                  <a:srgbClr val="000000"/>
                </a:solidFill>
              </a:rPr>
              <a:t> 내에서 충족되지 못한 상병</a:t>
            </a:r>
            <a:endParaRPr lang="en-US" altLang="ko-KR" sz="1200" dirty="0">
              <a:solidFill>
                <a:srgbClr val="00000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altLang="ko-KR" sz="1200" dirty="0">
                <a:solidFill>
                  <a:srgbClr val="000000"/>
                </a:solidFill>
              </a:rPr>
              <a:t> </a:t>
            </a:r>
            <a:r>
              <a:rPr lang="ko-KR" altLang="en-US" sz="1200" dirty="0">
                <a:solidFill>
                  <a:srgbClr val="000000"/>
                </a:solidFill>
              </a:rPr>
              <a:t>경쟁력 분석 </a:t>
            </a:r>
            <a:r>
              <a:rPr lang="en-US" altLang="ko-KR" sz="1200" dirty="0">
                <a:solidFill>
                  <a:srgbClr val="000000"/>
                </a:solidFill>
              </a:rPr>
              <a:t>: </a:t>
            </a:r>
            <a:r>
              <a:rPr lang="ko-KR" altLang="en-US" sz="1200" dirty="0" smtClean="0">
                <a:solidFill>
                  <a:srgbClr val="000000"/>
                </a:solidFill>
              </a:rPr>
              <a:t>천안의료원의 </a:t>
            </a:r>
            <a:r>
              <a:rPr lang="ko-KR" altLang="en-US" sz="1200" dirty="0">
                <a:solidFill>
                  <a:srgbClr val="000000"/>
                </a:solidFill>
              </a:rPr>
              <a:t>점유율이 높으며 종합병원에서 주로 이용되는 상병</a:t>
            </a:r>
            <a:endParaRPr lang="en-US" altLang="ko-KR" sz="1200" dirty="0">
              <a:solidFill>
                <a:srgbClr val="000000"/>
              </a:solidFill>
            </a:endParaRPr>
          </a:p>
          <a:p>
            <a:r>
              <a:rPr lang="en-US" altLang="ko-KR" sz="1200" dirty="0">
                <a:solidFill>
                  <a:srgbClr val="323FA0"/>
                </a:solidFill>
              </a:rPr>
              <a:t>→ </a:t>
            </a:r>
            <a:r>
              <a:rPr lang="ko-KR" altLang="en-US" sz="1200" dirty="0">
                <a:solidFill>
                  <a:srgbClr val="323FA0"/>
                </a:solidFill>
              </a:rPr>
              <a:t>국민건강보험공단</a:t>
            </a:r>
            <a:r>
              <a:rPr lang="en-US" altLang="ko-KR" sz="1200" dirty="0">
                <a:solidFill>
                  <a:srgbClr val="323FA0"/>
                </a:solidFill>
              </a:rPr>
              <a:t>, </a:t>
            </a:r>
            <a:r>
              <a:rPr lang="ko-KR" altLang="en-US" sz="1200" dirty="0">
                <a:solidFill>
                  <a:srgbClr val="323FA0"/>
                </a:solidFill>
              </a:rPr>
              <a:t>건강보험심사평가원</a:t>
            </a:r>
            <a:r>
              <a:rPr lang="en-US" altLang="ko-KR" sz="1200" dirty="0">
                <a:solidFill>
                  <a:srgbClr val="323FA0"/>
                </a:solidFill>
              </a:rPr>
              <a:t>, </a:t>
            </a:r>
            <a:r>
              <a:rPr lang="ko-KR" altLang="en-US" sz="1200" dirty="0">
                <a:solidFill>
                  <a:srgbClr val="323FA0"/>
                </a:solidFill>
              </a:rPr>
              <a:t>해당의료원 진료실적</a:t>
            </a:r>
            <a:endParaRPr lang="en-US" altLang="ko-KR" sz="1200" dirty="0">
              <a:solidFill>
                <a:srgbClr val="323FA0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194471" y="3183698"/>
            <a:ext cx="780087" cy="782992"/>
          </a:xfrm>
          <a:prstGeom prst="rect">
            <a:avLst/>
          </a:prstGeom>
          <a:solidFill>
            <a:srgbClr val="3887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>
                <a:solidFill>
                  <a:srgbClr val="FFFFFF"/>
                </a:solidFill>
              </a:rPr>
              <a:t>수요 </a:t>
            </a:r>
            <a:endParaRPr lang="en-US" altLang="ko-KR" sz="1200" b="1">
              <a:solidFill>
                <a:srgbClr val="FFFFFF"/>
              </a:solidFill>
            </a:endParaRPr>
          </a:p>
          <a:p>
            <a:pPr algn="ctr"/>
            <a:r>
              <a:rPr lang="ko-KR" altLang="en-US" sz="1200" b="1">
                <a:solidFill>
                  <a:srgbClr val="FFFFFF"/>
                </a:solidFill>
              </a:rPr>
              <a:t>특성</a:t>
            </a:r>
            <a:endParaRPr lang="ko-KR" altLang="en-US" sz="1200" b="1" dirty="0">
              <a:solidFill>
                <a:srgbClr val="FFFFFF"/>
              </a:solidFill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1302862" y="2708920"/>
            <a:ext cx="1482165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>
                <a:solidFill>
                  <a:srgbClr val="000000"/>
                </a:solidFill>
              </a:rPr>
              <a:t>다빈도 순위 </a:t>
            </a:r>
            <a:r>
              <a:rPr lang="en-US" altLang="ko-KR" sz="1000">
                <a:solidFill>
                  <a:srgbClr val="000000"/>
                </a:solidFill>
              </a:rPr>
              <a:t>(30)</a:t>
            </a:r>
            <a:endParaRPr lang="ko-KR" altLang="en-US" sz="1000" dirty="0">
              <a:solidFill>
                <a:srgbClr val="000000"/>
              </a:solidFill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1302862" y="3392996"/>
            <a:ext cx="1482165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>
                <a:solidFill>
                  <a:srgbClr val="000000"/>
                </a:solidFill>
              </a:rPr>
              <a:t>미충족 상병 </a:t>
            </a:r>
            <a:r>
              <a:rPr lang="en-US" altLang="ko-KR" sz="1000">
                <a:solidFill>
                  <a:srgbClr val="000000"/>
                </a:solidFill>
              </a:rPr>
              <a:t>(50)</a:t>
            </a:r>
            <a:endParaRPr lang="ko-KR" altLang="en-US" sz="1000" dirty="0">
              <a:solidFill>
                <a:srgbClr val="000000"/>
              </a:solidFill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1302862" y="4077072"/>
            <a:ext cx="1482165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>
                <a:solidFill>
                  <a:srgbClr val="000000"/>
                </a:solidFill>
              </a:rPr>
              <a:t>진료량 증감 추세 </a:t>
            </a:r>
            <a:r>
              <a:rPr lang="en-US" altLang="ko-KR" sz="1000">
                <a:solidFill>
                  <a:srgbClr val="000000"/>
                </a:solidFill>
              </a:rPr>
              <a:t>(20)</a:t>
            </a:r>
            <a:endParaRPr lang="ko-KR" altLang="en-US" sz="1000" dirty="0">
              <a:solidFill>
                <a:srgbClr val="000000"/>
              </a:solidFill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194471" y="4941168"/>
            <a:ext cx="780087" cy="782992"/>
          </a:xfrm>
          <a:prstGeom prst="rect">
            <a:avLst/>
          </a:prstGeom>
          <a:solidFill>
            <a:srgbClr val="3887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>
                <a:solidFill>
                  <a:srgbClr val="FFFFFF"/>
                </a:solidFill>
              </a:rPr>
              <a:t>경쟁력 </a:t>
            </a:r>
            <a:endParaRPr lang="en-US" altLang="ko-KR" sz="1200" b="1">
              <a:solidFill>
                <a:srgbClr val="FFFFFF"/>
              </a:solidFill>
            </a:endParaRPr>
          </a:p>
          <a:p>
            <a:pPr algn="ctr"/>
            <a:r>
              <a:rPr lang="ko-KR" altLang="en-US" sz="1200" b="1">
                <a:solidFill>
                  <a:srgbClr val="FFFFFF"/>
                </a:solidFill>
              </a:rPr>
              <a:t>분석</a:t>
            </a:r>
            <a:endParaRPr lang="ko-KR" altLang="en-US" sz="1200" b="1" dirty="0">
              <a:solidFill>
                <a:srgbClr val="FFFFFF"/>
              </a:solidFill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1302862" y="4797152"/>
            <a:ext cx="1482165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dirty="0" smtClean="0">
                <a:solidFill>
                  <a:srgbClr val="000000"/>
                </a:solidFill>
              </a:rPr>
              <a:t>천안의료원</a:t>
            </a:r>
            <a:endParaRPr lang="en-US" altLang="ko-KR" sz="1000" dirty="0">
              <a:solidFill>
                <a:srgbClr val="000000"/>
              </a:solidFill>
            </a:endParaRPr>
          </a:p>
          <a:p>
            <a:pPr algn="ctr"/>
            <a:r>
              <a:rPr lang="ko-KR" altLang="en-US" sz="1000" dirty="0">
                <a:solidFill>
                  <a:srgbClr val="000000"/>
                </a:solidFill>
              </a:rPr>
              <a:t>점유율 </a:t>
            </a:r>
            <a:r>
              <a:rPr lang="en-US" altLang="ko-KR" sz="1000" dirty="0">
                <a:solidFill>
                  <a:srgbClr val="000000"/>
                </a:solidFill>
              </a:rPr>
              <a:t>(80)</a:t>
            </a:r>
            <a:endParaRPr lang="ko-KR" altLang="en-US" sz="1000" dirty="0">
              <a:solidFill>
                <a:srgbClr val="000000"/>
              </a:solidFill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1302862" y="5589240"/>
            <a:ext cx="1482165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>
                <a:solidFill>
                  <a:srgbClr val="000000"/>
                </a:solidFill>
              </a:rPr>
              <a:t>의료기관종별 </a:t>
            </a:r>
            <a:endParaRPr lang="en-US" altLang="ko-KR" sz="1000">
              <a:solidFill>
                <a:srgbClr val="000000"/>
              </a:solidFill>
            </a:endParaRPr>
          </a:p>
          <a:p>
            <a:pPr algn="ctr"/>
            <a:r>
              <a:rPr lang="ko-KR" altLang="en-US" sz="1000">
                <a:solidFill>
                  <a:srgbClr val="000000"/>
                </a:solidFill>
              </a:rPr>
              <a:t>이용특성 </a:t>
            </a:r>
            <a:r>
              <a:rPr lang="en-US" altLang="ko-KR" sz="1000">
                <a:solidFill>
                  <a:srgbClr val="000000"/>
                </a:solidFill>
              </a:rPr>
              <a:t>(20)</a:t>
            </a:r>
            <a:endParaRPr lang="ko-KR" altLang="en-US" sz="1000" dirty="0">
              <a:solidFill>
                <a:srgbClr val="000000"/>
              </a:solidFill>
            </a:endParaRPr>
          </a:p>
        </p:txBody>
      </p:sp>
      <p:cxnSp>
        <p:nvCxnSpPr>
          <p:cNvPr id="26" name="꺾인 연결선 25"/>
          <p:cNvCxnSpPr>
            <a:stCxn id="8" idx="3"/>
            <a:endCxn id="9" idx="1"/>
          </p:cNvCxnSpPr>
          <p:nvPr/>
        </p:nvCxnSpPr>
        <p:spPr>
          <a:xfrm flipV="1">
            <a:off x="974569" y="2888940"/>
            <a:ext cx="328299" cy="686254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꺾인 연결선 27"/>
          <p:cNvCxnSpPr>
            <a:stCxn id="8" idx="3"/>
            <a:endCxn id="12" idx="1"/>
          </p:cNvCxnSpPr>
          <p:nvPr/>
        </p:nvCxnSpPr>
        <p:spPr>
          <a:xfrm flipV="1">
            <a:off x="974569" y="3573016"/>
            <a:ext cx="328299" cy="2178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꺾인 연결선 29"/>
          <p:cNvCxnSpPr>
            <a:stCxn id="8" idx="3"/>
            <a:endCxn id="13" idx="1"/>
          </p:cNvCxnSpPr>
          <p:nvPr/>
        </p:nvCxnSpPr>
        <p:spPr>
          <a:xfrm>
            <a:off x="974569" y="3575194"/>
            <a:ext cx="328299" cy="681898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꺾인 연결선 31"/>
          <p:cNvCxnSpPr>
            <a:stCxn id="14" idx="3"/>
            <a:endCxn id="15" idx="1"/>
          </p:cNvCxnSpPr>
          <p:nvPr/>
        </p:nvCxnSpPr>
        <p:spPr>
          <a:xfrm flipV="1">
            <a:off x="974569" y="4977172"/>
            <a:ext cx="328299" cy="355492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꺾인 연결선 33"/>
          <p:cNvCxnSpPr>
            <a:stCxn id="14" idx="3"/>
            <a:endCxn id="16" idx="1"/>
          </p:cNvCxnSpPr>
          <p:nvPr/>
        </p:nvCxnSpPr>
        <p:spPr>
          <a:xfrm>
            <a:off x="974569" y="5332664"/>
            <a:ext cx="328299" cy="436596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직사각형 28"/>
          <p:cNvSpPr/>
          <p:nvPr/>
        </p:nvSpPr>
        <p:spPr>
          <a:xfrm>
            <a:off x="2846768" y="2704728"/>
            <a:ext cx="1248139" cy="398140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>
                <a:solidFill>
                  <a:srgbClr val="000000"/>
                </a:solidFill>
              </a:rPr>
              <a:t>입원실인원</a:t>
            </a:r>
            <a:endParaRPr lang="en-US" altLang="ko-KR" sz="1000">
              <a:solidFill>
                <a:srgbClr val="000000"/>
              </a:solidFill>
            </a:endParaRPr>
          </a:p>
          <a:p>
            <a:pPr algn="ctr"/>
            <a:r>
              <a:rPr lang="en-US" altLang="ko-KR" sz="1000">
                <a:solidFill>
                  <a:srgbClr val="000000"/>
                </a:solidFill>
              </a:rPr>
              <a:t>(</a:t>
            </a:r>
            <a:r>
              <a:rPr lang="ko-KR" altLang="en-US" sz="1000">
                <a:solidFill>
                  <a:srgbClr val="000000"/>
                </a:solidFill>
              </a:rPr>
              <a:t>다빈도순</a:t>
            </a:r>
            <a:r>
              <a:rPr lang="en-US" altLang="ko-KR" sz="1000">
                <a:solidFill>
                  <a:srgbClr val="000000"/>
                </a:solidFill>
              </a:rPr>
              <a:t>)</a:t>
            </a:r>
            <a:endParaRPr lang="ko-KR" altLang="en-US" sz="1000" dirty="0">
              <a:solidFill>
                <a:srgbClr val="000000"/>
              </a:solidFill>
            </a:endParaRPr>
          </a:p>
        </p:txBody>
      </p:sp>
      <p:sp>
        <p:nvSpPr>
          <p:cNvPr id="31" name="직사각형 30"/>
          <p:cNvSpPr/>
          <p:nvPr/>
        </p:nvSpPr>
        <p:spPr>
          <a:xfrm>
            <a:off x="4437760" y="2704728"/>
            <a:ext cx="1009571" cy="398140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>
                <a:solidFill>
                  <a:srgbClr val="000000"/>
                </a:solidFill>
              </a:rPr>
              <a:t>1</a:t>
            </a:r>
            <a:r>
              <a:rPr lang="ko-KR" altLang="en-US" sz="1000">
                <a:solidFill>
                  <a:srgbClr val="000000"/>
                </a:solidFill>
              </a:rPr>
              <a:t>위</a:t>
            </a:r>
            <a:r>
              <a:rPr lang="en-US" altLang="ko-KR" sz="1000">
                <a:solidFill>
                  <a:srgbClr val="000000"/>
                </a:solidFill>
              </a:rPr>
              <a:t>~20</a:t>
            </a:r>
            <a:r>
              <a:rPr lang="ko-KR" altLang="en-US" sz="1000">
                <a:solidFill>
                  <a:srgbClr val="000000"/>
                </a:solidFill>
              </a:rPr>
              <a:t>위</a:t>
            </a:r>
            <a:endParaRPr lang="ko-KR" altLang="en-US" sz="1000" dirty="0">
              <a:solidFill>
                <a:srgbClr val="000000"/>
              </a:solidFill>
            </a:endParaRPr>
          </a:p>
        </p:txBody>
      </p:sp>
      <p:sp>
        <p:nvSpPr>
          <p:cNvPr id="33" name="직사각형 32"/>
          <p:cNvSpPr/>
          <p:nvPr/>
        </p:nvSpPr>
        <p:spPr>
          <a:xfrm>
            <a:off x="5484308" y="2704728"/>
            <a:ext cx="1009571" cy="398140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>
                <a:solidFill>
                  <a:srgbClr val="000000"/>
                </a:solidFill>
              </a:rPr>
              <a:t>21</a:t>
            </a:r>
            <a:r>
              <a:rPr lang="ko-KR" altLang="en-US" sz="1000">
                <a:solidFill>
                  <a:srgbClr val="000000"/>
                </a:solidFill>
              </a:rPr>
              <a:t>위</a:t>
            </a:r>
            <a:r>
              <a:rPr lang="en-US" altLang="ko-KR" sz="1000">
                <a:solidFill>
                  <a:srgbClr val="000000"/>
                </a:solidFill>
              </a:rPr>
              <a:t>~40</a:t>
            </a:r>
            <a:r>
              <a:rPr lang="ko-KR" altLang="en-US" sz="1000">
                <a:solidFill>
                  <a:srgbClr val="000000"/>
                </a:solidFill>
              </a:rPr>
              <a:t>위</a:t>
            </a:r>
            <a:endParaRPr lang="ko-KR" altLang="en-US" sz="1000" dirty="0">
              <a:solidFill>
                <a:srgbClr val="000000"/>
              </a:solidFill>
            </a:endParaRPr>
          </a:p>
        </p:txBody>
      </p:sp>
      <p:sp>
        <p:nvSpPr>
          <p:cNvPr id="35" name="직사각형 34"/>
          <p:cNvSpPr/>
          <p:nvPr/>
        </p:nvSpPr>
        <p:spPr>
          <a:xfrm>
            <a:off x="6530860" y="2704728"/>
            <a:ext cx="1009571" cy="398140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>
                <a:solidFill>
                  <a:srgbClr val="000000"/>
                </a:solidFill>
              </a:rPr>
              <a:t>41</a:t>
            </a:r>
            <a:r>
              <a:rPr lang="ko-KR" altLang="en-US" sz="1000">
                <a:solidFill>
                  <a:srgbClr val="000000"/>
                </a:solidFill>
              </a:rPr>
              <a:t>위</a:t>
            </a:r>
            <a:r>
              <a:rPr lang="en-US" altLang="ko-KR" sz="1000">
                <a:solidFill>
                  <a:srgbClr val="000000"/>
                </a:solidFill>
              </a:rPr>
              <a:t>~60</a:t>
            </a:r>
            <a:r>
              <a:rPr lang="ko-KR" altLang="en-US" sz="1000">
                <a:solidFill>
                  <a:srgbClr val="000000"/>
                </a:solidFill>
              </a:rPr>
              <a:t>위</a:t>
            </a:r>
            <a:endParaRPr lang="ko-KR" altLang="en-US" sz="1000" dirty="0">
              <a:solidFill>
                <a:srgbClr val="000000"/>
              </a:solidFill>
            </a:endParaRPr>
          </a:p>
        </p:txBody>
      </p:sp>
      <p:sp>
        <p:nvSpPr>
          <p:cNvPr id="36" name="직사각형 35"/>
          <p:cNvSpPr/>
          <p:nvPr/>
        </p:nvSpPr>
        <p:spPr>
          <a:xfrm>
            <a:off x="7577403" y="2704728"/>
            <a:ext cx="1009571" cy="398140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>
                <a:solidFill>
                  <a:srgbClr val="000000"/>
                </a:solidFill>
              </a:rPr>
              <a:t>61</a:t>
            </a:r>
            <a:r>
              <a:rPr lang="ko-KR" altLang="en-US" sz="1000">
                <a:solidFill>
                  <a:srgbClr val="000000"/>
                </a:solidFill>
              </a:rPr>
              <a:t>위</a:t>
            </a:r>
            <a:r>
              <a:rPr lang="en-US" altLang="ko-KR" sz="1000">
                <a:solidFill>
                  <a:srgbClr val="000000"/>
                </a:solidFill>
              </a:rPr>
              <a:t>~80</a:t>
            </a:r>
            <a:r>
              <a:rPr lang="ko-KR" altLang="en-US" sz="1000">
                <a:solidFill>
                  <a:srgbClr val="000000"/>
                </a:solidFill>
              </a:rPr>
              <a:t>위</a:t>
            </a:r>
            <a:endParaRPr lang="ko-KR" altLang="en-US" sz="1000" dirty="0">
              <a:solidFill>
                <a:srgbClr val="000000"/>
              </a:solidFill>
            </a:endParaRPr>
          </a:p>
        </p:txBody>
      </p:sp>
      <p:sp>
        <p:nvSpPr>
          <p:cNvPr id="38" name="직사각형 37"/>
          <p:cNvSpPr/>
          <p:nvPr/>
        </p:nvSpPr>
        <p:spPr>
          <a:xfrm>
            <a:off x="2846768" y="4005064"/>
            <a:ext cx="1248139" cy="398140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dirty="0">
                <a:solidFill>
                  <a:srgbClr val="000000"/>
                </a:solidFill>
              </a:rPr>
              <a:t>연평균 증감률</a:t>
            </a:r>
            <a:endParaRPr lang="en-US" altLang="ko-KR" sz="1000" dirty="0">
              <a:solidFill>
                <a:srgbClr val="000000"/>
              </a:solidFill>
            </a:endParaRPr>
          </a:p>
          <a:p>
            <a:pPr algn="ctr"/>
            <a:r>
              <a:rPr lang="en-US" altLang="ko-KR" sz="1000" dirty="0">
                <a:solidFill>
                  <a:srgbClr val="000000"/>
                </a:solidFill>
              </a:rPr>
              <a:t>(</a:t>
            </a:r>
            <a:r>
              <a:rPr lang="ko-KR" altLang="en-US" sz="1000" dirty="0">
                <a:solidFill>
                  <a:srgbClr val="000000"/>
                </a:solidFill>
              </a:rPr>
              <a:t>전국</a:t>
            </a:r>
            <a:r>
              <a:rPr lang="en-US" altLang="ko-KR" sz="1000" dirty="0">
                <a:solidFill>
                  <a:srgbClr val="000000"/>
                </a:solidFill>
              </a:rPr>
              <a:t>vs</a:t>
            </a:r>
            <a:r>
              <a:rPr lang="en-US" altLang="ko-KR" sz="1000" dirty="0" smtClean="0">
                <a:solidFill>
                  <a:srgbClr val="000000"/>
                </a:solidFill>
              </a:rPr>
              <a:t>.</a:t>
            </a:r>
            <a:r>
              <a:rPr lang="ko-KR" altLang="en-US" sz="1000" dirty="0" smtClean="0">
                <a:solidFill>
                  <a:srgbClr val="000000"/>
                </a:solidFill>
              </a:rPr>
              <a:t>충남</a:t>
            </a:r>
            <a:r>
              <a:rPr lang="en-US" altLang="ko-KR" sz="1000" dirty="0" smtClean="0">
                <a:solidFill>
                  <a:srgbClr val="000000"/>
                </a:solidFill>
              </a:rPr>
              <a:t>)</a:t>
            </a:r>
            <a:endParaRPr lang="ko-KR" altLang="en-US" sz="1000" dirty="0">
              <a:solidFill>
                <a:srgbClr val="000000"/>
              </a:solidFill>
            </a:endParaRPr>
          </a:p>
        </p:txBody>
      </p:sp>
      <p:sp>
        <p:nvSpPr>
          <p:cNvPr id="40" name="직사각형 39"/>
          <p:cNvSpPr/>
          <p:nvPr/>
        </p:nvSpPr>
        <p:spPr>
          <a:xfrm>
            <a:off x="2846768" y="5536282"/>
            <a:ext cx="1248139" cy="398140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>
                <a:solidFill>
                  <a:srgbClr val="000000"/>
                </a:solidFill>
              </a:rPr>
              <a:t>종합병원 점유율</a:t>
            </a:r>
            <a:endParaRPr lang="en-US" altLang="ko-KR" sz="1000">
              <a:solidFill>
                <a:srgbClr val="000000"/>
              </a:solidFill>
            </a:endParaRPr>
          </a:p>
          <a:p>
            <a:pPr algn="ctr"/>
            <a:r>
              <a:rPr lang="en-US" altLang="ko-KR" sz="1000">
                <a:solidFill>
                  <a:srgbClr val="000000"/>
                </a:solidFill>
              </a:rPr>
              <a:t>(</a:t>
            </a:r>
            <a:r>
              <a:rPr lang="ko-KR" altLang="en-US" sz="1000">
                <a:solidFill>
                  <a:srgbClr val="000000"/>
                </a:solidFill>
              </a:rPr>
              <a:t>상병</a:t>
            </a:r>
            <a:r>
              <a:rPr lang="en-US" altLang="ko-KR" sz="1000">
                <a:solidFill>
                  <a:srgbClr val="000000"/>
                </a:solidFill>
              </a:rPr>
              <a:t>vs.</a:t>
            </a:r>
            <a:r>
              <a:rPr lang="ko-KR" altLang="en-US" sz="1000">
                <a:solidFill>
                  <a:srgbClr val="000000"/>
                </a:solidFill>
              </a:rPr>
              <a:t>전체</a:t>
            </a:r>
            <a:r>
              <a:rPr lang="en-US" altLang="ko-KR" sz="1000">
                <a:solidFill>
                  <a:srgbClr val="000000"/>
                </a:solidFill>
              </a:rPr>
              <a:t>)</a:t>
            </a:r>
          </a:p>
        </p:txBody>
      </p:sp>
      <p:sp>
        <p:nvSpPr>
          <p:cNvPr id="41" name="직사각형 40"/>
          <p:cNvSpPr/>
          <p:nvPr/>
        </p:nvSpPr>
        <p:spPr>
          <a:xfrm>
            <a:off x="8623951" y="2704728"/>
            <a:ext cx="1009571" cy="398140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>
                <a:solidFill>
                  <a:srgbClr val="000000"/>
                </a:solidFill>
              </a:rPr>
              <a:t>81</a:t>
            </a:r>
            <a:r>
              <a:rPr lang="ko-KR" altLang="en-US" sz="1000">
                <a:solidFill>
                  <a:srgbClr val="000000"/>
                </a:solidFill>
              </a:rPr>
              <a:t>위</a:t>
            </a:r>
            <a:r>
              <a:rPr lang="en-US" altLang="ko-KR" sz="1000">
                <a:solidFill>
                  <a:srgbClr val="000000"/>
                </a:solidFill>
              </a:rPr>
              <a:t>~100</a:t>
            </a:r>
            <a:r>
              <a:rPr lang="ko-KR" altLang="en-US" sz="1000">
                <a:solidFill>
                  <a:srgbClr val="000000"/>
                </a:solidFill>
              </a:rPr>
              <a:t>위</a:t>
            </a:r>
            <a:endParaRPr lang="ko-KR" altLang="en-US" sz="1000" dirty="0">
              <a:solidFill>
                <a:srgbClr val="000000"/>
              </a:solidFill>
            </a:endParaRPr>
          </a:p>
        </p:txBody>
      </p:sp>
      <p:sp>
        <p:nvSpPr>
          <p:cNvPr id="42" name="오른쪽 화살표 41"/>
          <p:cNvSpPr/>
          <p:nvPr/>
        </p:nvSpPr>
        <p:spPr>
          <a:xfrm>
            <a:off x="4141957" y="2843411"/>
            <a:ext cx="234026" cy="144016"/>
          </a:xfrm>
          <a:prstGeom prst="rightArrow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FFFF"/>
              </a:solidFill>
            </a:endParaRPr>
          </a:p>
        </p:txBody>
      </p:sp>
      <p:sp>
        <p:nvSpPr>
          <p:cNvPr id="49" name="직사각형 48"/>
          <p:cNvSpPr/>
          <p:nvPr/>
        </p:nvSpPr>
        <p:spPr>
          <a:xfrm>
            <a:off x="4437760" y="4005064"/>
            <a:ext cx="1009571" cy="398140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dirty="0" smtClean="0">
                <a:solidFill>
                  <a:srgbClr val="000000"/>
                </a:solidFill>
              </a:rPr>
              <a:t>충남</a:t>
            </a:r>
            <a:r>
              <a:rPr lang="en-US" altLang="ko-KR" sz="1000" dirty="0" smtClean="0">
                <a:solidFill>
                  <a:srgbClr val="000000"/>
                </a:solidFill>
              </a:rPr>
              <a:t>&gt;</a:t>
            </a:r>
            <a:r>
              <a:rPr lang="ko-KR" altLang="en-US" sz="1000" dirty="0">
                <a:solidFill>
                  <a:srgbClr val="000000"/>
                </a:solidFill>
              </a:rPr>
              <a:t>전국</a:t>
            </a:r>
          </a:p>
        </p:txBody>
      </p:sp>
      <p:sp>
        <p:nvSpPr>
          <p:cNvPr id="51" name="직사각형 50"/>
          <p:cNvSpPr/>
          <p:nvPr/>
        </p:nvSpPr>
        <p:spPr>
          <a:xfrm>
            <a:off x="6530860" y="4005064"/>
            <a:ext cx="1009571" cy="398140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dirty="0" smtClean="0">
                <a:solidFill>
                  <a:srgbClr val="000000"/>
                </a:solidFill>
              </a:rPr>
              <a:t>충남</a:t>
            </a:r>
            <a:r>
              <a:rPr lang="en-US" altLang="ko-KR" sz="1000" dirty="0" smtClean="0">
                <a:solidFill>
                  <a:srgbClr val="000000"/>
                </a:solidFill>
              </a:rPr>
              <a:t>&lt;</a:t>
            </a:r>
            <a:r>
              <a:rPr lang="ko-KR" altLang="en-US" sz="1000" dirty="0">
                <a:solidFill>
                  <a:srgbClr val="000000"/>
                </a:solidFill>
              </a:rPr>
              <a:t>전국</a:t>
            </a:r>
          </a:p>
        </p:txBody>
      </p:sp>
      <p:sp>
        <p:nvSpPr>
          <p:cNvPr id="52" name="직사각형 51"/>
          <p:cNvSpPr/>
          <p:nvPr/>
        </p:nvSpPr>
        <p:spPr>
          <a:xfrm>
            <a:off x="8623951" y="4005064"/>
            <a:ext cx="1009571" cy="398140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dirty="0" smtClean="0">
                <a:solidFill>
                  <a:srgbClr val="000000"/>
                </a:solidFill>
              </a:rPr>
              <a:t>충남</a:t>
            </a:r>
            <a:r>
              <a:rPr lang="en-US" altLang="ko-KR" sz="1000" dirty="0" smtClean="0">
                <a:solidFill>
                  <a:srgbClr val="000000"/>
                </a:solidFill>
              </a:rPr>
              <a:t>&lt;</a:t>
            </a:r>
            <a:r>
              <a:rPr lang="en-US" altLang="ko-KR" sz="1000" dirty="0">
                <a:solidFill>
                  <a:srgbClr val="000000"/>
                </a:solidFill>
              </a:rPr>
              <a:t>0</a:t>
            </a:r>
            <a:endParaRPr lang="ko-KR" altLang="en-US" sz="1000" dirty="0">
              <a:solidFill>
                <a:srgbClr val="000000"/>
              </a:solidFill>
            </a:endParaRPr>
          </a:p>
        </p:txBody>
      </p:sp>
      <p:sp>
        <p:nvSpPr>
          <p:cNvPr id="53" name="오른쪽 화살표 52"/>
          <p:cNvSpPr/>
          <p:nvPr/>
        </p:nvSpPr>
        <p:spPr>
          <a:xfrm>
            <a:off x="4141957" y="4143747"/>
            <a:ext cx="234026" cy="144016"/>
          </a:xfrm>
          <a:prstGeom prst="rightArrow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FFFF"/>
              </a:solidFill>
            </a:endParaRPr>
          </a:p>
        </p:txBody>
      </p:sp>
      <p:sp>
        <p:nvSpPr>
          <p:cNvPr id="60" name="직사각형 59"/>
          <p:cNvSpPr/>
          <p:nvPr/>
        </p:nvSpPr>
        <p:spPr>
          <a:xfrm>
            <a:off x="4437760" y="5517232"/>
            <a:ext cx="1009571" cy="398140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>
                <a:solidFill>
                  <a:srgbClr val="000000"/>
                </a:solidFill>
              </a:rPr>
              <a:t>상병</a:t>
            </a:r>
            <a:r>
              <a:rPr lang="en-US" altLang="ko-KR" sz="1000">
                <a:solidFill>
                  <a:srgbClr val="000000"/>
                </a:solidFill>
              </a:rPr>
              <a:t>&gt;</a:t>
            </a:r>
            <a:r>
              <a:rPr lang="ko-KR" altLang="en-US" sz="1000">
                <a:solidFill>
                  <a:srgbClr val="000000"/>
                </a:solidFill>
              </a:rPr>
              <a:t>전체</a:t>
            </a:r>
            <a:endParaRPr lang="ko-KR" altLang="en-US" sz="1000" dirty="0">
              <a:solidFill>
                <a:srgbClr val="000000"/>
              </a:solidFill>
            </a:endParaRPr>
          </a:p>
        </p:txBody>
      </p:sp>
      <p:sp>
        <p:nvSpPr>
          <p:cNvPr id="61" name="직사각형 60"/>
          <p:cNvSpPr/>
          <p:nvPr/>
        </p:nvSpPr>
        <p:spPr>
          <a:xfrm>
            <a:off x="5484308" y="5517232"/>
            <a:ext cx="1009571" cy="398140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>
                <a:solidFill>
                  <a:srgbClr val="000000"/>
                </a:solidFill>
              </a:rPr>
              <a:t>상병</a:t>
            </a:r>
            <a:r>
              <a:rPr lang="en-US" altLang="ko-KR" sz="1000">
                <a:solidFill>
                  <a:srgbClr val="000000"/>
                </a:solidFill>
              </a:rPr>
              <a:t>&gt;</a:t>
            </a:r>
            <a:r>
              <a:rPr lang="ko-KR" altLang="en-US" sz="1000">
                <a:solidFill>
                  <a:srgbClr val="000000"/>
                </a:solidFill>
              </a:rPr>
              <a:t>전체</a:t>
            </a:r>
          </a:p>
          <a:p>
            <a:pPr algn="ctr"/>
            <a:r>
              <a:rPr lang="en-US" altLang="ko-KR" sz="1000">
                <a:solidFill>
                  <a:srgbClr val="000000"/>
                </a:solidFill>
              </a:rPr>
              <a:t>x0.9</a:t>
            </a:r>
            <a:endParaRPr lang="ko-KR" altLang="en-US" sz="1000" dirty="0">
              <a:solidFill>
                <a:srgbClr val="000000"/>
              </a:solidFill>
            </a:endParaRPr>
          </a:p>
        </p:txBody>
      </p:sp>
      <p:sp>
        <p:nvSpPr>
          <p:cNvPr id="62" name="직사각형 61"/>
          <p:cNvSpPr/>
          <p:nvPr/>
        </p:nvSpPr>
        <p:spPr>
          <a:xfrm>
            <a:off x="6530860" y="5517232"/>
            <a:ext cx="1009571" cy="398140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>
                <a:solidFill>
                  <a:srgbClr val="000000"/>
                </a:solidFill>
              </a:rPr>
              <a:t>상병</a:t>
            </a:r>
            <a:r>
              <a:rPr lang="en-US" altLang="ko-KR" sz="1000">
                <a:solidFill>
                  <a:srgbClr val="000000"/>
                </a:solidFill>
              </a:rPr>
              <a:t>&gt;</a:t>
            </a:r>
            <a:r>
              <a:rPr lang="ko-KR" altLang="en-US" sz="1000">
                <a:solidFill>
                  <a:srgbClr val="000000"/>
                </a:solidFill>
              </a:rPr>
              <a:t>전체</a:t>
            </a:r>
          </a:p>
          <a:p>
            <a:pPr algn="ctr"/>
            <a:r>
              <a:rPr lang="en-US" altLang="ko-KR" sz="1000">
                <a:solidFill>
                  <a:srgbClr val="000000"/>
                </a:solidFill>
              </a:rPr>
              <a:t>x0.7</a:t>
            </a:r>
            <a:endParaRPr lang="ko-KR" altLang="en-US" sz="1000" dirty="0">
              <a:solidFill>
                <a:srgbClr val="000000"/>
              </a:solidFill>
            </a:endParaRPr>
          </a:p>
        </p:txBody>
      </p:sp>
      <p:sp>
        <p:nvSpPr>
          <p:cNvPr id="63" name="직사각형 62"/>
          <p:cNvSpPr/>
          <p:nvPr/>
        </p:nvSpPr>
        <p:spPr>
          <a:xfrm>
            <a:off x="7577403" y="5517232"/>
            <a:ext cx="1009571" cy="398140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>
                <a:solidFill>
                  <a:srgbClr val="000000"/>
                </a:solidFill>
              </a:rPr>
              <a:t>상병</a:t>
            </a:r>
            <a:r>
              <a:rPr lang="en-US" altLang="ko-KR" sz="1000">
                <a:solidFill>
                  <a:srgbClr val="000000"/>
                </a:solidFill>
              </a:rPr>
              <a:t>&gt;</a:t>
            </a:r>
            <a:r>
              <a:rPr lang="ko-KR" altLang="en-US" sz="1000">
                <a:solidFill>
                  <a:srgbClr val="000000"/>
                </a:solidFill>
              </a:rPr>
              <a:t>전체</a:t>
            </a:r>
            <a:endParaRPr lang="en-US" altLang="ko-KR" sz="1000">
              <a:solidFill>
                <a:srgbClr val="000000"/>
              </a:solidFill>
            </a:endParaRPr>
          </a:p>
          <a:p>
            <a:pPr algn="ctr"/>
            <a:r>
              <a:rPr lang="en-US" altLang="ko-KR" sz="1000">
                <a:solidFill>
                  <a:srgbClr val="000000"/>
                </a:solidFill>
              </a:rPr>
              <a:t>(</a:t>
            </a:r>
            <a:r>
              <a:rPr lang="ko-KR" altLang="en-US" sz="1000">
                <a:solidFill>
                  <a:srgbClr val="000000"/>
                </a:solidFill>
              </a:rPr>
              <a:t>종합</a:t>
            </a:r>
            <a:r>
              <a:rPr lang="en-US" altLang="ko-KR" sz="1000">
                <a:solidFill>
                  <a:srgbClr val="000000"/>
                </a:solidFill>
              </a:rPr>
              <a:t>+</a:t>
            </a:r>
            <a:r>
              <a:rPr lang="ko-KR" altLang="en-US" sz="1000">
                <a:solidFill>
                  <a:srgbClr val="000000"/>
                </a:solidFill>
              </a:rPr>
              <a:t>병원</a:t>
            </a:r>
            <a:r>
              <a:rPr lang="en-US" altLang="ko-KR" sz="1000">
                <a:solidFill>
                  <a:srgbClr val="000000"/>
                </a:solidFill>
              </a:rPr>
              <a:t>)</a:t>
            </a:r>
            <a:endParaRPr lang="ko-KR" altLang="en-US" sz="1000" dirty="0">
              <a:solidFill>
                <a:srgbClr val="000000"/>
              </a:solidFill>
            </a:endParaRPr>
          </a:p>
        </p:txBody>
      </p:sp>
      <p:sp>
        <p:nvSpPr>
          <p:cNvPr id="64" name="직사각형 63"/>
          <p:cNvSpPr/>
          <p:nvPr/>
        </p:nvSpPr>
        <p:spPr>
          <a:xfrm>
            <a:off x="8623951" y="5517232"/>
            <a:ext cx="1009571" cy="398140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dirty="0" smtClean="0">
                <a:solidFill>
                  <a:srgbClr val="000000"/>
                </a:solidFill>
              </a:rPr>
              <a:t>상병</a:t>
            </a:r>
            <a:r>
              <a:rPr lang="en-US" altLang="ko-KR" sz="1000" dirty="0" smtClean="0">
                <a:solidFill>
                  <a:srgbClr val="000000"/>
                </a:solidFill>
              </a:rPr>
              <a:t>&gt;</a:t>
            </a:r>
            <a:r>
              <a:rPr lang="ko-KR" altLang="en-US" sz="1000" dirty="0" smtClean="0">
                <a:solidFill>
                  <a:srgbClr val="000000"/>
                </a:solidFill>
              </a:rPr>
              <a:t>전체</a:t>
            </a:r>
            <a:endParaRPr lang="en-US" altLang="ko-KR" sz="1000" dirty="0">
              <a:solidFill>
                <a:srgbClr val="000000"/>
              </a:solidFill>
            </a:endParaRPr>
          </a:p>
          <a:p>
            <a:pPr algn="ctr"/>
            <a:r>
              <a:rPr lang="en-US" altLang="ko-KR" sz="1000" dirty="0">
                <a:solidFill>
                  <a:srgbClr val="000000"/>
                </a:solidFill>
              </a:rPr>
              <a:t>(</a:t>
            </a:r>
            <a:r>
              <a:rPr lang="ko-KR" altLang="en-US" sz="1000" dirty="0">
                <a:solidFill>
                  <a:srgbClr val="000000"/>
                </a:solidFill>
              </a:rPr>
              <a:t>상급</a:t>
            </a:r>
            <a:r>
              <a:rPr lang="en-US" altLang="ko-KR" sz="1000" dirty="0">
                <a:solidFill>
                  <a:srgbClr val="000000"/>
                </a:solidFill>
              </a:rPr>
              <a:t>or</a:t>
            </a:r>
            <a:r>
              <a:rPr lang="ko-KR" altLang="en-US" sz="1000" dirty="0">
                <a:solidFill>
                  <a:srgbClr val="000000"/>
                </a:solidFill>
              </a:rPr>
              <a:t>의원</a:t>
            </a:r>
            <a:r>
              <a:rPr lang="en-US" altLang="ko-KR" sz="1000" dirty="0">
                <a:solidFill>
                  <a:srgbClr val="000000"/>
                </a:solidFill>
              </a:rPr>
              <a:t>)</a:t>
            </a:r>
            <a:endParaRPr lang="ko-KR" altLang="en-US" sz="1000" dirty="0">
              <a:solidFill>
                <a:srgbClr val="000000"/>
              </a:solidFill>
            </a:endParaRPr>
          </a:p>
        </p:txBody>
      </p:sp>
      <p:sp>
        <p:nvSpPr>
          <p:cNvPr id="65" name="오른쪽 화살표 64"/>
          <p:cNvSpPr/>
          <p:nvPr/>
        </p:nvSpPr>
        <p:spPr>
          <a:xfrm>
            <a:off x="4141957" y="5655915"/>
            <a:ext cx="234026" cy="144016"/>
          </a:xfrm>
          <a:prstGeom prst="rightArrow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FFFF"/>
              </a:solidFill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4735473" y="2502442"/>
            <a:ext cx="33214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000">
                <a:solidFill>
                  <a:srgbClr val="000000"/>
                </a:solidFill>
              </a:rPr>
              <a:t>[4]</a:t>
            </a:r>
            <a:endParaRPr lang="ko-KR" altLang="en-US" sz="1000">
              <a:solidFill>
                <a:srgbClr val="000000"/>
              </a:solidFill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5827593" y="2502442"/>
            <a:ext cx="33214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000">
                <a:solidFill>
                  <a:srgbClr val="000000"/>
                </a:solidFill>
              </a:rPr>
              <a:t>[3]</a:t>
            </a:r>
            <a:endParaRPr lang="ko-KR" altLang="en-US" sz="1000">
              <a:solidFill>
                <a:srgbClr val="000000"/>
              </a:solidFill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6841708" y="2502442"/>
            <a:ext cx="33214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000">
                <a:solidFill>
                  <a:srgbClr val="000000"/>
                </a:solidFill>
              </a:rPr>
              <a:t>[2]</a:t>
            </a:r>
            <a:endParaRPr lang="ko-KR" altLang="en-US" sz="1000">
              <a:solidFill>
                <a:srgbClr val="000000"/>
              </a:solidFill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7886777" y="2502442"/>
            <a:ext cx="33214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000">
                <a:solidFill>
                  <a:srgbClr val="000000"/>
                </a:solidFill>
              </a:rPr>
              <a:t>[1]</a:t>
            </a:r>
            <a:endParaRPr lang="ko-KR" altLang="en-US" sz="1000">
              <a:solidFill>
                <a:srgbClr val="000000"/>
              </a:solidFill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8896347" y="2502442"/>
            <a:ext cx="33214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000">
                <a:solidFill>
                  <a:srgbClr val="000000"/>
                </a:solidFill>
              </a:rPr>
              <a:t>[0]</a:t>
            </a:r>
            <a:endParaRPr lang="ko-KR" altLang="en-US" sz="1000">
              <a:solidFill>
                <a:srgbClr val="000000"/>
              </a:solidFill>
            </a:endParaRPr>
          </a:p>
        </p:txBody>
      </p:sp>
      <p:sp>
        <p:nvSpPr>
          <p:cNvPr id="102" name="직사각형 101"/>
          <p:cNvSpPr/>
          <p:nvPr/>
        </p:nvSpPr>
        <p:spPr>
          <a:xfrm>
            <a:off x="2846768" y="3356992"/>
            <a:ext cx="1248139" cy="398140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>
                <a:solidFill>
                  <a:srgbClr val="000000"/>
                </a:solidFill>
              </a:rPr>
              <a:t>RI</a:t>
            </a:r>
          </a:p>
          <a:p>
            <a:pPr algn="ctr"/>
            <a:r>
              <a:rPr lang="en-US" altLang="ko-KR" sz="900">
                <a:solidFill>
                  <a:srgbClr val="000000"/>
                </a:solidFill>
              </a:rPr>
              <a:t>(</a:t>
            </a:r>
            <a:r>
              <a:rPr lang="ko-KR" altLang="en-US" sz="900">
                <a:solidFill>
                  <a:srgbClr val="000000"/>
                </a:solidFill>
              </a:rPr>
              <a:t>상병</a:t>
            </a:r>
            <a:r>
              <a:rPr lang="en-US" altLang="ko-KR" sz="900">
                <a:solidFill>
                  <a:srgbClr val="000000"/>
                </a:solidFill>
              </a:rPr>
              <a:t>vs.</a:t>
            </a:r>
            <a:r>
              <a:rPr lang="ko-KR" altLang="en-US" sz="900">
                <a:solidFill>
                  <a:srgbClr val="000000"/>
                </a:solidFill>
              </a:rPr>
              <a:t>상병전체</a:t>
            </a:r>
            <a:r>
              <a:rPr lang="en-US" altLang="ko-KR" sz="1000" baseline="30000">
                <a:solidFill>
                  <a:srgbClr val="000000"/>
                </a:solidFill>
              </a:rPr>
              <a:t>1)</a:t>
            </a:r>
            <a:r>
              <a:rPr lang="en-US" altLang="ko-KR" sz="1000">
                <a:solidFill>
                  <a:srgbClr val="000000"/>
                </a:solidFill>
              </a:rPr>
              <a:t>)</a:t>
            </a:r>
            <a:endParaRPr lang="ko-KR" altLang="en-US" sz="1000" dirty="0">
              <a:solidFill>
                <a:srgbClr val="000000"/>
              </a:solidFill>
            </a:endParaRPr>
          </a:p>
        </p:txBody>
      </p:sp>
      <p:sp>
        <p:nvSpPr>
          <p:cNvPr id="103" name="직사각형 102"/>
          <p:cNvSpPr/>
          <p:nvPr/>
        </p:nvSpPr>
        <p:spPr>
          <a:xfrm>
            <a:off x="4437760" y="3356992"/>
            <a:ext cx="1009571" cy="398140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>
                <a:solidFill>
                  <a:srgbClr val="000000"/>
                </a:solidFill>
              </a:rPr>
              <a:t>&lt;</a:t>
            </a:r>
            <a:r>
              <a:rPr lang="ko-KR" altLang="en-US" sz="1000">
                <a:solidFill>
                  <a:srgbClr val="000000"/>
                </a:solidFill>
              </a:rPr>
              <a:t>상병전체</a:t>
            </a:r>
            <a:r>
              <a:rPr lang="en-US" altLang="ko-KR" sz="1000">
                <a:solidFill>
                  <a:srgbClr val="000000"/>
                </a:solidFill>
              </a:rPr>
              <a:t>RI </a:t>
            </a:r>
          </a:p>
          <a:p>
            <a:pPr algn="ctr"/>
            <a:r>
              <a:rPr lang="en-US" altLang="ko-KR" sz="1000">
                <a:solidFill>
                  <a:srgbClr val="000000"/>
                </a:solidFill>
              </a:rPr>
              <a:t>x 0.5</a:t>
            </a:r>
            <a:endParaRPr lang="ko-KR" altLang="en-US" sz="1000" dirty="0">
              <a:solidFill>
                <a:srgbClr val="000000"/>
              </a:solidFill>
            </a:endParaRPr>
          </a:p>
        </p:txBody>
      </p:sp>
      <p:sp>
        <p:nvSpPr>
          <p:cNvPr id="104" name="직사각형 103"/>
          <p:cNvSpPr/>
          <p:nvPr/>
        </p:nvSpPr>
        <p:spPr>
          <a:xfrm>
            <a:off x="5484308" y="3356992"/>
            <a:ext cx="1009571" cy="398140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>
                <a:solidFill>
                  <a:srgbClr val="000000"/>
                </a:solidFill>
              </a:rPr>
              <a:t>&lt;</a:t>
            </a:r>
            <a:r>
              <a:rPr lang="ko-KR" altLang="en-US" sz="1000">
                <a:solidFill>
                  <a:srgbClr val="000000"/>
                </a:solidFill>
              </a:rPr>
              <a:t>상병전체</a:t>
            </a:r>
            <a:r>
              <a:rPr lang="en-US" altLang="ko-KR" sz="1000">
                <a:solidFill>
                  <a:srgbClr val="000000"/>
                </a:solidFill>
              </a:rPr>
              <a:t>RI</a:t>
            </a:r>
            <a:endParaRPr lang="ko-KR" altLang="en-US" sz="1000" dirty="0">
              <a:solidFill>
                <a:srgbClr val="000000"/>
              </a:solidFill>
            </a:endParaRPr>
          </a:p>
        </p:txBody>
      </p:sp>
      <p:sp>
        <p:nvSpPr>
          <p:cNvPr id="105" name="직사각형 104"/>
          <p:cNvSpPr/>
          <p:nvPr/>
        </p:nvSpPr>
        <p:spPr>
          <a:xfrm>
            <a:off x="6530860" y="3356992"/>
            <a:ext cx="1009571" cy="398140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>
                <a:solidFill>
                  <a:srgbClr val="000000"/>
                </a:solidFill>
              </a:rPr>
              <a:t>&lt;</a:t>
            </a:r>
            <a:r>
              <a:rPr lang="ko-KR" altLang="en-US" sz="1000">
                <a:solidFill>
                  <a:srgbClr val="000000"/>
                </a:solidFill>
              </a:rPr>
              <a:t>상병전체</a:t>
            </a:r>
            <a:r>
              <a:rPr lang="en-US" altLang="ko-KR" sz="1000">
                <a:solidFill>
                  <a:srgbClr val="000000"/>
                </a:solidFill>
              </a:rPr>
              <a:t>RI</a:t>
            </a:r>
          </a:p>
          <a:p>
            <a:pPr algn="ctr"/>
            <a:r>
              <a:rPr lang="en-US" altLang="ko-KR" sz="1000">
                <a:solidFill>
                  <a:srgbClr val="000000"/>
                </a:solidFill>
              </a:rPr>
              <a:t>x 1.5</a:t>
            </a:r>
            <a:endParaRPr lang="ko-KR" altLang="en-US" sz="1000">
              <a:solidFill>
                <a:srgbClr val="000000"/>
              </a:solidFill>
            </a:endParaRPr>
          </a:p>
        </p:txBody>
      </p:sp>
      <p:sp>
        <p:nvSpPr>
          <p:cNvPr id="106" name="직사각형 105"/>
          <p:cNvSpPr/>
          <p:nvPr/>
        </p:nvSpPr>
        <p:spPr>
          <a:xfrm>
            <a:off x="8623951" y="3356992"/>
            <a:ext cx="1009571" cy="398140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>
                <a:solidFill>
                  <a:srgbClr val="000000"/>
                </a:solidFill>
              </a:rPr>
              <a:t>&gt;</a:t>
            </a:r>
            <a:r>
              <a:rPr lang="ko-KR" altLang="en-US" sz="1000">
                <a:solidFill>
                  <a:srgbClr val="000000"/>
                </a:solidFill>
              </a:rPr>
              <a:t>상병전체</a:t>
            </a:r>
            <a:r>
              <a:rPr lang="en-US" altLang="ko-KR" sz="1000">
                <a:solidFill>
                  <a:srgbClr val="000000"/>
                </a:solidFill>
              </a:rPr>
              <a:t>RI</a:t>
            </a:r>
          </a:p>
          <a:p>
            <a:pPr algn="ctr"/>
            <a:r>
              <a:rPr lang="en-US" altLang="ko-KR" sz="1000">
                <a:solidFill>
                  <a:srgbClr val="000000"/>
                </a:solidFill>
              </a:rPr>
              <a:t>x 1.5</a:t>
            </a:r>
            <a:endParaRPr lang="ko-KR" altLang="en-US" sz="1000">
              <a:solidFill>
                <a:srgbClr val="000000"/>
              </a:solidFill>
            </a:endParaRPr>
          </a:p>
        </p:txBody>
      </p:sp>
      <p:sp>
        <p:nvSpPr>
          <p:cNvPr id="107" name="오른쪽 화살표 106"/>
          <p:cNvSpPr/>
          <p:nvPr/>
        </p:nvSpPr>
        <p:spPr>
          <a:xfrm>
            <a:off x="4141957" y="3495675"/>
            <a:ext cx="234026" cy="144016"/>
          </a:xfrm>
          <a:prstGeom prst="rightArrow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FFFF"/>
              </a:solidFill>
            </a:endParaRPr>
          </a:p>
        </p:txBody>
      </p:sp>
      <p:sp>
        <p:nvSpPr>
          <p:cNvPr id="108" name="직사각형 107"/>
          <p:cNvSpPr/>
          <p:nvPr/>
        </p:nvSpPr>
        <p:spPr>
          <a:xfrm>
            <a:off x="2846768" y="4787627"/>
            <a:ext cx="1248139" cy="398140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>
                <a:solidFill>
                  <a:srgbClr val="000000"/>
                </a:solidFill>
              </a:rPr>
              <a:t>재원일수 점유율</a:t>
            </a:r>
            <a:endParaRPr lang="en-US" altLang="ko-KR" sz="1000">
              <a:solidFill>
                <a:srgbClr val="000000"/>
              </a:solidFill>
            </a:endParaRPr>
          </a:p>
          <a:p>
            <a:pPr algn="ctr"/>
            <a:r>
              <a:rPr lang="en-US" altLang="ko-KR" sz="1000">
                <a:solidFill>
                  <a:srgbClr val="000000"/>
                </a:solidFill>
              </a:rPr>
              <a:t>(</a:t>
            </a:r>
            <a:r>
              <a:rPr lang="ko-KR" altLang="en-US" sz="1000">
                <a:solidFill>
                  <a:srgbClr val="000000"/>
                </a:solidFill>
              </a:rPr>
              <a:t>의료원</a:t>
            </a:r>
            <a:r>
              <a:rPr lang="en-US" altLang="ko-KR" sz="1000">
                <a:solidFill>
                  <a:srgbClr val="000000"/>
                </a:solidFill>
              </a:rPr>
              <a:t>/</a:t>
            </a:r>
            <a:r>
              <a:rPr lang="ko-KR" altLang="en-US" sz="1000">
                <a:solidFill>
                  <a:srgbClr val="000000"/>
                </a:solidFill>
              </a:rPr>
              <a:t>병상</a:t>
            </a:r>
            <a:r>
              <a:rPr lang="en-US" altLang="ko-KR" sz="1000" baseline="30000">
                <a:solidFill>
                  <a:srgbClr val="000000"/>
                </a:solidFill>
              </a:rPr>
              <a:t>2)</a:t>
            </a:r>
            <a:r>
              <a:rPr lang="en-US" altLang="ko-KR" sz="1000">
                <a:solidFill>
                  <a:srgbClr val="000000"/>
                </a:solidFill>
              </a:rPr>
              <a:t>)</a:t>
            </a:r>
            <a:endParaRPr lang="ko-KR" altLang="en-US" sz="1000" dirty="0">
              <a:solidFill>
                <a:srgbClr val="000000"/>
              </a:solidFill>
            </a:endParaRPr>
          </a:p>
        </p:txBody>
      </p:sp>
      <p:sp>
        <p:nvSpPr>
          <p:cNvPr id="109" name="직사각형 108"/>
          <p:cNvSpPr/>
          <p:nvPr/>
        </p:nvSpPr>
        <p:spPr>
          <a:xfrm>
            <a:off x="4437760" y="4797152"/>
            <a:ext cx="1009571" cy="398140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>
                <a:solidFill>
                  <a:srgbClr val="000000"/>
                </a:solidFill>
              </a:rPr>
              <a:t>점유율</a:t>
            </a:r>
            <a:r>
              <a:rPr lang="en-US" altLang="ko-KR" sz="1000">
                <a:solidFill>
                  <a:srgbClr val="000000"/>
                </a:solidFill>
              </a:rPr>
              <a:t>&gt;</a:t>
            </a:r>
            <a:r>
              <a:rPr lang="ko-KR" altLang="en-US" sz="1000">
                <a:solidFill>
                  <a:srgbClr val="000000"/>
                </a:solidFill>
              </a:rPr>
              <a:t>병상</a:t>
            </a:r>
            <a:endParaRPr lang="ko-KR" altLang="en-US" sz="1000" dirty="0">
              <a:solidFill>
                <a:srgbClr val="000000"/>
              </a:solidFill>
            </a:endParaRPr>
          </a:p>
        </p:txBody>
      </p:sp>
      <p:sp>
        <p:nvSpPr>
          <p:cNvPr id="110" name="직사각형 109"/>
          <p:cNvSpPr/>
          <p:nvPr/>
        </p:nvSpPr>
        <p:spPr>
          <a:xfrm>
            <a:off x="5484308" y="4797152"/>
            <a:ext cx="1009571" cy="398140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>
                <a:solidFill>
                  <a:srgbClr val="000000"/>
                </a:solidFill>
              </a:rPr>
              <a:t>점유율</a:t>
            </a:r>
            <a:r>
              <a:rPr lang="en-US" altLang="ko-KR" sz="1000">
                <a:solidFill>
                  <a:srgbClr val="000000"/>
                </a:solidFill>
              </a:rPr>
              <a:t>&gt;</a:t>
            </a:r>
            <a:r>
              <a:rPr lang="ko-KR" altLang="en-US" sz="1000">
                <a:solidFill>
                  <a:srgbClr val="000000"/>
                </a:solidFill>
              </a:rPr>
              <a:t>병상</a:t>
            </a:r>
            <a:endParaRPr lang="en-US" altLang="ko-KR" sz="1000">
              <a:solidFill>
                <a:srgbClr val="000000"/>
              </a:solidFill>
            </a:endParaRPr>
          </a:p>
          <a:p>
            <a:pPr algn="ctr"/>
            <a:r>
              <a:rPr lang="en-US" altLang="ko-KR" sz="1000">
                <a:solidFill>
                  <a:srgbClr val="000000"/>
                </a:solidFill>
              </a:rPr>
              <a:t>x0.9</a:t>
            </a:r>
            <a:endParaRPr lang="ko-KR" altLang="en-US" sz="1000" dirty="0">
              <a:solidFill>
                <a:srgbClr val="000000"/>
              </a:solidFill>
            </a:endParaRPr>
          </a:p>
        </p:txBody>
      </p:sp>
      <p:sp>
        <p:nvSpPr>
          <p:cNvPr id="111" name="직사각형 110"/>
          <p:cNvSpPr/>
          <p:nvPr/>
        </p:nvSpPr>
        <p:spPr>
          <a:xfrm>
            <a:off x="6530860" y="4797152"/>
            <a:ext cx="1009571" cy="398140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>
                <a:solidFill>
                  <a:srgbClr val="000000"/>
                </a:solidFill>
              </a:rPr>
              <a:t>점유율</a:t>
            </a:r>
            <a:r>
              <a:rPr lang="en-US" altLang="ko-KR" sz="1000">
                <a:solidFill>
                  <a:srgbClr val="000000"/>
                </a:solidFill>
              </a:rPr>
              <a:t>&gt;</a:t>
            </a:r>
            <a:r>
              <a:rPr lang="ko-KR" altLang="en-US" sz="1000">
                <a:solidFill>
                  <a:srgbClr val="000000"/>
                </a:solidFill>
              </a:rPr>
              <a:t>병상</a:t>
            </a:r>
            <a:endParaRPr lang="en-US" altLang="ko-KR" sz="1000">
              <a:solidFill>
                <a:srgbClr val="000000"/>
              </a:solidFill>
            </a:endParaRPr>
          </a:p>
          <a:p>
            <a:pPr algn="ctr"/>
            <a:r>
              <a:rPr lang="en-US" altLang="ko-KR" sz="1000">
                <a:solidFill>
                  <a:srgbClr val="000000"/>
                </a:solidFill>
              </a:rPr>
              <a:t>x0.7</a:t>
            </a:r>
            <a:endParaRPr lang="ko-KR" altLang="en-US" sz="1000" dirty="0">
              <a:solidFill>
                <a:srgbClr val="000000"/>
              </a:solidFill>
            </a:endParaRPr>
          </a:p>
        </p:txBody>
      </p:sp>
      <p:sp>
        <p:nvSpPr>
          <p:cNvPr id="112" name="직사각형 111"/>
          <p:cNvSpPr/>
          <p:nvPr/>
        </p:nvSpPr>
        <p:spPr>
          <a:xfrm>
            <a:off x="7577403" y="4797152"/>
            <a:ext cx="1009571" cy="398140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>
                <a:solidFill>
                  <a:srgbClr val="000000"/>
                </a:solidFill>
              </a:rPr>
              <a:t>점유율</a:t>
            </a:r>
            <a:r>
              <a:rPr lang="en-US" altLang="ko-KR" sz="1000">
                <a:solidFill>
                  <a:srgbClr val="000000"/>
                </a:solidFill>
              </a:rPr>
              <a:t>&gt;</a:t>
            </a:r>
            <a:r>
              <a:rPr lang="ko-KR" altLang="en-US" sz="1000">
                <a:solidFill>
                  <a:srgbClr val="000000"/>
                </a:solidFill>
              </a:rPr>
              <a:t>병상</a:t>
            </a:r>
            <a:endParaRPr lang="en-US" altLang="ko-KR" sz="1000">
              <a:solidFill>
                <a:srgbClr val="000000"/>
              </a:solidFill>
            </a:endParaRPr>
          </a:p>
          <a:p>
            <a:pPr algn="ctr"/>
            <a:r>
              <a:rPr lang="en-US" altLang="ko-KR" sz="1000">
                <a:solidFill>
                  <a:srgbClr val="000000"/>
                </a:solidFill>
              </a:rPr>
              <a:t>x0.5</a:t>
            </a:r>
            <a:endParaRPr lang="ko-KR" altLang="en-US" sz="1000" dirty="0">
              <a:solidFill>
                <a:srgbClr val="000000"/>
              </a:solidFill>
            </a:endParaRPr>
          </a:p>
        </p:txBody>
      </p:sp>
      <p:sp>
        <p:nvSpPr>
          <p:cNvPr id="113" name="직사각형 112"/>
          <p:cNvSpPr/>
          <p:nvPr/>
        </p:nvSpPr>
        <p:spPr>
          <a:xfrm>
            <a:off x="8623951" y="4797152"/>
            <a:ext cx="1009571" cy="398140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>
                <a:solidFill>
                  <a:srgbClr val="000000"/>
                </a:solidFill>
              </a:rPr>
              <a:t>점유율</a:t>
            </a:r>
            <a:r>
              <a:rPr lang="en-US" altLang="ko-KR" sz="1000">
                <a:solidFill>
                  <a:srgbClr val="000000"/>
                </a:solidFill>
              </a:rPr>
              <a:t>&lt;</a:t>
            </a:r>
            <a:r>
              <a:rPr lang="ko-KR" altLang="en-US" sz="1000">
                <a:solidFill>
                  <a:srgbClr val="000000"/>
                </a:solidFill>
              </a:rPr>
              <a:t>병상</a:t>
            </a:r>
            <a:endParaRPr lang="en-US" altLang="ko-KR" sz="1000">
              <a:solidFill>
                <a:srgbClr val="000000"/>
              </a:solidFill>
            </a:endParaRPr>
          </a:p>
          <a:p>
            <a:pPr algn="ctr"/>
            <a:r>
              <a:rPr lang="en-US" altLang="ko-KR" sz="1000">
                <a:solidFill>
                  <a:srgbClr val="000000"/>
                </a:solidFill>
              </a:rPr>
              <a:t>x0.5</a:t>
            </a:r>
            <a:endParaRPr lang="ko-KR" altLang="en-US" sz="1000" dirty="0">
              <a:solidFill>
                <a:srgbClr val="000000"/>
              </a:solidFill>
            </a:endParaRPr>
          </a:p>
        </p:txBody>
      </p:sp>
      <p:sp>
        <p:nvSpPr>
          <p:cNvPr id="114" name="오른쪽 화살표 113"/>
          <p:cNvSpPr/>
          <p:nvPr/>
        </p:nvSpPr>
        <p:spPr>
          <a:xfrm>
            <a:off x="4141957" y="4935835"/>
            <a:ext cx="234026" cy="144016"/>
          </a:xfrm>
          <a:prstGeom prst="rightArrow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FFFF"/>
              </a:solidFill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371134" y="6063099"/>
            <a:ext cx="42418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00" dirty="0">
                <a:solidFill>
                  <a:srgbClr val="000000"/>
                </a:solidFill>
              </a:rPr>
              <a:t>주</a:t>
            </a:r>
            <a:r>
              <a:rPr lang="en-US" altLang="ko-KR" sz="1000" dirty="0">
                <a:solidFill>
                  <a:srgbClr val="000000"/>
                </a:solidFill>
              </a:rPr>
              <a:t>1) </a:t>
            </a:r>
            <a:r>
              <a:rPr lang="ko-KR" altLang="en-US" sz="1000" dirty="0">
                <a:solidFill>
                  <a:srgbClr val="000000"/>
                </a:solidFill>
              </a:rPr>
              <a:t>상병전체 </a:t>
            </a:r>
            <a:r>
              <a:rPr lang="en-US" altLang="ko-KR" sz="1000" dirty="0">
                <a:solidFill>
                  <a:srgbClr val="000000"/>
                </a:solidFill>
              </a:rPr>
              <a:t>: </a:t>
            </a:r>
            <a:r>
              <a:rPr lang="ko-KR" altLang="en-US" sz="1000" dirty="0">
                <a:solidFill>
                  <a:srgbClr val="000000"/>
                </a:solidFill>
              </a:rPr>
              <a:t>다빈도 </a:t>
            </a:r>
            <a:r>
              <a:rPr lang="en-US" altLang="ko-KR" sz="1000" dirty="0">
                <a:solidFill>
                  <a:srgbClr val="000000"/>
                </a:solidFill>
              </a:rPr>
              <a:t>100</a:t>
            </a:r>
            <a:r>
              <a:rPr lang="ko-KR" altLang="en-US" sz="1000" dirty="0">
                <a:solidFill>
                  <a:srgbClr val="000000"/>
                </a:solidFill>
              </a:rPr>
              <a:t>대 상병 </a:t>
            </a:r>
            <a:r>
              <a:rPr lang="en-US" altLang="ko-KR" sz="1000" dirty="0">
                <a:solidFill>
                  <a:srgbClr val="000000"/>
                </a:solidFill>
              </a:rPr>
              <a:t>RI </a:t>
            </a:r>
            <a:r>
              <a:rPr lang="en-US" altLang="ko-KR" sz="1000" dirty="0" smtClean="0">
                <a:solidFill>
                  <a:srgbClr val="000000"/>
                </a:solidFill>
              </a:rPr>
              <a:t>(69.4)</a:t>
            </a:r>
            <a:endParaRPr lang="en-US" altLang="ko-KR" sz="1000" dirty="0">
              <a:solidFill>
                <a:srgbClr val="000000"/>
              </a:solidFill>
            </a:endParaRPr>
          </a:p>
          <a:p>
            <a:r>
              <a:rPr lang="en-US" altLang="ko-KR" sz="1000" dirty="0">
                <a:solidFill>
                  <a:srgbClr val="000000"/>
                </a:solidFill>
              </a:rPr>
              <a:t>   2) </a:t>
            </a:r>
            <a:r>
              <a:rPr lang="ko-KR" altLang="en-US" sz="1000" dirty="0">
                <a:solidFill>
                  <a:srgbClr val="000000"/>
                </a:solidFill>
              </a:rPr>
              <a:t>병상 </a:t>
            </a:r>
            <a:r>
              <a:rPr lang="en-US" altLang="ko-KR" sz="1000" dirty="0">
                <a:solidFill>
                  <a:srgbClr val="000000"/>
                </a:solidFill>
              </a:rPr>
              <a:t>: </a:t>
            </a:r>
            <a:r>
              <a:rPr lang="ko-KR" altLang="en-US" sz="1000" dirty="0" err="1">
                <a:solidFill>
                  <a:srgbClr val="000000"/>
                </a:solidFill>
              </a:rPr>
              <a:t>의료권</a:t>
            </a:r>
            <a:r>
              <a:rPr lang="ko-KR" altLang="en-US" sz="1000" dirty="0">
                <a:solidFill>
                  <a:srgbClr val="000000"/>
                </a:solidFill>
              </a:rPr>
              <a:t> 전체 </a:t>
            </a:r>
            <a:r>
              <a:rPr lang="ko-KR" altLang="en-US" sz="1000" dirty="0" err="1">
                <a:solidFill>
                  <a:srgbClr val="000000"/>
                </a:solidFill>
              </a:rPr>
              <a:t>병원급</a:t>
            </a:r>
            <a:r>
              <a:rPr lang="ko-KR" altLang="en-US" sz="1000" dirty="0">
                <a:solidFill>
                  <a:srgbClr val="000000"/>
                </a:solidFill>
              </a:rPr>
              <a:t> 이상 병상 중 의료원 병상 비율 </a:t>
            </a:r>
            <a:r>
              <a:rPr lang="en-US" altLang="ko-KR" sz="1000" dirty="0" smtClean="0">
                <a:solidFill>
                  <a:srgbClr val="000000"/>
                </a:solidFill>
              </a:rPr>
              <a:t>(5.3%)</a:t>
            </a:r>
            <a:endParaRPr lang="ko-KR" altLang="en-US" sz="10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중점서비스 도출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수요특성 분석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다빈도 순위 </a:t>
            </a:r>
            <a:r>
              <a:rPr lang="en-US" altLang="ko-KR" dirty="0" smtClean="0"/>
              <a:t>: </a:t>
            </a:r>
            <a:r>
              <a:rPr lang="ko-KR" altLang="en-US" dirty="0" smtClean="0"/>
              <a:t>대상 질환의 수요가 높을 수록 충족 필요성 및 실행 효과가 크다는 것을 전제로 다빈도 </a:t>
            </a:r>
            <a:r>
              <a:rPr lang="en-US" altLang="ko-KR" dirty="0" smtClean="0"/>
              <a:t>100</a:t>
            </a:r>
            <a:r>
              <a:rPr lang="ko-KR" altLang="en-US" dirty="0" smtClean="0"/>
              <a:t>대 상병에 대해 입원실인원 기준 다빈도 순위에 따라 </a:t>
            </a:r>
            <a:r>
              <a:rPr lang="en-US" altLang="ko-KR" dirty="0" smtClean="0"/>
              <a:t>20</a:t>
            </a:r>
            <a:r>
              <a:rPr lang="ko-KR" altLang="en-US" dirty="0" smtClean="0"/>
              <a:t>개 등간으로 점수화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 </a:t>
            </a:r>
            <a:r>
              <a:rPr lang="ko-KR" altLang="en-US" dirty="0" err="1" smtClean="0"/>
              <a:t>미충족</a:t>
            </a:r>
            <a:r>
              <a:rPr lang="ko-KR" altLang="en-US" dirty="0" smtClean="0"/>
              <a:t> 상병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지역친화도가 낮을 수록 공급의 우선순위가 높다는 것을 전제로 다빈도 </a:t>
            </a:r>
            <a:r>
              <a:rPr lang="en-US" altLang="ko-KR" dirty="0" smtClean="0"/>
              <a:t>100</a:t>
            </a:r>
            <a:r>
              <a:rPr lang="ko-KR" altLang="en-US" dirty="0" smtClean="0"/>
              <a:t>대 상병 </a:t>
            </a:r>
            <a:r>
              <a:rPr lang="en-US" altLang="ko-KR" dirty="0" smtClean="0"/>
              <a:t>RI</a:t>
            </a:r>
            <a:r>
              <a:rPr lang="ko-KR" altLang="en-US" dirty="0" smtClean="0"/>
              <a:t>와 개별 상병 </a:t>
            </a:r>
            <a:r>
              <a:rPr lang="en-US" altLang="ko-KR" dirty="0" smtClean="0"/>
              <a:t>RI</a:t>
            </a:r>
            <a:r>
              <a:rPr lang="ko-KR" altLang="en-US" dirty="0" smtClean="0"/>
              <a:t>를 비교하여 </a:t>
            </a:r>
            <a:r>
              <a:rPr lang="en-US" altLang="ko-KR" dirty="0" smtClean="0"/>
              <a:t>RI</a:t>
            </a:r>
            <a:r>
              <a:rPr lang="ko-KR" altLang="en-US" dirty="0" smtClean="0"/>
              <a:t>가 낮을 수록</a:t>
            </a:r>
            <a:r>
              <a:rPr lang="en-US" altLang="ko-KR" dirty="0" smtClean="0"/>
              <a:t>(</a:t>
            </a:r>
            <a:r>
              <a:rPr lang="ko-KR" altLang="en-US" dirty="0" smtClean="0"/>
              <a:t>지역친화도가 낮아 의료서비스 외부 유출</a:t>
            </a:r>
            <a:r>
              <a:rPr lang="en-US" altLang="ko-KR" dirty="0" smtClean="0"/>
              <a:t>)</a:t>
            </a:r>
            <a:r>
              <a:rPr lang="ko-KR" altLang="en-US" dirty="0" smtClean="0"/>
              <a:t> 우선순위를 높게 설정</a:t>
            </a:r>
            <a:endParaRPr lang="en-US" altLang="ko-KR" dirty="0" smtClean="0"/>
          </a:p>
          <a:p>
            <a:pPr lvl="2"/>
            <a:r>
              <a:rPr lang="ko-KR" altLang="en-US" dirty="0" smtClean="0"/>
              <a:t>다빈도 </a:t>
            </a:r>
            <a:r>
              <a:rPr lang="en-US" altLang="ko-KR" dirty="0" smtClean="0"/>
              <a:t>100</a:t>
            </a:r>
            <a:r>
              <a:rPr lang="ko-KR" altLang="en-US" dirty="0" smtClean="0"/>
              <a:t>대 상병 </a:t>
            </a:r>
            <a:r>
              <a:rPr lang="en-US" altLang="ko-KR" dirty="0" smtClean="0"/>
              <a:t>RI = </a:t>
            </a:r>
            <a:r>
              <a:rPr lang="ko-KR" altLang="en-US" dirty="0" smtClean="0"/>
              <a:t>지역 내 다빈도 </a:t>
            </a:r>
            <a:r>
              <a:rPr lang="en-US" altLang="ko-KR" dirty="0" smtClean="0"/>
              <a:t>100</a:t>
            </a:r>
            <a:r>
              <a:rPr lang="ko-KR" altLang="en-US" dirty="0" smtClean="0"/>
              <a:t>대 상병 </a:t>
            </a:r>
            <a:r>
              <a:rPr lang="ko-KR" altLang="en-US" dirty="0" err="1" smtClean="0"/>
              <a:t>의료이용량</a:t>
            </a:r>
            <a:r>
              <a:rPr lang="ko-KR" altLang="en-US" dirty="0" smtClean="0"/>
              <a:t> 계 </a:t>
            </a:r>
            <a:r>
              <a:rPr lang="en-US" altLang="ko-KR" dirty="0" smtClean="0"/>
              <a:t>/ </a:t>
            </a:r>
            <a:r>
              <a:rPr lang="ko-KR" altLang="en-US" dirty="0" smtClean="0"/>
              <a:t>지역 주민 다빈도 </a:t>
            </a:r>
            <a:r>
              <a:rPr lang="en-US" altLang="ko-KR" dirty="0" smtClean="0"/>
              <a:t>100</a:t>
            </a:r>
            <a:r>
              <a:rPr lang="ko-KR" altLang="en-US" dirty="0" smtClean="0"/>
              <a:t>대 상병 </a:t>
            </a:r>
            <a:r>
              <a:rPr lang="ko-KR" altLang="en-US" dirty="0" err="1" smtClean="0"/>
              <a:t>의료이용량</a:t>
            </a:r>
            <a:r>
              <a:rPr lang="ko-KR" altLang="en-US" dirty="0" smtClean="0"/>
              <a:t> 계</a:t>
            </a:r>
            <a:endParaRPr lang="en-US" altLang="ko-KR" dirty="0" smtClean="0"/>
          </a:p>
          <a:p>
            <a:pPr lvl="2"/>
            <a:r>
              <a:rPr lang="ko-KR" altLang="en-US" dirty="0" smtClean="0"/>
              <a:t>개별 상병 </a:t>
            </a:r>
            <a:r>
              <a:rPr lang="en-US" altLang="ko-KR" dirty="0" smtClean="0"/>
              <a:t>RI = </a:t>
            </a:r>
            <a:r>
              <a:rPr lang="ko-KR" altLang="en-US" dirty="0" smtClean="0"/>
              <a:t>지역 내 개별 상병 </a:t>
            </a:r>
            <a:r>
              <a:rPr lang="ko-KR" altLang="en-US" dirty="0" err="1" smtClean="0"/>
              <a:t>의료이용량</a:t>
            </a:r>
            <a:r>
              <a:rPr lang="ko-KR" altLang="en-US" dirty="0" smtClean="0"/>
              <a:t> </a:t>
            </a:r>
            <a:r>
              <a:rPr lang="en-US" altLang="ko-KR" dirty="0" smtClean="0"/>
              <a:t>/ </a:t>
            </a:r>
            <a:r>
              <a:rPr lang="ko-KR" altLang="en-US" dirty="0" smtClean="0"/>
              <a:t>지역 주민 개별 상병 총 </a:t>
            </a:r>
            <a:r>
              <a:rPr lang="ko-KR" altLang="en-US" dirty="0" err="1" smtClean="0"/>
              <a:t>의료이용량</a:t>
            </a:r>
            <a:endParaRPr lang="en-US" altLang="ko-KR" dirty="0" smtClean="0"/>
          </a:p>
          <a:p>
            <a:pPr lvl="1"/>
            <a:r>
              <a:rPr lang="ko-KR" altLang="en-US" dirty="0" err="1" smtClean="0"/>
              <a:t>진료량</a:t>
            </a:r>
            <a:r>
              <a:rPr lang="ko-KR" altLang="en-US" dirty="0" smtClean="0"/>
              <a:t> 증가 추세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상병의 </a:t>
            </a:r>
            <a:r>
              <a:rPr lang="ko-KR" altLang="en-US" dirty="0" err="1" smtClean="0"/>
              <a:t>이용량이</a:t>
            </a:r>
            <a:r>
              <a:rPr lang="ko-KR" altLang="en-US" dirty="0" smtClean="0"/>
              <a:t> 증가추세여야 향후 사업 실행의 </a:t>
            </a:r>
            <a:r>
              <a:rPr lang="ko-KR" altLang="en-US" dirty="0" err="1" smtClean="0"/>
              <a:t>효과성이</a:t>
            </a:r>
            <a:r>
              <a:rPr lang="ko-KR" altLang="en-US" dirty="0" smtClean="0"/>
              <a:t> 높다는 것을 전제로 개별 상병의 최근 </a:t>
            </a:r>
            <a:r>
              <a:rPr lang="en-US" altLang="ko-KR" dirty="0" smtClean="0"/>
              <a:t>4</a:t>
            </a:r>
            <a:r>
              <a:rPr lang="ko-KR" altLang="en-US" dirty="0" smtClean="0"/>
              <a:t>개년의 </a:t>
            </a:r>
            <a:r>
              <a:rPr lang="ko-KR" altLang="en-US" dirty="0" err="1" smtClean="0"/>
              <a:t>의료이용량</a:t>
            </a:r>
            <a:r>
              <a:rPr lang="ko-KR" altLang="en-US" dirty="0" smtClean="0"/>
              <a:t> 연평균 증감률을 전국과 의료원 소재 광역 </a:t>
            </a:r>
            <a:r>
              <a:rPr lang="ko-KR" altLang="en-US" dirty="0" err="1" smtClean="0"/>
              <a:t>지자체를</a:t>
            </a:r>
            <a:r>
              <a:rPr lang="ko-KR" altLang="en-US" dirty="0" smtClean="0"/>
              <a:t> 비교 </a:t>
            </a:r>
            <a:r>
              <a:rPr lang="en-US" altLang="ko-KR" dirty="0" smtClean="0"/>
              <a:t>(※ </a:t>
            </a:r>
            <a:r>
              <a:rPr lang="ko-KR" altLang="en-US" dirty="0" smtClean="0"/>
              <a:t>개별 상병의 연도별 </a:t>
            </a:r>
            <a:r>
              <a:rPr lang="ko-KR" altLang="en-US" dirty="0" err="1" smtClean="0"/>
              <a:t>진료량</a:t>
            </a:r>
            <a:r>
              <a:rPr lang="ko-KR" altLang="en-US" dirty="0" smtClean="0"/>
              <a:t> </a:t>
            </a:r>
            <a:r>
              <a:rPr lang="en-US" altLang="ko-KR" dirty="0" smtClean="0"/>
              <a:t>: </a:t>
            </a:r>
            <a:r>
              <a:rPr lang="ko-KR" altLang="en-US" dirty="0" smtClean="0"/>
              <a:t>건강보험심사평가원 상병통계</a:t>
            </a:r>
            <a:r>
              <a:rPr lang="en-US" altLang="ko-KR" dirty="0" smtClean="0"/>
              <a:t>)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경쟁력 분석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의료원 점유율 </a:t>
            </a:r>
            <a:r>
              <a:rPr lang="en-US" altLang="ko-KR" dirty="0" smtClean="0"/>
              <a:t>: </a:t>
            </a:r>
            <a:r>
              <a:rPr lang="ko-KR" altLang="en-US" dirty="0" smtClean="0"/>
              <a:t>현재 </a:t>
            </a:r>
            <a:r>
              <a:rPr lang="ko-KR" altLang="en-US" dirty="0" err="1" smtClean="0"/>
              <a:t>상병별</a:t>
            </a:r>
            <a:r>
              <a:rPr lang="ko-KR" altLang="en-US" dirty="0" smtClean="0"/>
              <a:t> 점유율이 높을 수록 경쟁력이 높다는 것을 전제로 개별 상병의 지역 내 </a:t>
            </a:r>
            <a:r>
              <a:rPr lang="ko-KR" altLang="en-US" dirty="0" err="1" smtClean="0"/>
              <a:t>의료이용량</a:t>
            </a:r>
            <a:r>
              <a:rPr lang="ko-KR" altLang="en-US" dirty="0" smtClean="0"/>
              <a:t> 중 해당 의료원의 </a:t>
            </a:r>
            <a:r>
              <a:rPr lang="ko-KR" altLang="en-US" dirty="0" err="1" smtClean="0"/>
              <a:t>이용량의</a:t>
            </a:r>
            <a:r>
              <a:rPr lang="ko-KR" altLang="en-US" dirty="0" smtClean="0"/>
              <a:t> 점유율을 산정하여 </a:t>
            </a:r>
            <a:r>
              <a:rPr lang="ko-KR" altLang="en-US" dirty="0" err="1" smtClean="0"/>
              <a:t>의료권</a:t>
            </a:r>
            <a:r>
              <a:rPr lang="ko-KR" altLang="en-US" dirty="0" smtClean="0"/>
              <a:t> 내 전체 </a:t>
            </a:r>
            <a:r>
              <a:rPr lang="ko-KR" altLang="en-US" dirty="0" err="1" smtClean="0"/>
              <a:t>병원급</a:t>
            </a:r>
            <a:r>
              <a:rPr lang="ko-KR" altLang="en-US" dirty="0" smtClean="0"/>
              <a:t> 이상 입원병상 중 해당 의료원의 병상 비율과 비교</a:t>
            </a:r>
            <a:endParaRPr lang="en-US" altLang="ko-KR" dirty="0" smtClean="0"/>
          </a:p>
          <a:p>
            <a:pPr lvl="2"/>
            <a:r>
              <a:rPr lang="ko-KR" altLang="en-US" dirty="0" smtClean="0"/>
              <a:t>점유율 </a:t>
            </a:r>
            <a:r>
              <a:rPr lang="en-US" altLang="ko-KR" dirty="0" smtClean="0"/>
              <a:t>= </a:t>
            </a:r>
            <a:r>
              <a:rPr lang="ko-KR" altLang="en-US" dirty="0" smtClean="0"/>
              <a:t>개별 상병 해당 의료원 입원일수 </a:t>
            </a:r>
            <a:r>
              <a:rPr lang="en-US" altLang="ko-KR" dirty="0" smtClean="0"/>
              <a:t>/ </a:t>
            </a:r>
            <a:r>
              <a:rPr lang="ko-KR" altLang="en-US" dirty="0" smtClean="0"/>
              <a:t>개별 상병 </a:t>
            </a:r>
            <a:r>
              <a:rPr lang="ko-KR" altLang="en-US" dirty="0" err="1" smtClean="0"/>
              <a:t>의료권</a:t>
            </a:r>
            <a:r>
              <a:rPr lang="ko-KR" altLang="en-US" dirty="0" smtClean="0"/>
              <a:t> 내 입원일수</a:t>
            </a:r>
            <a:endParaRPr lang="en-US" altLang="ko-KR" dirty="0" smtClean="0"/>
          </a:p>
          <a:p>
            <a:pPr lvl="2"/>
            <a:r>
              <a:rPr lang="ko-KR" altLang="en-US" dirty="0" smtClean="0"/>
              <a:t>병상비율 </a:t>
            </a:r>
            <a:r>
              <a:rPr lang="en-US" altLang="ko-KR" dirty="0" smtClean="0"/>
              <a:t>= </a:t>
            </a:r>
            <a:r>
              <a:rPr lang="ko-KR" altLang="en-US" dirty="0" smtClean="0"/>
              <a:t>해당 의료원 </a:t>
            </a:r>
            <a:r>
              <a:rPr lang="ko-KR" altLang="en-US" dirty="0" err="1" smtClean="0"/>
              <a:t>병상수</a:t>
            </a:r>
            <a:r>
              <a:rPr lang="ko-KR" altLang="en-US" dirty="0" smtClean="0"/>
              <a:t> </a:t>
            </a:r>
            <a:r>
              <a:rPr lang="en-US" altLang="ko-KR" dirty="0" smtClean="0"/>
              <a:t>/ </a:t>
            </a:r>
            <a:r>
              <a:rPr lang="ko-KR" altLang="en-US" dirty="0" err="1" smtClean="0"/>
              <a:t>의료권</a:t>
            </a:r>
            <a:r>
              <a:rPr lang="ko-KR" altLang="en-US" dirty="0" smtClean="0"/>
              <a:t> 전체 </a:t>
            </a:r>
            <a:r>
              <a:rPr lang="ko-KR" altLang="en-US" dirty="0" err="1" smtClean="0"/>
              <a:t>병원급</a:t>
            </a:r>
            <a:r>
              <a:rPr lang="ko-KR" altLang="en-US" dirty="0" smtClean="0"/>
              <a:t> 이상 </a:t>
            </a:r>
            <a:r>
              <a:rPr lang="ko-KR" altLang="en-US" dirty="0" err="1" smtClean="0"/>
              <a:t>병상수</a:t>
            </a:r>
            <a:r>
              <a:rPr lang="ko-KR" altLang="en-US" dirty="0" smtClean="0"/>
              <a:t> 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의료기관 종별 이용 특성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의료기관 종별에 따라 개별 상병의 이용 특성이 상이하므로 해당 의료원의 종별 </a:t>
            </a:r>
            <a:r>
              <a:rPr lang="ko-KR" altLang="en-US" dirty="0" err="1" smtClean="0"/>
              <a:t>이용량이</a:t>
            </a:r>
            <a:r>
              <a:rPr lang="ko-KR" altLang="en-US" dirty="0" smtClean="0"/>
              <a:t> 평균 대비 높을 경우 경쟁력이 높다는 것을 전제로 개별 상병의 의료기관 종별 이용 특성과 전체 의료이용의 종별 특성을 비교</a:t>
            </a:r>
            <a:endParaRPr lang="en-US" altLang="ko-KR" dirty="0" smtClean="0"/>
          </a:p>
          <a:p>
            <a:pPr lvl="2"/>
            <a:r>
              <a:rPr lang="ko-KR" altLang="en-US" dirty="0" smtClean="0"/>
              <a:t>개별 상병 종별 이용 특성 </a:t>
            </a:r>
            <a:r>
              <a:rPr lang="en-US" altLang="ko-KR" dirty="0" smtClean="0"/>
              <a:t>= </a:t>
            </a:r>
            <a:r>
              <a:rPr lang="ko-KR" altLang="en-US" dirty="0" smtClean="0"/>
              <a:t>개별 상병 종별</a:t>
            </a:r>
            <a:r>
              <a:rPr lang="en-US" altLang="ko-KR" dirty="0" smtClean="0"/>
              <a:t>(</a:t>
            </a:r>
            <a:r>
              <a:rPr lang="ko-KR" altLang="en-US" dirty="0" smtClean="0"/>
              <a:t>상급종합</a:t>
            </a:r>
            <a:r>
              <a:rPr lang="en-US" altLang="ko-KR" dirty="0" smtClean="0"/>
              <a:t>, </a:t>
            </a:r>
            <a:r>
              <a:rPr lang="ko-KR" altLang="en-US" dirty="0" smtClean="0"/>
              <a:t>종합</a:t>
            </a:r>
            <a:r>
              <a:rPr lang="en-US" altLang="ko-KR" dirty="0" smtClean="0"/>
              <a:t>, </a:t>
            </a:r>
            <a:r>
              <a:rPr lang="ko-KR" altLang="en-US" dirty="0" smtClean="0"/>
              <a:t>병원</a:t>
            </a:r>
            <a:r>
              <a:rPr lang="en-US" altLang="ko-KR" dirty="0" smtClean="0"/>
              <a:t>, </a:t>
            </a:r>
            <a:r>
              <a:rPr lang="ko-KR" altLang="en-US" dirty="0" smtClean="0"/>
              <a:t>의원</a:t>
            </a:r>
            <a:r>
              <a:rPr lang="en-US" altLang="ko-KR" dirty="0" smtClean="0"/>
              <a:t>) </a:t>
            </a:r>
            <a:r>
              <a:rPr lang="ko-KR" altLang="en-US" dirty="0" err="1" smtClean="0"/>
              <a:t>내원일수</a:t>
            </a:r>
            <a:r>
              <a:rPr lang="ko-KR" altLang="en-US" dirty="0" smtClean="0"/>
              <a:t> </a:t>
            </a:r>
            <a:r>
              <a:rPr lang="en-US" altLang="ko-KR" dirty="0" smtClean="0"/>
              <a:t>/ </a:t>
            </a:r>
            <a:r>
              <a:rPr lang="ko-KR" altLang="en-US" dirty="0" smtClean="0"/>
              <a:t>개별 상병 전체 </a:t>
            </a:r>
            <a:r>
              <a:rPr lang="ko-KR" altLang="en-US" dirty="0" err="1" smtClean="0"/>
              <a:t>내원일수</a:t>
            </a:r>
            <a:endParaRPr lang="en-US" altLang="ko-KR" dirty="0" smtClean="0"/>
          </a:p>
          <a:p>
            <a:pPr lvl="2"/>
            <a:r>
              <a:rPr lang="ko-KR" altLang="en-US" dirty="0" smtClean="0"/>
              <a:t>전체 종별 이용 특성 </a:t>
            </a:r>
            <a:r>
              <a:rPr lang="en-US" altLang="ko-KR" dirty="0" smtClean="0"/>
              <a:t>= </a:t>
            </a:r>
            <a:r>
              <a:rPr lang="ko-KR" altLang="en-US" dirty="0" smtClean="0"/>
              <a:t>전체 종별</a:t>
            </a:r>
            <a:r>
              <a:rPr lang="en-US" altLang="ko-KR" dirty="0" smtClean="0"/>
              <a:t>(</a:t>
            </a:r>
            <a:r>
              <a:rPr lang="ko-KR" altLang="en-US" dirty="0" smtClean="0"/>
              <a:t>상급종합</a:t>
            </a:r>
            <a:r>
              <a:rPr lang="en-US" altLang="ko-KR" dirty="0" smtClean="0"/>
              <a:t>, </a:t>
            </a:r>
            <a:r>
              <a:rPr lang="ko-KR" altLang="en-US" dirty="0" smtClean="0"/>
              <a:t>종합</a:t>
            </a:r>
            <a:r>
              <a:rPr lang="en-US" altLang="ko-KR" dirty="0" smtClean="0"/>
              <a:t>, </a:t>
            </a:r>
            <a:r>
              <a:rPr lang="ko-KR" altLang="en-US" dirty="0" smtClean="0"/>
              <a:t>병원</a:t>
            </a:r>
            <a:r>
              <a:rPr lang="en-US" altLang="ko-KR" dirty="0" smtClean="0"/>
              <a:t>, </a:t>
            </a:r>
            <a:r>
              <a:rPr lang="ko-KR" altLang="en-US" dirty="0" smtClean="0"/>
              <a:t>의원</a:t>
            </a:r>
            <a:r>
              <a:rPr lang="en-US" altLang="ko-KR" dirty="0" smtClean="0"/>
              <a:t>) </a:t>
            </a:r>
            <a:r>
              <a:rPr lang="ko-KR" altLang="en-US" dirty="0" err="1" smtClean="0"/>
              <a:t>내원일수</a:t>
            </a:r>
            <a:r>
              <a:rPr lang="ko-KR" altLang="en-US" dirty="0" smtClean="0"/>
              <a:t> </a:t>
            </a:r>
            <a:r>
              <a:rPr lang="en-US" altLang="ko-KR" dirty="0" smtClean="0"/>
              <a:t>/ </a:t>
            </a:r>
            <a:r>
              <a:rPr lang="ko-KR" altLang="en-US" dirty="0" smtClean="0"/>
              <a:t>전체 </a:t>
            </a:r>
            <a:r>
              <a:rPr lang="ko-KR" altLang="en-US" dirty="0" err="1" smtClean="0"/>
              <a:t>내원일수</a:t>
            </a:r>
            <a:r>
              <a:rPr lang="ko-KR" altLang="en-US" dirty="0" smtClean="0"/>
              <a:t> </a:t>
            </a:r>
            <a:r>
              <a:rPr lang="en-US" altLang="ko-KR" dirty="0" smtClean="0"/>
              <a:t>(※ </a:t>
            </a:r>
            <a:r>
              <a:rPr lang="ko-KR" altLang="en-US" dirty="0" smtClean="0"/>
              <a:t>국민건강보험통계연보</a:t>
            </a:r>
            <a:r>
              <a:rPr lang="en-US" altLang="ko-KR" dirty="0" smtClean="0"/>
              <a:t>, </a:t>
            </a:r>
            <a:r>
              <a:rPr lang="ko-KR" altLang="en-US" dirty="0" smtClean="0"/>
              <a:t>전국</a:t>
            </a:r>
            <a:r>
              <a:rPr lang="en-US" altLang="ko-KR" dirty="0" smtClean="0"/>
              <a:t>, 2012)</a:t>
            </a:r>
          </a:p>
          <a:p>
            <a:pPr lvl="2"/>
            <a:endParaRPr lang="ko-KR" altLang="en-US" dirty="0" smtClean="0"/>
          </a:p>
          <a:p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66826" y="1585435"/>
            <a:ext cx="5722678" cy="4276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중점서비스 도출</a:t>
            </a:r>
            <a:endParaRPr lang="ko-KR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703767" y="1820443"/>
            <a:ext cx="64793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000">
                <a:solidFill>
                  <a:srgbClr val="000000"/>
                </a:solidFill>
              </a:rPr>
              <a:t>[A </a:t>
            </a:r>
            <a:r>
              <a:rPr lang="ko-KR" altLang="en-US" sz="1000">
                <a:solidFill>
                  <a:srgbClr val="000000"/>
                </a:solidFill>
              </a:rPr>
              <a:t>그룹</a:t>
            </a:r>
            <a:r>
              <a:rPr lang="en-US" altLang="ko-KR" sz="1000">
                <a:solidFill>
                  <a:srgbClr val="000000"/>
                </a:solidFill>
              </a:rPr>
              <a:t>]</a:t>
            </a:r>
            <a:endParaRPr lang="ko-KR" altLang="en-US" sz="1000">
              <a:solidFill>
                <a:srgbClr val="0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710071" y="1820443"/>
            <a:ext cx="63831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000">
                <a:solidFill>
                  <a:srgbClr val="000000"/>
                </a:solidFill>
              </a:rPr>
              <a:t>[B </a:t>
            </a:r>
            <a:r>
              <a:rPr lang="ko-KR" altLang="en-US" sz="1000">
                <a:solidFill>
                  <a:srgbClr val="000000"/>
                </a:solidFill>
              </a:rPr>
              <a:t>그룹</a:t>
            </a:r>
            <a:r>
              <a:rPr lang="en-US" altLang="ko-KR" sz="1000">
                <a:solidFill>
                  <a:srgbClr val="000000"/>
                </a:solidFill>
              </a:rPr>
              <a:t>]</a:t>
            </a:r>
            <a:endParaRPr lang="ko-KR" altLang="en-US" sz="1000">
              <a:solidFill>
                <a:srgbClr val="0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706598" y="5606689"/>
            <a:ext cx="64472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000">
                <a:solidFill>
                  <a:srgbClr val="000000"/>
                </a:solidFill>
              </a:rPr>
              <a:t>[C </a:t>
            </a:r>
            <a:r>
              <a:rPr lang="ko-KR" altLang="en-US" sz="1000">
                <a:solidFill>
                  <a:srgbClr val="000000"/>
                </a:solidFill>
              </a:rPr>
              <a:t>그룹</a:t>
            </a:r>
            <a:r>
              <a:rPr lang="en-US" altLang="ko-KR" sz="1000">
                <a:solidFill>
                  <a:srgbClr val="000000"/>
                </a:solidFill>
              </a:rPr>
              <a:t>]</a:t>
            </a:r>
            <a:endParaRPr lang="ko-KR" altLang="en-US" sz="1000">
              <a:solidFill>
                <a:srgbClr val="0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848230" y="5606689"/>
            <a:ext cx="65434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000">
                <a:solidFill>
                  <a:srgbClr val="000000"/>
                </a:solidFill>
              </a:rPr>
              <a:t>[D </a:t>
            </a:r>
            <a:r>
              <a:rPr lang="ko-KR" altLang="en-US" sz="1000">
                <a:solidFill>
                  <a:srgbClr val="000000"/>
                </a:solidFill>
              </a:rPr>
              <a:t>그룹</a:t>
            </a:r>
            <a:r>
              <a:rPr lang="en-US" altLang="ko-KR" sz="1000">
                <a:solidFill>
                  <a:srgbClr val="000000"/>
                </a:solidFill>
              </a:rPr>
              <a:t>]</a:t>
            </a:r>
            <a:endParaRPr lang="ko-KR" altLang="en-US" sz="1000">
              <a:solidFill>
                <a:srgbClr val="00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201141" y="5780902"/>
            <a:ext cx="8002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200" b="1">
                <a:solidFill>
                  <a:srgbClr val="000000"/>
                </a:solidFill>
              </a:rPr>
              <a:t>수요특성</a:t>
            </a:r>
            <a:endParaRPr lang="ko-KR" altLang="en-US" sz="1200" b="1" dirty="0">
              <a:solidFill>
                <a:srgbClr val="000000"/>
              </a:solidFill>
            </a:endParaRPr>
          </a:p>
        </p:txBody>
      </p:sp>
      <p:cxnSp>
        <p:nvCxnSpPr>
          <p:cNvPr id="14" name="직선 화살표 연결선 13"/>
          <p:cNvCxnSpPr/>
          <p:nvPr/>
        </p:nvCxnSpPr>
        <p:spPr>
          <a:xfrm flipH="1">
            <a:off x="4406946" y="5924897"/>
            <a:ext cx="1794199" cy="0"/>
          </a:xfrm>
          <a:prstGeom prst="straightConnector1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화살표 연결선 14"/>
          <p:cNvCxnSpPr/>
          <p:nvPr/>
        </p:nvCxnSpPr>
        <p:spPr>
          <a:xfrm>
            <a:off x="7137243" y="5924897"/>
            <a:ext cx="1638182" cy="0"/>
          </a:xfrm>
          <a:prstGeom prst="straightConnector1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3883012" y="5817032"/>
            <a:ext cx="43313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000" b="1">
                <a:solidFill>
                  <a:srgbClr val="000000"/>
                </a:solidFill>
              </a:rPr>
              <a:t>Low</a:t>
            </a:r>
            <a:endParaRPr lang="ko-KR" altLang="en-US" sz="1000" b="1">
              <a:solidFill>
                <a:srgbClr val="00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931442" y="5817032"/>
            <a:ext cx="47801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000" b="1">
                <a:solidFill>
                  <a:srgbClr val="000000"/>
                </a:solidFill>
              </a:rPr>
              <a:t>High</a:t>
            </a:r>
            <a:endParaRPr lang="ko-KR" altLang="en-US" sz="1000" b="1">
              <a:solidFill>
                <a:srgbClr val="00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338098" y="3548641"/>
            <a:ext cx="3385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200" b="1">
                <a:solidFill>
                  <a:srgbClr val="000000"/>
                </a:solidFill>
              </a:rPr>
              <a:t>경</a:t>
            </a:r>
            <a:endParaRPr lang="en-US" altLang="ko-KR" sz="1200" b="1">
              <a:solidFill>
                <a:srgbClr val="000000"/>
              </a:solidFill>
            </a:endParaRPr>
          </a:p>
          <a:p>
            <a:pPr algn="ctr"/>
            <a:r>
              <a:rPr lang="ko-KR" altLang="en-US" sz="1200" b="1">
                <a:solidFill>
                  <a:srgbClr val="000000"/>
                </a:solidFill>
              </a:rPr>
              <a:t>쟁</a:t>
            </a:r>
            <a:endParaRPr lang="en-US" altLang="ko-KR" sz="1200" b="1">
              <a:solidFill>
                <a:srgbClr val="000000"/>
              </a:solidFill>
            </a:endParaRPr>
          </a:p>
          <a:p>
            <a:pPr algn="ctr"/>
            <a:r>
              <a:rPr lang="ko-KR" altLang="en-US" sz="1200" b="1">
                <a:solidFill>
                  <a:srgbClr val="000000"/>
                </a:solidFill>
              </a:rPr>
              <a:t>력</a:t>
            </a:r>
            <a:endParaRPr lang="ko-KR" altLang="en-US" sz="1200" b="1" dirty="0">
              <a:solidFill>
                <a:srgbClr val="00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314818" y="5564878"/>
            <a:ext cx="43313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000" b="1">
                <a:solidFill>
                  <a:srgbClr val="000000"/>
                </a:solidFill>
              </a:rPr>
              <a:t>Low</a:t>
            </a:r>
            <a:endParaRPr lang="ko-KR" altLang="en-US" sz="1000" b="1">
              <a:solidFill>
                <a:srgbClr val="00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275340" y="1772820"/>
            <a:ext cx="47801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000" b="1">
                <a:solidFill>
                  <a:srgbClr val="000000"/>
                </a:solidFill>
              </a:rPr>
              <a:t>High</a:t>
            </a:r>
            <a:endParaRPr lang="ko-KR" altLang="en-US" sz="1000" b="1">
              <a:solidFill>
                <a:srgbClr val="000000"/>
              </a:solidFill>
            </a:endParaRPr>
          </a:p>
        </p:txBody>
      </p:sp>
      <p:cxnSp>
        <p:nvCxnSpPr>
          <p:cNvPr id="23" name="직선 화살표 연결선 22"/>
          <p:cNvCxnSpPr/>
          <p:nvPr/>
        </p:nvCxnSpPr>
        <p:spPr>
          <a:xfrm flipV="1">
            <a:off x="3548844" y="2108473"/>
            <a:ext cx="0" cy="1368152"/>
          </a:xfrm>
          <a:prstGeom prst="straightConnector1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직선 화살표 연결선 24"/>
          <p:cNvCxnSpPr/>
          <p:nvPr/>
        </p:nvCxnSpPr>
        <p:spPr>
          <a:xfrm>
            <a:off x="3528207" y="4244330"/>
            <a:ext cx="0" cy="1296144"/>
          </a:xfrm>
          <a:prstGeom prst="straightConnector1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내용 개체 틀 2"/>
          <p:cNvSpPr txBox="1">
            <a:spLocks/>
          </p:cNvSpPr>
          <p:nvPr/>
        </p:nvSpPr>
        <p:spPr bwMode="auto">
          <a:xfrm>
            <a:off x="345132" y="980728"/>
            <a:ext cx="9226970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174625" indent="-174625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300"/>
              </a:spcAft>
              <a:buFont typeface="Arial" charset="0"/>
              <a:buChar char="•"/>
              <a:defRPr/>
            </a:pPr>
            <a:r>
              <a:rPr lang="ko-KR" altLang="en-US" sz="1200" b="1" dirty="0">
                <a:solidFill>
                  <a:srgbClr val="3644AC"/>
                </a:solidFill>
              </a:rPr>
              <a:t>수요특성과 경쟁력 분석 결과 영역별 전략 도출</a:t>
            </a:r>
            <a:endParaRPr lang="en-US" altLang="ko-KR" sz="1200" b="1" dirty="0">
              <a:solidFill>
                <a:srgbClr val="3644AC"/>
              </a:solidFill>
            </a:endParaRPr>
          </a:p>
        </p:txBody>
      </p:sp>
      <p:graphicFrame>
        <p:nvGraphicFramePr>
          <p:cNvPr id="35" name="내용 개체 틀 34"/>
          <p:cNvGraphicFramePr>
            <a:graphicFrameLocks noGrp="1"/>
          </p:cNvGraphicFramePr>
          <p:nvPr>
            <p:ph idx="1"/>
          </p:nvPr>
        </p:nvGraphicFramePr>
        <p:xfrm>
          <a:off x="428498" y="1844824"/>
          <a:ext cx="2730304" cy="1728192"/>
        </p:xfrm>
        <a:graphic>
          <a:graphicData uri="http://schemas.openxmlformats.org/drawingml/2006/table">
            <a:tbl>
              <a:tblPr/>
              <a:tblGrid>
                <a:gridCol w="682576"/>
                <a:gridCol w="682576"/>
                <a:gridCol w="682576"/>
                <a:gridCol w="682576"/>
              </a:tblGrid>
              <a:tr h="288032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그룹</a:t>
                      </a:r>
                    </a:p>
                  </a:txBody>
                  <a:tcPr marL="10319" marR="10319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수요특성</a:t>
                      </a:r>
                    </a:p>
                  </a:txBody>
                  <a:tcPr marL="10319" marR="10319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경쟁력</a:t>
                      </a:r>
                    </a:p>
                  </a:txBody>
                  <a:tcPr marL="10319" marR="10319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상병수</a:t>
                      </a:r>
                    </a:p>
                  </a:txBody>
                  <a:tcPr marL="10319" marR="10319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전체</a:t>
                      </a:r>
                    </a:p>
                  </a:txBody>
                  <a:tcPr marL="10319" marR="10319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6.4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10319" marR="10319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3.9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10319" marR="10319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100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10319" marR="10319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A</a:t>
                      </a:r>
                    </a:p>
                  </a:txBody>
                  <a:tcPr marL="10319" marR="10319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7.8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10319" marR="10319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6.4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10319" marR="10319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27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10319" marR="10319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B</a:t>
                      </a:r>
                    </a:p>
                  </a:txBody>
                  <a:tcPr marL="10319" marR="10319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4.7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10319" marR="10319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6.7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10319" marR="10319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25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10319" marR="10319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C</a:t>
                      </a:r>
                    </a:p>
                  </a:txBody>
                  <a:tcPr marL="10319" marR="10319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5.3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10319" marR="10319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1.3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10319" marR="10319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25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10319" marR="10319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D</a:t>
                      </a:r>
                    </a:p>
                  </a:txBody>
                  <a:tcPr marL="10319" marR="10319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7.6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10319" marR="10319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0.8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10319" marR="10319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23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10319" marR="10319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36" name="표 35"/>
          <p:cNvGraphicFramePr>
            <a:graphicFrameLocks noGrp="1"/>
          </p:cNvGraphicFramePr>
          <p:nvPr/>
        </p:nvGraphicFramePr>
        <p:xfrm>
          <a:off x="428497" y="3933296"/>
          <a:ext cx="2340000" cy="216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0000"/>
                <a:gridCol w="1170000"/>
              </a:tblGrid>
              <a:tr h="1080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 marL="99060" marR="9906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 marL="99060" marR="9906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080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 marL="99060" marR="9906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 marL="99060" marR="9906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7" name="오른쪽 화살표 36"/>
          <p:cNvSpPr/>
          <p:nvPr/>
        </p:nvSpPr>
        <p:spPr>
          <a:xfrm rot="16200000">
            <a:off x="1790649" y="4881792"/>
            <a:ext cx="864096" cy="312035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FFFF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693777" y="5511679"/>
            <a:ext cx="96372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000" b="1">
                <a:solidFill>
                  <a:srgbClr val="000000"/>
                </a:solidFill>
              </a:rPr>
              <a:t>(</a:t>
            </a:r>
            <a:r>
              <a:rPr lang="ko-KR" altLang="en-US" sz="1000" b="1">
                <a:solidFill>
                  <a:srgbClr val="000000"/>
                </a:solidFill>
              </a:rPr>
              <a:t>경쟁력 확보</a:t>
            </a:r>
            <a:r>
              <a:rPr lang="en-US" altLang="ko-KR" sz="1000" b="1">
                <a:solidFill>
                  <a:srgbClr val="000000"/>
                </a:solidFill>
              </a:rPr>
              <a:t>)</a:t>
            </a:r>
            <a:endParaRPr lang="ko-KR" altLang="en-US" sz="1000" b="1">
              <a:solidFill>
                <a:srgbClr val="00000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926469" y="4317740"/>
            <a:ext cx="53412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000" b="1">
                <a:solidFill>
                  <a:srgbClr val="000000"/>
                </a:solidFill>
              </a:rPr>
              <a:t>(</a:t>
            </a:r>
            <a:r>
              <a:rPr lang="ko-KR" altLang="en-US" sz="1000" b="1">
                <a:solidFill>
                  <a:srgbClr val="000000"/>
                </a:solidFill>
              </a:rPr>
              <a:t>강화</a:t>
            </a:r>
            <a:r>
              <a:rPr lang="en-US" altLang="ko-KR" sz="1000" b="1">
                <a:solidFill>
                  <a:srgbClr val="000000"/>
                </a:solidFill>
              </a:rPr>
              <a:t>)</a:t>
            </a:r>
            <a:endParaRPr lang="ko-KR" altLang="en-US" sz="1000" b="1">
              <a:solidFill>
                <a:srgbClr val="00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757158" y="3717033"/>
            <a:ext cx="84670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000" b="1">
                <a:solidFill>
                  <a:srgbClr val="000000"/>
                </a:solidFill>
              </a:rPr>
              <a:t>[</a:t>
            </a:r>
            <a:r>
              <a:rPr lang="ko-KR" altLang="en-US" sz="1000" b="1">
                <a:solidFill>
                  <a:srgbClr val="000000"/>
                </a:solidFill>
              </a:rPr>
              <a:t>투자</a:t>
            </a:r>
            <a:r>
              <a:rPr lang="en-US" altLang="ko-KR" sz="1000" b="1">
                <a:solidFill>
                  <a:srgbClr val="000000"/>
                </a:solidFill>
              </a:rPr>
              <a:t>/</a:t>
            </a:r>
            <a:r>
              <a:rPr lang="ko-KR" altLang="en-US" sz="1000" b="1">
                <a:solidFill>
                  <a:srgbClr val="000000"/>
                </a:solidFill>
              </a:rPr>
              <a:t>강화</a:t>
            </a:r>
            <a:r>
              <a:rPr lang="en-US" altLang="ko-KR" sz="1000" b="1">
                <a:solidFill>
                  <a:srgbClr val="000000"/>
                </a:solidFill>
              </a:rPr>
              <a:t>]</a:t>
            </a:r>
            <a:endParaRPr lang="ko-KR" altLang="en-US" sz="1000" b="1">
              <a:solidFill>
                <a:srgbClr val="00000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11780" y="3717033"/>
            <a:ext cx="84670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000" b="1">
                <a:solidFill>
                  <a:srgbClr val="000000"/>
                </a:solidFill>
              </a:rPr>
              <a:t>[</a:t>
            </a:r>
            <a:r>
              <a:rPr lang="ko-KR" altLang="en-US" sz="1000" b="1">
                <a:solidFill>
                  <a:srgbClr val="000000"/>
                </a:solidFill>
              </a:rPr>
              <a:t>유지</a:t>
            </a:r>
            <a:r>
              <a:rPr lang="en-US" altLang="ko-KR" sz="1000" b="1">
                <a:solidFill>
                  <a:srgbClr val="000000"/>
                </a:solidFill>
              </a:rPr>
              <a:t>/</a:t>
            </a:r>
            <a:r>
              <a:rPr lang="ko-KR" altLang="en-US" sz="1000" b="1">
                <a:solidFill>
                  <a:srgbClr val="000000"/>
                </a:solidFill>
              </a:rPr>
              <a:t>축소</a:t>
            </a:r>
            <a:r>
              <a:rPr lang="en-US" altLang="ko-KR" sz="1000" b="1">
                <a:solidFill>
                  <a:srgbClr val="000000"/>
                </a:solidFill>
              </a:rPr>
              <a:t>]</a:t>
            </a:r>
            <a:endParaRPr lang="ko-KR" altLang="en-US" sz="1000" b="1">
              <a:solidFill>
                <a:srgbClr val="00000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40533" y="4317740"/>
            <a:ext cx="53412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000" b="1">
                <a:solidFill>
                  <a:srgbClr val="000000"/>
                </a:solidFill>
              </a:rPr>
              <a:t>(</a:t>
            </a:r>
            <a:r>
              <a:rPr lang="ko-KR" altLang="en-US" sz="1000" b="1">
                <a:solidFill>
                  <a:srgbClr val="000000"/>
                </a:solidFill>
              </a:rPr>
              <a:t>유지</a:t>
            </a:r>
            <a:r>
              <a:rPr lang="en-US" altLang="ko-KR" sz="1000" b="1">
                <a:solidFill>
                  <a:srgbClr val="000000"/>
                </a:solidFill>
              </a:rPr>
              <a:t>)</a:t>
            </a:r>
            <a:endParaRPr lang="ko-KR" altLang="en-US" sz="1000" b="1">
              <a:solidFill>
                <a:srgbClr val="000000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740534" y="5517253"/>
            <a:ext cx="53412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000" b="1">
                <a:solidFill>
                  <a:srgbClr val="000000"/>
                </a:solidFill>
              </a:rPr>
              <a:t>(</a:t>
            </a:r>
            <a:r>
              <a:rPr lang="ko-KR" altLang="en-US" sz="1000" b="1">
                <a:solidFill>
                  <a:srgbClr val="000000"/>
                </a:solidFill>
              </a:rPr>
              <a:t>축소</a:t>
            </a:r>
            <a:r>
              <a:rPr lang="en-US" altLang="ko-KR" sz="1000" b="1">
                <a:solidFill>
                  <a:srgbClr val="000000"/>
                </a:solidFill>
              </a:rPr>
              <a:t>)</a:t>
            </a:r>
            <a:endParaRPr lang="ko-KR" altLang="en-US" sz="1000" b="1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중점서비스 도출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>
                <a:solidFill>
                  <a:srgbClr val="3644AC"/>
                </a:solidFill>
              </a:rPr>
              <a:t>A</a:t>
            </a:r>
            <a:r>
              <a:rPr lang="ko-KR" altLang="en-US" dirty="0" smtClean="0">
                <a:solidFill>
                  <a:srgbClr val="3644AC"/>
                </a:solidFill>
              </a:rPr>
              <a:t>그룹 상병 현황 </a:t>
            </a:r>
            <a:r>
              <a:rPr lang="en-US" altLang="ko-KR" dirty="0" smtClean="0">
                <a:solidFill>
                  <a:srgbClr val="3644AC"/>
                </a:solidFill>
              </a:rPr>
              <a:t>(</a:t>
            </a:r>
            <a:r>
              <a:rPr lang="ko-KR" altLang="en-US" dirty="0" smtClean="0">
                <a:solidFill>
                  <a:srgbClr val="3644AC"/>
                </a:solidFill>
              </a:rPr>
              <a:t>강화 영역</a:t>
            </a:r>
            <a:r>
              <a:rPr lang="en-US" altLang="ko-KR" dirty="0" smtClean="0">
                <a:solidFill>
                  <a:srgbClr val="3644AC"/>
                </a:solidFill>
              </a:rPr>
              <a:t>)</a:t>
            </a:r>
          </a:p>
          <a:p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ko-KR" altLang="en-US"/>
          </a:p>
        </p:txBody>
      </p:sp>
      <p:graphicFrame>
        <p:nvGraphicFramePr>
          <p:cNvPr id="6" name="표 5"/>
          <p:cNvGraphicFramePr>
            <a:graphicFrameLocks noGrp="1"/>
          </p:cNvGraphicFramePr>
          <p:nvPr/>
        </p:nvGraphicFramePr>
        <p:xfrm>
          <a:off x="469454" y="1374676"/>
          <a:ext cx="9146951" cy="5102012"/>
        </p:xfrm>
        <a:graphic>
          <a:graphicData uri="http://schemas.openxmlformats.org/drawingml/2006/table">
            <a:tbl>
              <a:tblPr/>
              <a:tblGrid>
                <a:gridCol w="586951"/>
                <a:gridCol w="3035404"/>
                <a:gridCol w="613844"/>
                <a:gridCol w="613844"/>
                <a:gridCol w="613844"/>
                <a:gridCol w="613844"/>
                <a:gridCol w="613844"/>
                <a:gridCol w="613844"/>
                <a:gridCol w="613844"/>
                <a:gridCol w="613844"/>
                <a:gridCol w="613844"/>
              </a:tblGrid>
              <a:tr h="17132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상병코드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상병명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의료권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천안의료원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입원일당 </a:t>
                      </a:r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요양급여비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7132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전체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(ⓐ)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관내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(ⓑ)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RI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입원일수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(ⓒ)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점유율</a:t>
                      </a:r>
                      <a:endParaRPr lang="en-US" altLang="ko-KR" sz="10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(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ⓒ/ⓐ)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점유율</a:t>
                      </a:r>
                      <a:endParaRPr lang="en-US" altLang="ko-KR" sz="10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(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ⓒ/ⓑ)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전체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관내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의료원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17132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A09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 감염성 및 상세불명 기원의 기타 위장염 및 결장염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9,675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8,482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87.7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482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5.0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5.7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130,122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130,342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126,381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132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C16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위의 악성 신생물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9,802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6,119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62.4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395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4.0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6.5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305,011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289,715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153,888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132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C20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직장의 악성신생물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3,033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1,831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60.4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176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5.8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9.6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282,567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280,569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186,681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132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C22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간 및 간내 담관의 악성 신생물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6,844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3,636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53.1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272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4.0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7.5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362,670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302,578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103,473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132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C50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유방의 악성 신생물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6,988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4,841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69.3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294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4.2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6.1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276,973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267,709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292,647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132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D12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결장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, 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직장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, 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항문 및 항문관의 양성 신생물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2,779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2,589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93.2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114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4.1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4.4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235,234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230,913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291,439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132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D24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유방의 양성 신생물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1,220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1,121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91.9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423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34.7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37.7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129,666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124,318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110,434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132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E11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인슐린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-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비의존 당뇨병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8,421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6,536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77.6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2,089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24.8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32.0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123,267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128,930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98,909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132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H81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전정기능의 장애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1,428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1,299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91.0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5.6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6.2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130,094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126,238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115,468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132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I10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본태성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일차성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)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고혈압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2,063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762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36.9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404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19.6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53.0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77,151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144,196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41,476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132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J18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상세불명 병원체의 폐렴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17,676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14,675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83.0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2,096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11.9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14.3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175,704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174,611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142,041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132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J20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급성 기관지염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1,025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653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63.7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113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11.0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17.3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104,888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105,280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133,138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132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K35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급성 충수염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5,235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4,487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85.7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196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3.7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4.4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429,110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433,692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533,052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132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K63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장의 기타 질환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1,038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651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62.7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124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11.9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19.0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266,703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279,270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285,104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132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K80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담석증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4,982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4,145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83.2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207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4.2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5.0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388,534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387,431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148,503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132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M17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무릎관절증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10,739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5,227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48.7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2,932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27.3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56.1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278,452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273,126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276,985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132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M48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기타 척추병증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7,542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4,358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57.8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780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10.3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17.9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176,149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178,316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147,854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132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N10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급성 세뇨관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-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사이질성 신염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4,832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4,209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87.1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275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5.7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6.5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162,207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163,575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118,899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132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N39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비뇨계통의 기타 장애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3,863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3,092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80.0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755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19.5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24.4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189,334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198,003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114,768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132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S02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두개골 및 안면골의 골절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3,078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2,835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92.1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455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14.8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16.0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183,183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183,602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77,093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132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S06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두개내손상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7,788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6,416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82.4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974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12.5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15.2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228,743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211,495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100,806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132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S22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늑골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, 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흉골 및 흉추의 골절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4,555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3,546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77.8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1,010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22.2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28.5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131,807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131,662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126,144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132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S32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요추 및 골반의 골절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6,532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5,153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78.9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1,403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21.5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27.2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139,939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145,062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126,897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132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S52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아래팔의 골절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4,290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3,635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84.7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607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14.1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16.7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207,340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207,912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159,964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132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S72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대퇴골의 골절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8,336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6,607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79.3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1,223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14.7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18.5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233,404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236,848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203,132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132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S82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발목을 포함한 아래다리의 골절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6,700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5,364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80.1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563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8.4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10.5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160,100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164,334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144,962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132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Z51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기타의료를 위하여 보건서비스와 접하고 있는 사람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8,647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8,343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96.5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3,107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35.9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37.2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286,930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287,131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125,180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중점서비스 도출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B</a:t>
            </a:r>
            <a:r>
              <a:rPr lang="ko-KR" altLang="en-US" dirty="0" smtClean="0"/>
              <a:t>그룹 상병 현황 </a:t>
            </a:r>
            <a:r>
              <a:rPr lang="en-US" altLang="ko-KR" dirty="0" smtClean="0"/>
              <a:t>(</a:t>
            </a:r>
            <a:r>
              <a:rPr lang="ko-KR" altLang="en-US" dirty="0" smtClean="0"/>
              <a:t>유지 영역</a:t>
            </a:r>
            <a:r>
              <a:rPr lang="en-US" altLang="ko-KR" dirty="0" smtClean="0"/>
              <a:t>)</a:t>
            </a:r>
          </a:p>
          <a:p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ko-KR" altLang="en-US"/>
          </a:p>
        </p:txBody>
      </p:sp>
      <p:graphicFrame>
        <p:nvGraphicFramePr>
          <p:cNvPr id="6" name="표 5"/>
          <p:cNvGraphicFramePr>
            <a:graphicFrameLocks noGrp="1"/>
          </p:cNvGraphicFramePr>
          <p:nvPr/>
        </p:nvGraphicFramePr>
        <p:xfrm>
          <a:off x="560512" y="1340768"/>
          <a:ext cx="8839379" cy="5089320"/>
        </p:xfrm>
        <a:graphic>
          <a:graphicData uri="http://schemas.openxmlformats.org/drawingml/2006/table">
            <a:tbl>
              <a:tblPr/>
              <a:tblGrid>
                <a:gridCol w="617709"/>
                <a:gridCol w="2930525"/>
                <a:gridCol w="587905"/>
                <a:gridCol w="587905"/>
                <a:gridCol w="587905"/>
                <a:gridCol w="587905"/>
                <a:gridCol w="587905"/>
                <a:gridCol w="587905"/>
                <a:gridCol w="587905"/>
                <a:gridCol w="587905"/>
                <a:gridCol w="587905"/>
              </a:tblGrid>
              <a:tr h="18402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상병코드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상병명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의료권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천안의료원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입원일당 </a:t>
                      </a:r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요양급여비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8402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전체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(ⓐ)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관내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(ⓑ)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RI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입원일수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(ⓒ)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점유율</a:t>
                      </a:r>
                      <a:endParaRPr lang="en-US" altLang="ko-KR" sz="10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(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ⓒ/ⓐ)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점유율</a:t>
                      </a:r>
                      <a:endParaRPr lang="en-US" altLang="ko-KR" sz="10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(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ⓒ/ⓑ)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전체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관내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의료원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1840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A41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기타 패혈증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1,986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1,664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83.8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478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24.1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28.7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369,870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339,287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174,947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0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B02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대상포진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1,462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1,280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87.6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234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16.0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18.3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118,697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117,979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96,218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0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C18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결장의 악성 신생물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4,477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3,199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71.5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183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4.1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5.7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316,278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296,820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269,528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0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I50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심부전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2,747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2,282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83.1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270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9.8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11.8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271,892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261,980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126,947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0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I61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뇌내출혈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12,110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11,517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95.1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733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6.1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6.4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167,152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163,701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70,720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0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J15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달리 분류되지 않은 세균폐렴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3,855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2,873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74.5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780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20.2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27.1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150,469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146,120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115,014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0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J44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기타 만성 폐색성 폐질환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3,660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3,126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85.4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2,063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56.4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66.0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171,076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174,293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99,251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0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J45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천식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2,514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2,119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84.3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729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29.0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34.4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141,163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146,120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109,247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0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J93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기흉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1,571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1,451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92.4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4.0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4.3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373,918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372,868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164,224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0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K21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위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-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식도역류병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1,112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981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88.2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542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48.7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55.2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124,957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122,517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86,743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0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K25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위궤양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1,450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1,119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77.2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147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10.1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13.1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206,729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210,902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156,463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0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K29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위염 및 십이지장염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1,000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726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72.6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233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23.3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32.1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128,668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141,191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102,069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0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K40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사타구니탈장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1,062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880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82.9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7.3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8.9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390,440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396,351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211,902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0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K56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 탈장이 없는 마비성 장폐색증 및 </a:t>
                      </a:r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장폐색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1,705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1,297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76.1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4.6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6.0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199,607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202,948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198,961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0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K70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알코올성 간질환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4,532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3,942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87.0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1,098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24.2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27.9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179,658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179,347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101,780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0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L03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연조직염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1,908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1,421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74.5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160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8.4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11.3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131,858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131,424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108,760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0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M54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등통증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716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262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36.6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7.7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21.0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121,254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119,183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82,712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0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M65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윤활막염 및 힘줄윤활막염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1,139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756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66.4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97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8.5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12.8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155,421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138,905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95,013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0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M75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어깨 병변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3,456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1,890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54.7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302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8.7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16.0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193,387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189,088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201,109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0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N40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전립선의 증식증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719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504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70.1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79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11.0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15.7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194,912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183,294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36,127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0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S33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요추 및 골반의 관절 및 인대의 탈구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, 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염좌 및 긴장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1,147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563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49.1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132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11.5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23.4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87,849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96,696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90,151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0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S42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어깨 및 위팔의 골절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3,517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2,997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85.2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403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11.5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13.4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183,445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186,655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153,613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0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S83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무릎의 관절 및 인대의 탈구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, 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염좌 및 긴장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5,588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4,031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72.1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482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8.6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12.0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174,751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173,618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165,475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0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S92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발목을 제외한 발의 골절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2,072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1,642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79.2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260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12.5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15.8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120,274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127,126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100,318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0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Z47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기타 정형외과적 계속 치료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1,228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1,139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92.8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225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18.3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19.8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184,575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184,481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125,715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중점서비스 도출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D</a:t>
            </a:r>
            <a:r>
              <a:rPr lang="ko-KR" altLang="en-US" dirty="0" smtClean="0"/>
              <a:t>그룹 상병 현황 </a:t>
            </a:r>
            <a:r>
              <a:rPr lang="en-US" altLang="ko-KR" dirty="0" smtClean="0"/>
              <a:t>(</a:t>
            </a:r>
            <a:r>
              <a:rPr lang="ko-KR" altLang="en-US" dirty="0" smtClean="0"/>
              <a:t>경쟁력 확보 필요 영역</a:t>
            </a:r>
            <a:r>
              <a:rPr lang="en-US" altLang="ko-KR" dirty="0" smtClean="0"/>
              <a:t>)</a:t>
            </a:r>
            <a:endParaRPr lang="ko-KR" altLang="en-US" dirty="0" smtClean="0"/>
          </a:p>
          <a:p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ko-KR" altLang="en-US"/>
          </a:p>
        </p:txBody>
      </p:sp>
      <p:graphicFrame>
        <p:nvGraphicFramePr>
          <p:cNvPr id="7" name="표 6"/>
          <p:cNvGraphicFramePr>
            <a:graphicFrameLocks noGrp="1"/>
          </p:cNvGraphicFramePr>
          <p:nvPr/>
        </p:nvGraphicFramePr>
        <p:xfrm>
          <a:off x="488504" y="1412776"/>
          <a:ext cx="9045874" cy="4968548"/>
        </p:xfrm>
        <a:graphic>
          <a:graphicData uri="http://schemas.openxmlformats.org/drawingml/2006/table">
            <a:tbl>
              <a:tblPr/>
              <a:tblGrid>
                <a:gridCol w="567245"/>
                <a:gridCol w="3702050"/>
                <a:gridCol w="530731"/>
                <a:gridCol w="530731"/>
                <a:gridCol w="530731"/>
                <a:gridCol w="530731"/>
                <a:gridCol w="530731"/>
                <a:gridCol w="530731"/>
                <a:gridCol w="530731"/>
                <a:gridCol w="530731"/>
                <a:gridCol w="530731"/>
              </a:tblGrid>
              <a:tr h="19109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상병코드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상병명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의료권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천안의료원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입원일당 요양급여비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8219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전체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(ⓐ)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관내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(ⓑ)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RI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입원일수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(ⓒ)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점유율</a:t>
                      </a:r>
                      <a:endParaRPr lang="en-US" altLang="ko-KR" sz="10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(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ⓒ/ⓐ)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점유율</a:t>
                      </a:r>
                      <a:endParaRPr lang="en-US" altLang="ko-KR" sz="10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(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ⓒ/ⓑ)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전체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관내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의료원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19109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B08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달리 분류되지않은 피부및 점막병터가 특징인 기타 이러스 감염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1,088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963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88.5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77,208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75,638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9109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C34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기관지 및 폐의 악성 신생물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8,485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5,186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61.1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143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1.7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2.8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325,205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314,871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136,497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09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C73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갑상샘의 악성신생물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3,790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2,179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57.5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136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3.6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6.2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303,038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272,144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298,153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09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D13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기타 및 부분불명의 소화계통의 양성 신생물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1,122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762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67.9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3.1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4.6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303,453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292,617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78,045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09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D25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자궁의 평활근종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3,446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2,762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80.2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369,438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362,572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228,860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09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F10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알코올 사용에 의한 정신 및 행동장애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49,446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33,830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68.4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161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55,255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54,602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108,018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09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F20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정신분열병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95,560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30,815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32.2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51,424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54,348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9109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H25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노년성 백내장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314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180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57.3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621,867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571,992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9109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I20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협심증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3,983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3,201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80.4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1.3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1.6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688,829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655,697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115,089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09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I63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뇌경색증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20,537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18,275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89.0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464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2.3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2.5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171,990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166,953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146,631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09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I84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치핵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2,102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1,878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89.3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99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4.7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5.3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253,334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250,778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214,489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09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J03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급성 편도염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3,086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2,791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90.4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1.0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1.1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88,882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86,459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120,806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09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J12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달리 분류되지 않은 바이러스폐렴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1,600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1,417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88.6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0.0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115,043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115,037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9109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J21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급성 세기관지염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1,780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1,428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80.2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136,725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144,536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9109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M50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경추간판장애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2,946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1,979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67.2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0.6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166,533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173,104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101,110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09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M51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기타 추간판 장애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17,695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12,849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72.6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339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1.9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2.6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146,291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148,064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94,503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09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N18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만성 신장질환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8,018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6,143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76.6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105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1.3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1.7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275,423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244,926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102,408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09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O80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단일 자연 분만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5,367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4,622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86.1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306,993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305,993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9109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O82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제왕절개에 의한 단일 분만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6,271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5,369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85.6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233,525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230,339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9109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O83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기타 보조 단일 분만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1,268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1,158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91.3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312,671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312,297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9109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P59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기타 및 상세불명의 원인으로 인한 신생아 황달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3,057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2,910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95.2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135,481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136,947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9109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S66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손목 및 손 부위의 근육 및 힘줄의 손상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1,380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847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61.4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154,371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164,051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9109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Z38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출산장소에 따른 생존출생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11,408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10,223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89.6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38,326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38,143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Picture 2"/>
          <p:cNvPicPr>
            <a:picLocks noChangeAspect="1" noChangeArrowheads="1"/>
          </p:cNvPicPr>
          <p:nvPr/>
        </p:nvPicPr>
        <p:blipFill>
          <a:blip r:embed="rId2" cstate="print"/>
          <a:srcRect l="13806" r="14861"/>
          <a:stretch>
            <a:fillRect/>
          </a:stretch>
        </p:blipFill>
        <p:spPr bwMode="auto">
          <a:xfrm>
            <a:off x="6123130" y="1700808"/>
            <a:ext cx="1872208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경영상태진단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경영상태 진단 </a:t>
            </a:r>
            <a:r>
              <a:rPr lang="en-US" altLang="ko-KR" dirty="0" smtClean="0"/>
              <a:t>(2012</a:t>
            </a:r>
            <a:r>
              <a:rPr lang="ko-KR" altLang="en-US" dirty="0" smtClean="0"/>
              <a:t>년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graphicFrame>
        <p:nvGraphicFramePr>
          <p:cNvPr id="65" name="차트 64"/>
          <p:cNvGraphicFramePr/>
          <p:nvPr/>
        </p:nvGraphicFramePr>
        <p:xfrm>
          <a:off x="8085347" y="1540190"/>
          <a:ext cx="1638182" cy="45320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8" name="직사각형 67"/>
          <p:cNvSpPr/>
          <p:nvPr/>
        </p:nvSpPr>
        <p:spPr>
          <a:xfrm>
            <a:off x="8543223" y="1357298"/>
            <a:ext cx="1008112" cy="216024"/>
          </a:xfrm>
          <a:prstGeom prst="rect">
            <a:avLst/>
          </a:prstGeom>
          <a:solidFill>
            <a:schemeClr val="accent5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b="1" dirty="0">
                <a:solidFill>
                  <a:srgbClr val="FFFFFF"/>
                </a:solidFill>
              </a:rPr>
              <a:t>공익적 성과</a:t>
            </a:r>
          </a:p>
        </p:txBody>
      </p:sp>
      <p:cxnSp>
        <p:nvCxnSpPr>
          <p:cNvPr id="69" name="직선 연결선 68"/>
          <p:cNvCxnSpPr/>
          <p:nvPr/>
        </p:nvCxnSpPr>
        <p:spPr>
          <a:xfrm>
            <a:off x="9395397" y="1599650"/>
            <a:ext cx="0" cy="4156155"/>
          </a:xfrm>
          <a:prstGeom prst="line">
            <a:avLst/>
          </a:prstGeom>
          <a:noFill/>
          <a:ln w="9525" cap="flat" cmpd="sng" algn="ctr">
            <a:solidFill>
              <a:srgbClr val="FF0000"/>
            </a:solidFill>
            <a:prstDash val="solid"/>
          </a:ln>
          <a:effectLst/>
        </p:spPr>
      </p:cxnSp>
      <p:sp>
        <p:nvSpPr>
          <p:cNvPr id="70" name="TextBox 69"/>
          <p:cNvSpPr txBox="1"/>
          <p:nvPr/>
        </p:nvSpPr>
        <p:spPr>
          <a:xfrm>
            <a:off x="9467428" y="1644039"/>
            <a:ext cx="34336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>
                <a:solidFill>
                  <a:srgbClr val="000000"/>
                </a:solidFill>
              </a:rPr>
              <a:t>1</a:t>
            </a:r>
            <a:r>
              <a:rPr lang="ko-KR" altLang="en-US" sz="800" dirty="0">
                <a:solidFill>
                  <a:srgbClr val="000000"/>
                </a:solidFill>
              </a:rPr>
              <a:t>위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9467428" y="1786914"/>
            <a:ext cx="34336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>
                <a:solidFill>
                  <a:srgbClr val="000000"/>
                </a:solidFill>
              </a:rPr>
              <a:t>1</a:t>
            </a:r>
            <a:r>
              <a:rPr lang="ko-KR" altLang="en-US" sz="800" dirty="0">
                <a:solidFill>
                  <a:srgbClr val="000000"/>
                </a:solidFill>
              </a:rPr>
              <a:t>위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9467428" y="1923126"/>
            <a:ext cx="34336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>
                <a:solidFill>
                  <a:srgbClr val="000000"/>
                </a:solidFill>
              </a:rPr>
              <a:t>3</a:t>
            </a:r>
            <a:r>
              <a:rPr lang="ko-KR" altLang="en-US" sz="800" dirty="0">
                <a:solidFill>
                  <a:srgbClr val="000000"/>
                </a:solidFill>
              </a:rPr>
              <a:t>위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9467428" y="2029042"/>
            <a:ext cx="34336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>
                <a:solidFill>
                  <a:srgbClr val="000000"/>
                </a:solidFill>
              </a:rPr>
              <a:t>4</a:t>
            </a:r>
            <a:r>
              <a:rPr lang="ko-KR" altLang="en-US" sz="800" dirty="0">
                <a:solidFill>
                  <a:srgbClr val="000000"/>
                </a:solidFill>
              </a:rPr>
              <a:t>위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9432133" y="2148095"/>
            <a:ext cx="34336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>
                <a:solidFill>
                  <a:srgbClr val="000000"/>
                </a:solidFill>
              </a:rPr>
              <a:t>4</a:t>
            </a:r>
            <a:r>
              <a:rPr lang="ko-KR" altLang="en-US" sz="800" dirty="0">
                <a:solidFill>
                  <a:srgbClr val="000000"/>
                </a:solidFill>
              </a:rPr>
              <a:t>위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9432133" y="2281445"/>
            <a:ext cx="34336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>
                <a:solidFill>
                  <a:srgbClr val="000000"/>
                </a:solidFill>
              </a:rPr>
              <a:t>4</a:t>
            </a:r>
            <a:r>
              <a:rPr lang="ko-KR" altLang="en-US" sz="800" dirty="0">
                <a:solidFill>
                  <a:srgbClr val="000000"/>
                </a:solidFill>
              </a:rPr>
              <a:t>위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9432133" y="2393274"/>
            <a:ext cx="34336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>
                <a:solidFill>
                  <a:srgbClr val="000000"/>
                </a:solidFill>
              </a:rPr>
              <a:t>7</a:t>
            </a:r>
            <a:r>
              <a:rPr lang="ko-KR" altLang="en-US" sz="800" dirty="0">
                <a:solidFill>
                  <a:srgbClr val="000000"/>
                </a:solidFill>
              </a:rPr>
              <a:t>위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9432133" y="2518240"/>
            <a:ext cx="34336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>
                <a:solidFill>
                  <a:srgbClr val="000000"/>
                </a:solidFill>
              </a:rPr>
              <a:t>7</a:t>
            </a:r>
            <a:r>
              <a:rPr lang="ko-KR" altLang="en-US" sz="800" dirty="0">
                <a:solidFill>
                  <a:srgbClr val="000000"/>
                </a:solidFill>
              </a:rPr>
              <a:t>위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9432133" y="2643206"/>
            <a:ext cx="34336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>
                <a:solidFill>
                  <a:srgbClr val="000000"/>
                </a:solidFill>
              </a:rPr>
              <a:t>9</a:t>
            </a:r>
            <a:r>
              <a:rPr lang="ko-KR" altLang="en-US" sz="800" dirty="0">
                <a:solidFill>
                  <a:srgbClr val="000000"/>
                </a:solidFill>
              </a:rPr>
              <a:t>위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9380538" y="2777117"/>
            <a:ext cx="34336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>
                <a:solidFill>
                  <a:srgbClr val="000000"/>
                </a:solidFill>
              </a:rPr>
              <a:t>9</a:t>
            </a:r>
            <a:r>
              <a:rPr lang="ko-KR" altLang="en-US" sz="800" dirty="0">
                <a:solidFill>
                  <a:srgbClr val="000000"/>
                </a:solidFill>
              </a:rPr>
              <a:t>위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9380538" y="2902083"/>
            <a:ext cx="39946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>
                <a:solidFill>
                  <a:srgbClr val="000000"/>
                </a:solidFill>
              </a:rPr>
              <a:t>11</a:t>
            </a:r>
            <a:r>
              <a:rPr lang="ko-KR" altLang="en-US" sz="800" dirty="0">
                <a:solidFill>
                  <a:srgbClr val="000000"/>
                </a:solidFill>
              </a:rPr>
              <a:t>위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9380538" y="3022296"/>
            <a:ext cx="39946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>
                <a:solidFill>
                  <a:srgbClr val="000000"/>
                </a:solidFill>
              </a:rPr>
              <a:t>12</a:t>
            </a:r>
            <a:r>
              <a:rPr lang="ko-KR" altLang="en-US" sz="800" dirty="0">
                <a:solidFill>
                  <a:srgbClr val="000000"/>
                </a:solidFill>
              </a:rPr>
              <a:t>위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9333485" y="3150874"/>
            <a:ext cx="39946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>
                <a:solidFill>
                  <a:srgbClr val="000000"/>
                </a:solidFill>
              </a:rPr>
              <a:t>13</a:t>
            </a:r>
            <a:r>
              <a:rPr lang="ko-KR" altLang="en-US" sz="800" dirty="0">
                <a:solidFill>
                  <a:srgbClr val="000000"/>
                </a:solidFill>
              </a:rPr>
              <a:t>위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9333485" y="3281753"/>
            <a:ext cx="39946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>
                <a:solidFill>
                  <a:srgbClr val="000000"/>
                </a:solidFill>
              </a:rPr>
              <a:t>14</a:t>
            </a:r>
            <a:r>
              <a:rPr lang="ko-KR" altLang="en-US" sz="800" dirty="0">
                <a:solidFill>
                  <a:srgbClr val="000000"/>
                </a:solidFill>
              </a:rPr>
              <a:t>위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9333485" y="3410911"/>
            <a:ext cx="39946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>
                <a:solidFill>
                  <a:srgbClr val="000000"/>
                </a:solidFill>
              </a:rPr>
              <a:t>14</a:t>
            </a:r>
            <a:r>
              <a:rPr lang="ko-KR" altLang="en-US" sz="800" dirty="0">
                <a:solidFill>
                  <a:srgbClr val="000000"/>
                </a:solidFill>
              </a:rPr>
              <a:t>위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9333485" y="3526352"/>
            <a:ext cx="39946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>
                <a:solidFill>
                  <a:srgbClr val="000000"/>
                </a:solidFill>
              </a:rPr>
              <a:t>14</a:t>
            </a:r>
            <a:r>
              <a:rPr lang="ko-KR" altLang="en-US" sz="800" dirty="0">
                <a:solidFill>
                  <a:srgbClr val="000000"/>
                </a:solidFill>
              </a:rPr>
              <a:t>위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9333485" y="3650738"/>
            <a:ext cx="39946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>
                <a:solidFill>
                  <a:srgbClr val="000000"/>
                </a:solidFill>
              </a:rPr>
              <a:t>14</a:t>
            </a:r>
            <a:r>
              <a:rPr lang="ko-KR" altLang="en-US" sz="800" dirty="0">
                <a:solidFill>
                  <a:srgbClr val="000000"/>
                </a:solidFill>
              </a:rPr>
              <a:t>위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9333485" y="3775704"/>
            <a:ext cx="39946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>
                <a:solidFill>
                  <a:srgbClr val="000000"/>
                </a:solidFill>
              </a:rPr>
              <a:t>18</a:t>
            </a:r>
            <a:r>
              <a:rPr lang="ko-KR" altLang="en-US" sz="800" dirty="0">
                <a:solidFill>
                  <a:srgbClr val="000000"/>
                </a:solidFill>
              </a:rPr>
              <a:t>위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9333485" y="3909054"/>
            <a:ext cx="39946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>
                <a:solidFill>
                  <a:srgbClr val="000000"/>
                </a:solidFill>
              </a:rPr>
              <a:t>19</a:t>
            </a:r>
            <a:r>
              <a:rPr lang="ko-KR" altLang="en-US" sz="800" dirty="0">
                <a:solidFill>
                  <a:srgbClr val="000000"/>
                </a:solidFill>
              </a:rPr>
              <a:t>위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9333485" y="4020883"/>
            <a:ext cx="39946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>
                <a:solidFill>
                  <a:srgbClr val="000000"/>
                </a:solidFill>
              </a:rPr>
              <a:t>20</a:t>
            </a:r>
            <a:r>
              <a:rPr lang="ko-KR" altLang="en-US" sz="800" dirty="0">
                <a:solidFill>
                  <a:srgbClr val="000000"/>
                </a:solidFill>
              </a:rPr>
              <a:t>위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9333485" y="4155374"/>
            <a:ext cx="39946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>
                <a:solidFill>
                  <a:srgbClr val="000000"/>
                </a:solidFill>
              </a:rPr>
              <a:t>20</a:t>
            </a:r>
            <a:r>
              <a:rPr lang="ko-KR" altLang="en-US" sz="800" dirty="0">
                <a:solidFill>
                  <a:srgbClr val="000000"/>
                </a:solidFill>
              </a:rPr>
              <a:t>위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9333485" y="4280340"/>
            <a:ext cx="39946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>
                <a:solidFill>
                  <a:srgbClr val="000000"/>
                </a:solidFill>
              </a:rPr>
              <a:t>20</a:t>
            </a:r>
            <a:r>
              <a:rPr lang="ko-KR" altLang="en-US" sz="800" dirty="0">
                <a:solidFill>
                  <a:srgbClr val="000000"/>
                </a:solidFill>
              </a:rPr>
              <a:t>위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9333485" y="4404726"/>
            <a:ext cx="39946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>
                <a:solidFill>
                  <a:srgbClr val="000000"/>
                </a:solidFill>
              </a:rPr>
              <a:t>20</a:t>
            </a:r>
            <a:r>
              <a:rPr lang="ko-KR" altLang="en-US" sz="800" dirty="0">
                <a:solidFill>
                  <a:srgbClr val="000000"/>
                </a:solidFill>
              </a:rPr>
              <a:t>위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9333485" y="4524939"/>
            <a:ext cx="39946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>
                <a:solidFill>
                  <a:srgbClr val="000000"/>
                </a:solidFill>
              </a:rPr>
              <a:t>20</a:t>
            </a:r>
            <a:r>
              <a:rPr lang="ko-KR" altLang="en-US" sz="800" dirty="0">
                <a:solidFill>
                  <a:srgbClr val="000000"/>
                </a:solidFill>
              </a:rPr>
              <a:t>위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9333485" y="4640380"/>
            <a:ext cx="39946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>
                <a:solidFill>
                  <a:srgbClr val="000000"/>
                </a:solidFill>
              </a:rPr>
              <a:t>20</a:t>
            </a:r>
            <a:r>
              <a:rPr lang="ko-KR" altLang="en-US" sz="800" dirty="0">
                <a:solidFill>
                  <a:srgbClr val="000000"/>
                </a:solidFill>
              </a:rPr>
              <a:t>위</a:t>
            </a:r>
          </a:p>
        </p:txBody>
      </p:sp>
      <p:sp>
        <p:nvSpPr>
          <p:cNvPr id="96" name="TextBox 95"/>
          <p:cNvSpPr txBox="1"/>
          <p:nvPr/>
        </p:nvSpPr>
        <p:spPr>
          <a:xfrm>
            <a:off x="9333485" y="4769538"/>
            <a:ext cx="39946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>
                <a:solidFill>
                  <a:srgbClr val="000000"/>
                </a:solidFill>
              </a:rPr>
              <a:t>20</a:t>
            </a:r>
            <a:r>
              <a:rPr lang="ko-KR" altLang="en-US" sz="800" dirty="0">
                <a:solidFill>
                  <a:srgbClr val="000000"/>
                </a:solidFill>
              </a:rPr>
              <a:t>위</a:t>
            </a:r>
          </a:p>
        </p:txBody>
      </p:sp>
      <p:sp>
        <p:nvSpPr>
          <p:cNvPr id="97" name="TextBox 96"/>
          <p:cNvSpPr txBox="1"/>
          <p:nvPr/>
        </p:nvSpPr>
        <p:spPr>
          <a:xfrm>
            <a:off x="9333485" y="4909362"/>
            <a:ext cx="39946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>
                <a:solidFill>
                  <a:srgbClr val="000000"/>
                </a:solidFill>
              </a:rPr>
              <a:t>27</a:t>
            </a:r>
            <a:r>
              <a:rPr lang="ko-KR" altLang="en-US" sz="800" dirty="0">
                <a:solidFill>
                  <a:srgbClr val="000000"/>
                </a:solidFill>
              </a:rPr>
              <a:t>위</a:t>
            </a:r>
          </a:p>
        </p:txBody>
      </p:sp>
      <p:sp>
        <p:nvSpPr>
          <p:cNvPr id="98" name="TextBox 97"/>
          <p:cNvSpPr txBox="1"/>
          <p:nvPr/>
        </p:nvSpPr>
        <p:spPr>
          <a:xfrm>
            <a:off x="9333485" y="5053378"/>
            <a:ext cx="39946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>
                <a:solidFill>
                  <a:srgbClr val="000000"/>
                </a:solidFill>
              </a:rPr>
              <a:t>28</a:t>
            </a:r>
            <a:r>
              <a:rPr lang="ko-KR" altLang="en-US" sz="800" dirty="0">
                <a:solidFill>
                  <a:srgbClr val="000000"/>
                </a:solidFill>
              </a:rPr>
              <a:t>위</a:t>
            </a:r>
          </a:p>
        </p:txBody>
      </p:sp>
      <p:sp>
        <p:nvSpPr>
          <p:cNvPr id="99" name="TextBox 98"/>
          <p:cNvSpPr txBox="1"/>
          <p:nvPr/>
        </p:nvSpPr>
        <p:spPr>
          <a:xfrm>
            <a:off x="9333485" y="5177203"/>
            <a:ext cx="39946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>
                <a:solidFill>
                  <a:srgbClr val="000000"/>
                </a:solidFill>
              </a:rPr>
              <a:t>29</a:t>
            </a:r>
            <a:r>
              <a:rPr lang="ko-KR" altLang="en-US" sz="800" dirty="0">
                <a:solidFill>
                  <a:srgbClr val="000000"/>
                </a:solidFill>
              </a:rPr>
              <a:t>위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9333485" y="5278927"/>
            <a:ext cx="39946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>
                <a:solidFill>
                  <a:srgbClr val="000000"/>
                </a:solidFill>
              </a:rPr>
              <a:t>30</a:t>
            </a:r>
            <a:r>
              <a:rPr lang="ko-KR" altLang="en-US" sz="800" dirty="0">
                <a:solidFill>
                  <a:srgbClr val="000000"/>
                </a:solidFill>
              </a:rPr>
              <a:t>위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9333485" y="5398560"/>
            <a:ext cx="39946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>
                <a:solidFill>
                  <a:srgbClr val="000000"/>
                </a:solidFill>
              </a:rPr>
              <a:t>31</a:t>
            </a:r>
            <a:r>
              <a:rPr lang="ko-KR" altLang="en-US" sz="800" dirty="0">
                <a:solidFill>
                  <a:srgbClr val="000000"/>
                </a:solidFill>
              </a:rPr>
              <a:t>위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9333485" y="5523526"/>
            <a:ext cx="39946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>
                <a:solidFill>
                  <a:srgbClr val="000000"/>
                </a:solidFill>
              </a:rPr>
              <a:t>32</a:t>
            </a:r>
            <a:r>
              <a:rPr lang="ko-KR" altLang="en-US" sz="800" dirty="0">
                <a:solidFill>
                  <a:srgbClr val="000000"/>
                </a:solidFill>
              </a:rPr>
              <a:t>위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9333485" y="5648492"/>
            <a:ext cx="39946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>
                <a:solidFill>
                  <a:srgbClr val="000000"/>
                </a:solidFill>
              </a:rPr>
              <a:t>33</a:t>
            </a:r>
            <a:r>
              <a:rPr lang="ko-KR" altLang="en-US" sz="800" dirty="0">
                <a:solidFill>
                  <a:srgbClr val="000000"/>
                </a:solidFill>
              </a:rPr>
              <a:t>위</a:t>
            </a:r>
          </a:p>
        </p:txBody>
      </p:sp>
      <p:sp>
        <p:nvSpPr>
          <p:cNvPr id="104" name="직사각형 103"/>
          <p:cNvSpPr/>
          <p:nvPr/>
        </p:nvSpPr>
        <p:spPr>
          <a:xfrm>
            <a:off x="6516664" y="1376348"/>
            <a:ext cx="1008112" cy="216024"/>
          </a:xfrm>
          <a:prstGeom prst="rect">
            <a:avLst/>
          </a:prstGeom>
          <a:solidFill>
            <a:schemeClr val="accent5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b="1" dirty="0">
                <a:solidFill>
                  <a:srgbClr val="FFFFFF"/>
                </a:solidFill>
              </a:rPr>
              <a:t>재무적 성과</a:t>
            </a:r>
          </a:p>
        </p:txBody>
      </p:sp>
      <p:sp>
        <p:nvSpPr>
          <p:cNvPr id="61" name="직사각형 60"/>
          <p:cNvSpPr/>
          <p:nvPr/>
        </p:nvSpPr>
        <p:spPr>
          <a:xfrm>
            <a:off x="6279147" y="5632673"/>
            <a:ext cx="1638182" cy="144016"/>
          </a:xfrm>
          <a:prstGeom prst="rect">
            <a:avLst/>
          </a:prstGeom>
          <a:noFill/>
          <a:ln w="254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FFFF"/>
              </a:solidFill>
            </a:endParaRPr>
          </a:p>
        </p:txBody>
      </p:sp>
      <p:sp>
        <p:nvSpPr>
          <p:cNvPr id="113" name="직사각형 112"/>
          <p:cNvSpPr/>
          <p:nvPr/>
        </p:nvSpPr>
        <p:spPr>
          <a:xfrm>
            <a:off x="8063070" y="5445224"/>
            <a:ext cx="1638182" cy="144016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FFFF"/>
              </a:solidFill>
            </a:endParaRPr>
          </a:p>
        </p:txBody>
      </p:sp>
      <p:sp>
        <p:nvSpPr>
          <p:cNvPr id="71" name="타원 70"/>
          <p:cNvSpPr/>
          <p:nvPr/>
        </p:nvSpPr>
        <p:spPr>
          <a:xfrm>
            <a:off x="1470399" y="3438500"/>
            <a:ext cx="464347" cy="285752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FFFF"/>
              </a:solidFill>
            </a:endParaRPr>
          </a:p>
        </p:txBody>
      </p:sp>
      <p:pic>
        <p:nvPicPr>
          <p:cNvPr id="107" name="_x119798504" descr="EMB00003f3001d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295" y="1628800"/>
            <a:ext cx="5682198" cy="3857652"/>
          </a:xfrm>
          <a:prstGeom prst="rect">
            <a:avLst/>
          </a:prstGeom>
          <a:noFill/>
        </p:spPr>
      </p:pic>
      <p:sp>
        <p:nvSpPr>
          <p:cNvPr id="114" name="타원 113"/>
          <p:cNvSpPr/>
          <p:nvPr/>
        </p:nvSpPr>
        <p:spPr>
          <a:xfrm>
            <a:off x="1386508" y="3983531"/>
            <a:ext cx="500066" cy="35719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중점서비스 도출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C</a:t>
            </a:r>
            <a:r>
              <a:rPr lang="ko-KR" altLang="en-US" dirty="0" smtClean="0"/>
              <a:t>그룹 상병 현황 </a:t>
            </a:r>
            <a:r>
              <a:rPr lang="en-US" altLang="ko-KR" dirty="0" smtClean="0"/>
              <a:t>(</a:t>
            </a:r>
            <a:r>
              <a:rPr lang="ko-KR" altLang="en-US" dirty="0" smtClean="0"/>
              <a:t>축소 영역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ko-KR" altLang="en-US"/>
          </a:p>
        </p:txBody>
      </p:sp>
      <p:graphicFrame>
        <p:nvGraphicFramePr>
          <p:cNvPr id="7" name="표 6"/>
          <p:cNvGraphicFramePr>
            <a:graphicFrameLocks noGrp="1"/>
          </p:cNvGraphicFramePr>
          <p:nvPr/>
        </p:nvGraphicFramePr>
        <p:xfrm>
          <a:off x="344488" y="1412783"/>
          <a:ext cx="9356337" cy="4968545"/>
        </p:xfrm>
        <a:graphic>
          <a:graphicData uri="http://schemas.openxmlformats.org/drawingml/2006/table">
            <a:tbl>
              <a:tblPr/>
              <a:tblGrid>
                <a:gridCol w="569100"/>
                <a:gridCol w="3536950"/>
                <a:gridCol w="548041"/>
                <a:gridCol w="548041"/>
                <a:gridCol w="548041"/>
                <a:gridCol w="548041"/>
                <a:gridCol w="548041"/>
                <a:gridCol w="548041"/>
                <a:gridCol w="707000"/>
                <a:gridCol w="707000"/>
                <a:gridCol w="548041"/>
              </a:tblGrid>
              <a:tr h="17744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상병코드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상병명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의료권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천안의료원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입원일당 요양급여비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5489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전체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(ⓐ)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관내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(ⓑ)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RI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입원일수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(ⓒ)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점유율</a:t>
                      </a:r>
                      <a:endParaRPr lang="en-US" altLang="ko-KR" sz="10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(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ⓒ/ⓐ)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점유율</a:t>
                      </a:r>
                      <a:endParaRPr lang="en-US" altLang="ko-KR" sz="10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(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ⓒ/ⓑ)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전체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관내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의료원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17744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F32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우울병 에피소드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7,228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6,354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87.9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0.6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68,482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67,220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73,129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44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H66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화농성 및 상세불명의 중이염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1,330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1,154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86.8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200,544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194,942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96,135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44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I21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급성 심근경색증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1,471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1,132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77.0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1,201,834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1,259,701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357,769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44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I25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만성 허혈성 심장병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2,827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2,413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85.4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1.2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1.4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759,065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767,385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109,901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44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I67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기타 뇌혈관 질환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2,874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2,114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73.6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2.8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3.8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415,823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383,540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76,960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44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J02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급성 인두염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886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737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83.2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101,042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105,789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104,957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44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J06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다발성 및 상세불명 부위의 급성 상기도 감염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1,113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947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85.1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3.7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4.3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103,788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107,663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123,432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44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J10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기타 확인된 인플루엔자 바이러스에 의한 인플루엔자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1,164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1,081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92.9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0.9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0.9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92,083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90,291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109,462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44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J35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편도 및 아데노이드의 만성 질환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1,247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1,087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87.2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221,868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217,292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7744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J40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급성인지 만성인지 명시되지 않은 기관지염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1,049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857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81.7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3.8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4.7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99,019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101,663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129,042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44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K60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항문 및 직장부의 열구 및 누공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721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592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82.1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0.4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241,863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250,908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308,123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44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K92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소화계통의 기타 질환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1,190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1,102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92.6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0.2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210,544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206,353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243,430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44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M23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무릎의 내부 이상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3,643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2,796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76.7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153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4.2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5.5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178,140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167,422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144,146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44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N20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신장 및 요관의 결석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825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623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75.5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0.0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286,114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286,686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7744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N80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자궁내막증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1,073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872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81.3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368,072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369,877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7744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N83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난소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, 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난관 및 넓은 인대의 비염증성 장애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778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570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73.3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9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1.2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1.6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385,549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377,647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476,734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44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O34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골반 기관의 알려진 또는 의심되는 이상의 산모 관리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1,887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1,792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95.0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184,311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179,733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7744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P07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달리 분류되지 않은 단기 임신 및 저체중 출산과 관련된 장애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5,583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4,931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88.3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410,418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404,244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7744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R07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목구멍 및 가슴의 통증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721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637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88.3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355,361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351,337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178,963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44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R10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복부 및 골반통증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1,355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1,240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91.5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9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164,070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167,008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158,420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44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R42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어지러움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1,449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1,068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73.7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3.7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5.0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142,443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149,088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91,040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44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R50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기타 및 원인미상의 열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2,202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1,942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88.2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1.2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1.4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145,642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142,262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160,616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44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R51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두통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762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639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83.9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1.3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1.6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139,487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149,177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111,024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44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R56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달리 분류되지 않은 경련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1,136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999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87.9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1.3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1.5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201,819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198,412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169,321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44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S62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손목 및 손부위의 골절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2,137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1,590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74.4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2.4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3.3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146,919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150,545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127,842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</a:t>
            </a:r>
            <a:r>
              <a:rPr lang="ko-KR" altLang="en-US" dirty="0" smtClean="0"/>
              <a:t>단계</a:t>
            </a:r>
            <a:r>
              <a:rPr lang="en-US" altLang="ko-KR" dirty="0" smtClean="0"/>
              <a:t>.</a:t>
            </a:r>
            <a:br>
              <a:rPr lang="en-US" altLang="ko-KR" dirty="0" smtClean="0"/>
            </a:br>
            <a:r>
              <a:rPr lang="ko-KR" altLang="en-US" dirty="0" smtClean="0"/>
              <a:t>과제도출 및 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ko-KR" altLang="en-US" dirty="0" smtClean="0"/>
              <a:t>실행전략</a:t>
            </a:r>
            <a:endParaRPr lang="ko-KR" altLang="en-US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전략과제 도출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진료 영역</a:t>
            </a:r>
            <a:endParaRPr lang="ko-KR" altLang="en-US" dirty="0"/>
          </a:p>
        </p:txBody>
      </p:sp>
      <p:sp>
        <p:nvSpPr>
          <p:cNvPr id="4" name="내용 개체 틀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과제 도출 시나리오</a:t>
            </a:r>
          </a:p>
          <a:p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타원 5"/>
          <p:cNvSpPr/>
          <p:nvPr/>
        </p:nvSpPr>
        <p:spPr>
          <a:xfrm>
            <a:off x="416496" y="3711699"/>
            <a:ext cx="936104" cy="792088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dirty="0" err="1">
                <a:solidFill>
                  <a:srgbClr val="000000"/>
                </a:solidFill>
              </a:rPr>
              <a:t>진료과</a:t>
            </a:r>
            <a:endParaRPr lang="en-US" altLang="ko-KR" sz="1200" b="1" dirty="0">
              <a:solidFill>
                <a:srgbClr val="000000"/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1928669" y="2852936"/>
            <a:ext cx="1094938" cy="504056"/>
          </a:xfrm>
          <a:prstGeom prst="rect">
            <a:avLst/>
          </a:prstGeom>
          <a:solidFill>
            <a:schemeClr val="bg2">
              <a:lumMod val="90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 dirty="0">
                <a:solidFill>
                  <a:srgbClr val="000000"/>
                </a:solidFill>
              </a:rPr>
              <a:t>필수 </a:t>
            </a:r>
            <a:r>
              <a:rPr lang="ko-KR" altLang="en-US" sz="1100" b="1" dirty="0" err="1">
                <a:solidFill>
                  <a:srgbClr val="000000"/>
                </a:solidFill>
              </a:rPr>
              <a:t>진료과</a:t>
            </a:r>
            <a:endParaRPr lang="en-US" altLang="ko-KR" sz="1100" b="1" dirty="0">
              <a:solidFill>
                <a:srgbClr val="000000"/>
              </a:solidFill>
            </a:endParaRPr>
          </a:p>
          <a:p>
            <a:pPr algn="ctr"/>
            <a:r>
              <a:rPr lang="en-US" altLang="ko-KR" sz="1100" b="1" dirty="0">
                <a:solidFill>
                  <a:srgbClr val="000000"/>
                </a:solidFill>
              </a:rPr>
              <a:t>/</a:t>
            </a:r>
            <a:r>
              <a:rPr lang="ko-KR" altLang="en-US" sz="1100" b="1" dirty="0">
                <a:solidFill>
                  <a:srgbClr val="000000"/>
                </a:solidFill>
              </a:rPr>
              <a:t>진료시설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1928669" y="4825727"/>
            <a:ext cx="1094938" cy="504056"/>
          </a:xfrm>
          <a:prstGeom prst="rect">
            <a:avLst/>
          </a:prstGeom>
          <a:solidFill>
            <a:schemeClr val="bg2">
              <a:lumMod val="90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 dirty="0" err="1">
                <a:solidFill>
                  <a:srgbClr val="000000"/>
                </a:solidFill>
              </a:rPr>
              <a:t>비필수</a:t>
            </a:r>
            <a:r>
              <a:rPr lang="ko-KR" altLang="en-US" sz="1100" b="1" dirty="0">
                <a:solidFill>
                  <a:srgbClr val="000000"/>
                </a:solidFill>
              </a:rPr>
              <a:t> </a:t>
            </a:r>
            <a:r>
              <a:rPr lang="ko-KR" altLang="en-US" sz="1100" b="1" dirty="0" err="1">
                <a:solidFill>
                  <a:srgbClr val="000000"/>
                </a:solidFill>
              </a:rPr>
              <a:t>진료과</a:t>
            </a:r>
            <a:endParaRPr lang="en-US" altLang="ko-KR" sz="1100" b="1" dirty="0">
              <a:solidFill>
                <a:srgbClr val="000000"/>
              </a:solidFill>
            </a:endParaRPr>
          </a:p>
          <a:p>
            <a:pPr algn="ctr"/>
            <a:r>
              <a:rPr lang="en-US" altLang="ko-KR" sz="1100" b="1" dirty="0">
                <a:solidFill>
                  <a:srgbClr val="000000"/>
                </a:solidFill>
              </a:rPr>
              <a:t>/</a:t>
            </a:r>
            <a:r>
              <a:rPr lang="ko-KR" altLang="en-US" sz="1100" b="1" dirty="0">
                <a:solidFill>
                  <a:srgbClr val="000000"/>
                </a:solidFill>
              </a:rPr>
              <a:t>진료시설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3512846" y="2314972"/>
            <a:ext cx="1008112" cy="50405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 dirty="0">
                <a:solidFill>
                  <a:srgbClr val="000000"/>
                </a:solidFill>
              </a:rPr>
              <a:t>흑자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3512846" y="3356992"/>
            <a:ext cx="1008112" cy="50405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 dirty="0">
                <a:solidFill>
                  <a:srgbClr val="FF0000"/>
                </a:solidFill>
              </a:rPr>
              <a:t>적자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3512846" y="4306813"/>
            <a:ext cx="1008112" cy="50405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 dirty="0">
                <a:solidFill>
                  <a:srgbClr val="000000"/>
                </a:solidFill>
              </a:rPr>
              <a:t>흑자</a:t>
            </a:r>
          </a:p>
        </p:txBody>
      </p:sp>
      <p:sp>
        <p:nvSpPr>
          <p:cNvPr id="12" name="직사각형 11"/>
          <p:cNvSpPr/>
          <p:nvPr/>
        </p:nvSpPr>
        <p:spPr>
          <a:xfrm>
            <a:off x="3512846" y="5286350"/>
            <a:ext cx="1008112" cy="50405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 dirty="0">
                <a:solidFill>
                  <a:srgbClr val="FF0000"/>
                </a:solidFill>
              </a:rPr>
              <a:t>적자</a:t>
            </a:r>
          </a:p>
        </p:txBody>
      </p:sp>
      <p:sp>
        <p:nvSpPr>
          <p:cNvPr id="13" name="직사각형 12"/>
          <p:cNvSpPr/>
          <p:nvPr/>
        </p:nvSpPr>
        <p:spPr>
          <a:xfrm>
            <a:off x="5097016" y="2132856"/>
            <a:ext cx="1008112" cy="36004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 dirty="0">
                <a:solidFill>
                  <a:srgbClr val="000000"/>
                </a:solidFill>
              </a:rPr>
              <a:t>양호</a:t>
            </a:r>
          </a:p>
        </p:txBody>
      </p:sp>
      <p:sp>
        <p:nvSpPr>
          <p:cNvPr id="14" name="직사각형 13"/>
          <p:cNvSpPr/>
          <p:nvPr/>
        </p:nvSpPr>
        <p:spPr>
          <a:xfrm>
            <a:off x="5097016" y="2636912"/>
            <a:ext cx="1008112" cy="36004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 dirty="0">
                <a:solidFill>
                  <a:srgbClr val="FF0000"/>
                </a:solidFill>
              </a:rPr>
              <a:t>부진</a:t>
            </a:r>
          </a:p>
        </p:txBody>
      </p:sp>
      <p:sp>
        <p:nvSpPr>
          <p:cNvPr id="15" name="모서리가 둥근 직사각형 14"/>
          <p:cNvSpPr/>
          <p:nvPr/>
        </p:nvSpPr>
        <p:spPr>
          <a:xfrm>
            <a:off x="6692346" y="2348880"/>
            <a:ext cx="1152128" cy="576064"/>
          </a:xfrm>
          <a:prstGeom prst="roundRect">
            <a:avLst/>
          </a:prstGeom>
          <a:solidFill>
            <a:srgbClr val="1F90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dirty="0">
                <a:solidFill>
                  <a:srgbClr val="FFFFFF"/>
                </a:solidFill>
              </a:rPr>
              <a:t>강화</a:t>
            </a:r>
          </a:p>
        </p:txBody>
      </p:sp>
      <p:sp>
        <p:nvSpPr>
          <p:cNvPr id="16" name="모서리가 둥근 직사각형 15"/>
          <p:cNvSpPr/>
          <p:nvPr/>
        </p:nvSpPr>
        <p:spPr>
          <a:xfrm>
            <a:off x="6692346" y="3176273"/>
            <a:ext cx="1152128" cy="576064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dirty="0">
                <a:solidFill>
                  <a:srgbClr val="FFFFFF"/>
                </a:solidFill>
              </a:rPr>
              <a:t>지속 유지</a:t>
            </a:r>
          </a:p>
        </p:txBody>
      </p:sp>
      <p:sp>
        <p:nvSpPr>
          <p:cNvPr id="24" name="직사각형 23"/>
          <p:cNvSpPr/>
          <p:nvPr/>
        </p:nvSpPr>
        <p:spPr>
          <a:xfrm>
            <a:off x="5097016" y="3165351"/>
            <a:ext cx="1008112" cy="36004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 dirty="0">
                <a:solidFill>
                  <a:srgbClr val="000000"/>
                </a:solidFill>
              </a:rPr>
              <a:t>양호</a:t>
            </a:r>
          </a:p>
        </p:txBody>
      </p:sp>
      <p:sp>
        <p:nvSpPr>
          <p:cNvPr id="25" name="직사각형 24"/>
          <p:cNvSpPr/>
          <p:nvPr/>
        </p:nvSpPr>
        <p:spPr>
          <a:xfrm>
            <a:off x="5097016" y="3669407"/>
            <a:ext cx="1008112" cy="36004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 dirty="0">
                <a:solidFill>
                  <a:srgbClr val="FF0000"/>
                </a:solidFill>
              </a:rPr>
              <a:t>부진</a:t>
            </a:r>
          </a:p>
        </p:txBody>
      </p:sp>
      <p:sp>
        <p:nvSpPr>
          <p:cNvPr id="26" name="직사각형 25"/>
          <p:cNvSpPr/>
          <p:nvPr/>
        </p:nvSpPr>
        <p:spPr>
          <a:xfrm>
            <a:off x="5097016" y="4130030"/>
            <a:ext cx="1008112" cy="36004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 dirty="0">
                <a:solidFill>
                  <a:srgbClr val="000000"/>
                </a:solidFill>
              </a:rPr>
              <a:t>양호</a:t>
            </a:r>
          </a:p>
        </p:txBody>
      </p:sp>
      <p:sp>
        <p:nvSpPr>
          <p:cNvPr id="27" name="직사각형 26"/>
          <p:cNvSpPr/>
          <p:nvPr/>
        </p:nvSpPr>
        <p:spPr>
          <a:xfrm>
            <a:off x="5097016" y="4634086"/>
            <a:ext cx="1008112" cy="36004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 dirty="0">
                <a:solidFill>
                  <a:srgbClr val="FF0000"/>
                </a:solidFill>
              </a:rPr>
              <a:t>부진</a:t>
            </a:r>
          </a:p>
        </p:txBody>
      </p:sp>
      <p:sp>
        <p:nvSpPr>
          <p:cNvPr id="28" name="직사각형 27"/>
          <p:cNvSpPr/>
          <p:nvPr/>
        </p:nvSpPr>
        <p:spPr>
          <a:xfrm>
            <a:off x="5097016" y="5085184"/>
            <a:ext cx="1008112" cy="36004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 dirty="0">
                <a:solidFill>
                  <a:srgbClr val="000000"/>
                </a:solidFill>
              </a:rPr>
              <a:t>양호</a:t>
            </a:r>
          </a:p>
        </p:txBody>
      </p:sp>
      <p:sp>
        <p:nvSpPr>
          <p:cNvPr id="29" name="직사각형 28"/>
          <p:cNvSpPr/>
          <p:nvPr/>
        </p:nvSpPr>
        <p:spPr>
          <a:xfrm>
            <a:off x="5097016" y="5589240"/>
            <a:ext cx="1008112" cy="36004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 dirty="0">
                <a:solidFill>
                  <a:srgbClr val="FF0000"/>
                </a:solidFill>
              </a:rPr>
              <a:t>부진</a:t>
            </a:r>
          </a:p>
        </p:txBody>
      </p:sp>
      <p:cxnSp>
        <p:nvCxnSpPr>
          <p:cNvPr id="30" name="꺾인 연결선 29"/>
          <p:cNvCxnSpPr>
            <a:stCxn id="6" idx="6"/>
            <a:endCxn id="7" idx="1"/>
          </p:cNvCxnSpPr>
          <p:nvPr/>
        </p:nvCxnSpPr>
        <p:spPr>
          <a:xfrm flipV="1">
            <a:off x="1352600" y="3104969"/>
            <a:ext cx="576066" cy="1002779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꺾인 연결선 30"/>
          <p:cNvCxnSpPr>
            <a:stCxn id="6" idx="6"/>
            <a:endCxn id="8" idx="1"/>
          </p:cNvCxnSpPr>
          <p:nvPr/>
        </p:nvCxnSpPr>
        <p:spPr>
          <a:xfrm>
            <a:off x="1352600" y="4107743"/>
            <a:ext cx="576066" cy="970012"/>
          </a:xfrm>
          <a:prstGeom prst="bentConnector3">
            <a:avLst>
              <a:gd name="adj1" fmla="val 50000"/>
            </a:avLst>
          </a:prstGeom>
          <a:ln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꺾인 연결선 31"/>
          <p:cNvCxnSpPr>
            <a:stCxn id="7" idx="3"/>
            <a:endCxn id="9" idx="1"/>
          </p:cNvCxnSpPr>
          <p:nvPr/>
        </p:nvCxnSpPr>
        <p:spPr>
          <a:xfrm flipV="1">
            <a:off x="3023614" y="2567000"/>
            <a:ext cx="489239" cy="537964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꺾인 연결선 32"/>
          <p:cNvCxnSpPr>
            <a:stCxn id="7" idx="3"/>
            <a:endCxn id="10" idx="1"/>
          </p:cNvCxnSpPr>
          <p:nvPr/>
        </p:nvCxnSpPr>
        <p:spPr>
          <a:xfrm>
            <a:off x="3023614" y="3104964"/>
            <a:ext cx="489239" cy="504056"/>
          </a:xfrm>
          <a:prstGeom prst="bentConnector3">
            <a:avLst>
              <a:gd name="adj1" fmla="val 50000"/>
            </a:avLst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꺾인 연결선 33"/>
          <p:cNvCxnSpPr>
            <a:stCxn id="8" idx="3"/>
            <a:endCxn id="11" idx="1"/>
          </p:cNvCxnSpPr>
          <p:nvPr/>
        </p:nvCxnSpPr>
        <p:spPr>
          <a:xfrm flipV="1">
            <a:off x="3023614" y="4558841"/>
            <a:ext cx="489239" cy="518914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꺾인 연결선 34"/>
          <p:cNvCxnSpPr>
            <a:stCxn id="8" idx="3"/>
            <a:endCxn id="12" idx="1"/>
          </p:cNvCxnSpPr>
          <p:nvPr/>
        </p:nvCxnSpPr>
        <p:spPr>
          <a:xfrm>
            <a:off x="3023614" y="5077775"/>
            <a:ext cx="489239" cy="460623"/>
          </a:xfrm>
          <a:prstGeom prst="bentConnector3">
            <a:avLst>
              <a:gd name="adj1" fmla="val 50000"/>
            </a:avLst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꺾인 연결선 35"/>
          <p:cNvCxnSpPr>
            <a:stCxn id="9" idx="3"/>
            <a:endCxn id="13" idx="1"/>
          </p:cNvCxnSpPr>
          <p:nvPr/>
        </p:nvCxnSpPr>
        <p:spPr>
          <a:xfrm flipV="1">
            <a:off x="4520954" y="2312876"/>
            <a:ext cx="576064" cy="254124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꺾인 연결선 36"/>
          <p:cNvCxnSpPr>
            <a:stCxn id="9" idx="3"/>
            <a:endCxn id="14" idx="1"/>
          </p:cNvCxnSpPr>
          <p:nvPr/>
        </p:nvCxnSpPr>
        <p:spPr>
          <a:xfrm>
            <a:off x="4520954" y="2567000"/>
            <a:ext cx="576064" cy="249932"/>
          </a:xfrm>
          <a:prstGeom prst="bentConnector3">
            <a:avLst>
              <a:gd name="adj1" fmla="val 50000"/>
            </a:avLst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꺾인 연결선 37"/>
          <p:cNvCxnSpPr>
            <a:stCxn id="10" idx="3"/>
            <a:endCxn id="24" idx="1"/>
          </p:cNvCxnSpPr>
          <p:nvPr/>
        </p:nvCxnSpPr>
        <p:spPr>
          <a:xfrm flipV="1">
            <a:off x="4520954" y="3345372"/>
            <a:ext cx="576064" cy="263649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꺾인 연결선 38"/>
          <p:cNvCxnSpPr>
            <a:stCxn id="10" idx="3"/>
            <a:endCxn id="25" idx="1"/>
          </p:cNvCxnSpPr>
          <p:nvPr/>
        </p:nvCxnSpPr>
        <p:spPr>
          <a:xfrm>
            <a:off x="4520954" y="3609020"/>
            <a:ext cx="576064" cy="240407"/>
          </a:xfrm>
          <a:prstGeom prst="bentConnector3">
            <a:avLst>
              <a:gd name="adj1" fmla="val 50000"/>
            </a:avLst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꺾인 연결선 39"/>
          <p:cNvCxnSpPr>
            <a:stCxn id="11" idx="3"/>
            <a:endCxn id="26" idx="1"/>
          </p:cNvCxnSpPr>
          <p:nvPr/>
        </p:nvCxnSpPr>
        <p:spPr>
          <a:xfrm flipV="1">
            <a:off x="4520954" y="4310076"/>
            <a:ext cx="576064" cy="248791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꺾인 연결선 40"/>
          <p:cNvCxnSpPr>
            <a:stCxn id="11" idx="3"/>
            <a:endCxn id="27" idx="1"/>
          </p:cNvCxnSpPr>
          <p:nvPr/>
        </p:nvCxnSpPr>
        <p:spPr>
          <a:xfrm>
            <a:off x="4520954" y="4558867"/>
            <a:ext cx="576064" cy="255265"/>
          </a:xfrm>
          <a:prstGeom prst="bentConnector3">
            <a:avLst>
              <a:gd name="adj1" fmla="val 50000"/>
            </a:avLst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꺾인 연결선 41"/>
          <p:cNvCxnSpPr>
            <a:stCxn id="12" idx="3"/>
            <a:endCxn id="28" idx="1"/>
          </p:cNvCxnSpPr>
          <p:nvPr/>
        </p:nvCxnSpPr>
        <p:spPr>
          <a:xfrm flipV="1">
            <a:off x="4520954" y="5265204"/>
            <a:ext cx="576064" cy="273174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꺾인 연결선 42"/>
          <p:cNvCxnSpPr>
            <a:stCxn id="12" idx="3"/>
            <a:endCxn id="29" idx="1"/>
          </p:cNvCxnSpPr>
          <p:nvPr/>
        </p:nvCxnSpPr>
        <p:spPr>
          <a:xfrm>
            <a:off x="4520954" y="5538378"/>
            <a:ext cx="576064" cy="230882"/>
          </a:xfrm>
          <a:prstGeom prst="bentConnector3">
            <a:avLst>
              <a:gd name="adj1" fmla="val 50000"/>
            </a:avLst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직선 화살표 연결선 43"/>
          <p:cNvCxnSpPr>
            <a:stCxn id="13" idx="3"/>
            <a:endCxn id="15" idx="1"/>
          </p:cNvCxnSpPr>
          <p:nvPr/>
        </p:nvCxnSpPr>
        <p:spPr>
          <a:xfrm>
            <a:off x="6105128" y="2312876"/>
            <a:ext cx="587212" cy="324036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직선 화살표 연결선 44"/>
          <p:cNvCxnSpPr>
            <a:stCxn id="14" idx="3"/>
            <a:endCxn id="16" idx="1"/>
          </p:cNvCxnSpPr>
          <p:nvPr/>
        </p:nvCxnSpPr>
        <p:spPr>
          <a:xfrm>
            <a:off x="6105128" y="2816952"/>
            <a:ext cx="587212" cy="647373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직선 화살표 연결선 45"/>
          <p:cNvCxnSpPr>
            <a:stCxn id="25" idx="3"/>
            <a:endCxn id="67" idx="1"/>
          </p:cNvCxnSpPr>
          <p:nvPr/>
        </p:nvCxnSpPr>
        <p:spPr>
          <a:xfrm>
            <a:off x="6105138" y="3849427"/>
            <a:ext cx="515203" cy="1379773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직선 화살표 연결선 46"/>
          <p:cNvCxnSpPr>
            <a:stCxn id="14" idx="3"/>
            <a:endCxn id="15" idx="1"/>
          </p:cNvCxnSpPr>
          <p:nvPr/>
        </p:nvCxnSpPr>
        <p:spPr>
          <a:xfrm flipV="1">
            <a:off x="6105128" y="2636912"/>
            <a:ext cx="587212" cy="180020"/>
          </a:xfrm>
          <a:prstGeom prst="straightConnector1">
            <a:avLst/>
          </a:prstGeom>
          <a:ln w="12700">
            <a:solidFill>
              <a:schemeClr val="tx2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직선 화살표 연결선 47"/>
          <p:cNvCxnSpPr>
            <a:stCxn id="24" idx="3"/>
            <a:endCxn id="15" idx="1"/>
          </p:cNvCxnSpPr>
          <p:nvPr/>
        </p:nvCxnSpPr>
        <p:spPr>
          <a:xfrm flipV="1">
            <a:off x="6105128" y="2636932"/>
            <a:ext cx="587212" cy="708459"/>
          </a:xfrm>
          <a:prstGeom prst="straightConnector1">
            <a:avLst/>
          </a:prstGeom>
          <a:ln w="12700">
            <a:solidFill>
              <a:schemeClr val="tx2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직선 화살표 연결선 48"/>
          <p:cNvCxnSpPr>
            <a:stCxn id="24" idx="3"/>
            <a:endCxn id="16" idx="1"/>
          </p:cNvCxnSpPr>
          <p:nvPr/>
        </p:nvCxnSpPr>
        <p:spPr>
          <a:xfrm>
            <a:off x="6105128" y="3345371"/>
            <a:ext cx="587212" cy="118934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직선 화살표 연결선 49"/>
          <p:cNvCxnSpPr>
            <a:stCxn id="26" idx="3"/>
            <a:endCxn id="15" idx="1"/>
          </p:cNvCxnSpPr>
          <p:nvPr/>
        </p:nvCxnSpPr>
        <p:spPr>
          <a:xfrm flipV="1">
            <a:off x="6105128" y="2636912"/>
            <a:ext cx="587212" cy="1673138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직선 화살표 연결선 50"/>
          <p:cNvCxnSpPr>
            <a:stCxn id="27" idx="3"/>
            <a:endCxn id="67" idx="1"/>
          </p:cNvCxnSpPr>
          <p:nvPr/>
        </p:nvCxnSpPr>
        <p:spPr>
          <a:xfrm>
            <a:off x="6105138" y="4814106"/>
            <a:ext cx="515203" cy="415094"/>
          </a:xfrm>
          <a:prstGeom prst="straightConnector1">
            <a:avLst/>
          </a:prstGeom>
          <a:ln w="12700">
            <a:solidFill>
              <a:schemeClr val="tx2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직선 화살표 연결선 51"/>
          <p:cNvCxnSpPr>
            <a:stCxn id="27" idx="3"/>
            <a:endCxn id="16" idx="1"/>
          </p:cNvCxnSpPr>
          <p:nvPr/>
        </p:nvCxnSpPr>
        <p:spPr>
          <a:xfrm flipV="1">
            <a:off x="6105128" y="3464312"/>
            <a:ext cx="587212" cy="1349801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직선 화살표 연결선 52"/>
          <p:cNvCxnSpPr>
            <a:stCxn id="28" idx="3"/>
            <a:endCxn id="67" idx="1"/>
          </p:cNvCxnSpPr>
          <p:nvPr/>
        </p:nvCxnSpPr>
        <p:spPr>
          <a:xfrm flipV="1">
            <a:off x="6105138" y="5229200"/>
            <a:ext cx="515203" cy="36004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직선 화살표 연결선 53"/>
          <p:cNvCxnSpPr>
            <a:stCxn id="29" idx="3"/>
            <a:endCxn id="67" idx="1"/>
          </p:cNvCxnSpPr>
          <p:nvPr/>
        </p:nvCxnSpPr>
        <p:spPr>
          <a:xfrm flipV="1">
            <a:off x="6105138" y="5229200"/>
            <a:ext cx="515203" cy="54006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직선 화살표 연결선 54"/>
          <p:cNvCxnSpPr>
            <a:stCxn id="25" idx="3"/>
            <a:endCxn id="16" idx="1"/>
          </p:cNvCxnSpPr>
          <p:nvPr/>
        </p:nvCxnSpPr>
        <p:spPr>
          <a:xfrm flipV="1">
            <a:off x="6105128" y="3464305"/>
            <a:ext cx="587212" cy="385122"/>
          </a:xfrm>
          <a:prstGeom prst="straightConnector1">
            <a:avLst/>
          </a:prstGeom>
          <a:ln w="12700">
            <a:solidFill>
              <a:schemeClr val="tx2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직선 화살표 연결선 55"/>
          <p:cNvCxnSpPr>
            <a:stCxn id="28" idx="3"/>
            <a:endCxn id="67" idx="1"/>
          </p:cNvCxnSpPr>
          <p:nvPr/>
        </p:nvCxnSpPr>
        <p:spPr>
          <a:xfrm flipV="1">
            <a:off x="6105138" y="5229200"/>
            <a:ext cx="515203" cy="36004"/>
          </a:xfrm>
          <a:prstGeom prst="straightConnector1">
            <a:avLst/>
          </a:prstGeom>
          <a:ln w="12700">
            <a:solidFill>
              <a:schemeClr val="tx2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직사각형 56"/>
          <p:cNvSpPr/>
          <p:nvPr/>
        </p:nvSpPr>
        <p:spPr>
          <a:xfrm>
            <a:off x="8193360" y="2348880"/>
            <a:ext cx="1080120" cy="504056"/>
          </a:xfrm>
          <a:prstGeom prst="rect">
            <a:avLst/>
          </a:prstGeom>
          <a:noFill/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FFFF"/>
              </a:solidFill>
            </a:endParaRPr>
          </a:p>
        </p:txBody>
      </p:sp>
      <p:sp>
        <p:nvSpPr>
          <p:cNvPr id="58" name="오른쪽 화살표 57"/>
          <p:cNvSpPr/>
          <p:nvPr/>
        </p:nvSpPr>
        <p:spPr>
          <a:xfrm>
            <a:off x="7886278" y="2530996"/>
            <a:ext cx="216024" cy="144016"/>
          </a:xfrm>
          <a:prstGeom prst="rightArrow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>
              <a:solidFill>
                <a:srgbClr val="FFFFFF"/>
              </a:solidFill>
            </a:endParaRPr>
          </a:p>
        </p:txBody>
      </p:sp>
      <p:sp>
        <p:nvSpPr>
          <p:cNvPr id="59" name="타원 58"/>
          <p:cNvSpPr/>
          <p:nvPr/>
        </p:nvSpPr>
        <p:spPr>
          <a:xfrm>
            <a:off x="8236794" y="2473846"/>
            <a:ext cx="288032" cy="288032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>
                <a:solidFill>
                  <a:srgbClr val="FFFFFF"/>
                </a:solidFill>
              </a:rPr>
              <a:t>A</a:t>
            </a:r>
            <a:endParaRPr lang="ko-KR" altLang="en-US" sz="1200" b="1" dirty="0">
              <a:solidFill>
                <a:srgbClr val="FFFFFF"/>
              </a:solidFill>
            </a:endParaRPr>
          </a:p>
        </p:txBody>
      </p:sp>
      <p:sp>
        <p:nvSpPr>
          <p:cNvPr id="60" name="타원 59"/>
          <p:cNvSpPr/>
          <p:nvPr/>
        </p:nvSpPr>
        <p:spPr>
          <a:xfrm>
            <a:off x="8575122" y="2473846"/>
            <a:ext cx="288032" cy="288032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>
                <a:solidFill>
                  <a:srgbClr val="FFFFFF"/>
                </a:solidFill>
              </a:rPr>
              <a:t>B</a:t>
            </a:r>
            <a:endParaRPr lang="ko-KR" altLang="en-US" sz="1200" b="1" dirty="0">
              <a:solidFill>
                <a:srgbClr val="FFFFFF"/>
              </a:solidFill>
            </a:endParaRPr>
          </a:p>
        </p:txBody>
      </p:sp>
      <p:sp>
        <p:nvSpPr>
          <p:cNvPr id="61" name="타원 60"/>
          <p:cNvSpPr/>
          <p:nvPr/>
        </p:nvSpPr>
        <p:spPr>
          <a:xfrm>
            <a:off x="8913440" y="2473846"/>
            <a:ext cx="288032" cy="288032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>
                <a:solidFill>
                  <a:srgbClr val="FFFFFF"/>
                </a:solidFill>
              </a:rPr>
              <a:t>D</a:t>
            </a:r>
            <a:endParaRPr lang="ko-KR" altLang="en-US" sz="1200" b="1" dirty="0">
              <a:solidFill>
                <a:srgbClr val="FFFFFF"/>
              </a:solidFill>
            </a:endParaRPr>
          </a:p>
        </p:txBody>
      </p:sp>
      <p:sp>
        <p:nvSpPr>
          <p:cNvPr id="62" name="직사각형 61"/>
          <p:cNvSpPr/>
          <p:nvPr/>
        </p:nvSpPr>
        <p:spPr>
          <a:xfrm>
            <a:off x="8193360" y="3212976"/>
            <a:ext cx="1080120" cy="504056"/>
          </a:xfrm>
          <a:prstGeom prst="rect">
            <a:avLst/>
          </a:prstGeom>
          <a:noFill/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FFFF"/>
              </a:solidFill>
            </a:endParaRPr>
          </a:p>
        </p:txBody>
      </p:sp>
      <p:sp>
        <p:nvSpPr>
          <p:cNvPr id="63" name="오른쪽 화살표 62"/>
          <p:cNvSpPr/>
          <p:nvPr/>
        </p:nvSpPr>
        <p:spPr>
          <a:xfrm>
            <a:off x="7886278" y="3395092"/>
            <a:ext cx="216024" cy="144016"/>
          </a:xfrm>
          <a:prstGeom prst="rightArrow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>
              <a:solidFill>
                <a:srgbClr val="FFFFFF"/>
              </a:solidFill>
            </a:endParaRPr>
          </a:p>
        </p:txBody>
      </p:sp>
      <p:sp>
        <p:nvSpPr>
          <p:cNvPr id="64" name="타원 63"/>
          <p:cNvSpPr/>
          <p:nvPr/>
        </p:nvSpPr>
        <p:spPr>
          <a:xfrm>
            <a:off x="8236794" y="3337942"/>
            <a:ext cx="288032" cy="288032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>
                <a:solidFill>
                  <a:srgbClr val="FFFFFF"/>
                </a:solidFill>
              </a:rPr>
              <a:t>A</a:t>
            </a:r>
            <a:endParaRPr lang="ko-KR" altLang="en-US" sz="1200" b="1" dirty="0">
              <a:solidFill>
                <a:srgbClr val="FFFFFF"/>
              </a:solidFill>
            </a:endParaRPr>
          </a:p>
        </p:txBody>
      </p:sp>
      <p:sp>
        <p:nvSpPr>
          <p:cNvPr id="65" name="타원 64"/>
          <p:cNvSpPr/>
          <p:nvPr/>
        </p:nvSpPr>
        <p:spPr>
          <a:xfrm>
            <a:off x="8596833" y="3337942"/>
            <a:ext cx="288032" cy="288032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>
                <a:solidFill>
                  <a:srgbClr val="FFFFFF"/>
                </a:solidFill>
              </a:rPr>
              <a:t>B</a:t>
            </a:r>
            <a:endParaRPr lang="ko-KR" altLang="en-US" sz="1200" b="1" dirty="0">
              <a:solidFill>
                <a:srgbClr val="FFFFFF"/>
              </a:solidFill>
            </a:endParaRPr>
          </a:p>
        </p:txBody>
      </p:sp>
      <p:sp>
        <p:nvSpPr>
          <p:cNvPr id="66" name="직사각형 65"/>
          <p:cNvSpPr/>
          <p:nvPr/>
        </p:nvSpPr>
        <p:spPr>
          <a:xfrm>
            <a:off x="6620335" y="1957173"/>
            <a:ext cx="1262910" cy="187220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>
              <a:solidFill>
                <a:srgbClr val="FFFFFF"/>
              </a:solidFill>
            </a:endParaRPr>
          </a:p>
        </p:txBody>
      </p:sp>
      <p:sp>
        <p:nvSpPr>
          <p:cNvPr id="67" name="직사각형 66"/>
          <p:cNvSpPr/>
          <p:nvPr/>
        </p:nvSpPr>
        <p:spPr>
          <a:xfrm>
            <a:off x="6620335" y="4293096"/>
            <a:ext cx="1262910" cy="187220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>
              <a:solidFill>
                <a:srgbClr val="FFFFFF"/>
              </a:solidFill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6620329" y="1988840"/>
            <a:ext cx="11176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solidFill>
                  <a:srgbClr val="000000"/>
                </a:solidFill>
              </a:rPr>
              <a:t>[</a:t>
            </a:r>
            <a:r>
              <a:rPr lang="ko-KR" altLang="en-US" sz="1200" b="1" dirty="0">
                <a:solidFill>
                  <a:srgbClr val="000000"/>
                </a:solidFill>
              </a:rPr>
              <a:t>의료원 전략</a:t>
            </a:r>
            <a:r>
              <a:rPr lang="en-US" altLang="ko-KR" sz="1200" b="1" dirty="0">
                <a:solidFill>
                  <a:srgbClr val="000000"/>
                </a:solidFill>
              </a:rPr>
              <a:t>]</a:t>
            </a:r>
            <a:endParaRPr lang="ko-KR" altLang="en-US" sz="1200" b="1" dirty="0">
              <a:solidFill>
                <a:srgbClr val="000000"/>
              </a:solidFill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6595504" y="4338235"/>
            <a:ext cx="12715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solidFill>
                  <a:srgbClr val="000000"/>
                </a:solidFill>
              </a:rPr>
              <a:t>[</a:t>
            </a:r>
            <a:r>
              <a:rPr lang="ko-KR" altLang="en-US" sz="1200" b="1" dirty="0" err="1">
                <a:solidFill>
                  <a:srgbClr val="000000"/>
                </a:solidFill>
              </a:rPr>
              <a:t>거버넌스</a:t>
            </a:r>
            <a:r>
              <a:rPr lang="ko-KR" altLang="en-US" sz="1200" b="1" dirty="0">
                <a:solidFill>
                  <a:srgbClr val="000000"/>
                </a:solidFill>
              </a:rPr>
              <a:t> 전략</a:t>
            </a:r>
            <a:r>
              <a:rPr lang="en-US" altLang="ko-KR" sz="1200" b="1" dirty="0">
                <a:solidFill>
                  <a:srgbClr val="000000"/>
                </a:solidFill>
              </a:rPr>
              <a:t>]</a:t>
            </a:r>
            <a:endParaRPr lang="ko-KR" altLang="en-US" sz="1200" b="1" dirty="0">
              <a:solidFill>
                <a:srgbClr val="000000"/>
              </a:solidFill>
            </a:endParaRPr>
          </a:p>
        </p:txBody>
      </p:sp>
      <p:sp>
        <p:nvSpPr>
          <p:cNvPr id="70" name="모서리가 둥근 직사각형 69"/>
          <p:cNvSpPr/>
          <p:nvPr/>
        </p:nvSpPr>
        <p:spPr>
          <a:xfrm>
            <a:off x="6692346" y="4653136"/>
            <a:ext cx="1152128" cy="432048"/>
          </a:xfrm>
          <a:prstGeom prst="round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dirty="0">
                <a:solidFill>
                  <a:srgbClr val="FFFFFF"/>
                </a:solidFill>
              </a:rPr>
              <a:t>진료 기능적 </a:t>
            </a:r>
            <a:endParaRPr lang="en-US" altLang="ko-KR" sz="1200" b="1" dirty="0">
              <a:solidFill>
                <a:srgbClr val="FFFFFF"/>
              </a:solidFill>
            </a:endParaRPr>
          </a:p>
          <a:p>
            <a:pPr algn="ctr"/>
            <a:r>
              <a:rPr lang="ko-KR" altLang="en-US" sz="1200" b="1" dirty="0">
                <a:solidFill>
                  <a:srgbClr val="FFFFFF"/>
                </a:solidFill>
              </a:rPr>
              <a:t>필요성</a:t>
            </a:r>
          </a:p>
        </p:txBody>
      </p:sp>
      <p:sp>
        <p:nvSpPr>
          <p:cNvPr id="71" name="모서리가 둥근 직사각형 70"/>
          <p:cNvSpPr/>
          <p:nvPr/>
        </p:nvSpPr>
        <p:spPr>
          <a:xfrm>
            <a:off x="6692346" y="5157192"/>
            <a:ext cx="1152128" cy="432048"/>
          </a:xfrm>
          <a:prstGeom prst="round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>
                <a:solidFill>
                  <a:srgbClr val="FFFFFF"/>
                </a:solidFill>
              </a:rPr>
              <a:t>Community Benefit</a:t>
            </a:r>
            <a:endParaRPr lang="ko-KR" altLang="en-US" sz="1200" b="1" dirty="0">
              <a:solidFill>
                <a:srgbClr val="FFFFFF"/>
              </a:solidFill>
            </a:endParaRPr>
          </a:p>
        </p:txBody>
      </p:sp>
      <p:sp>
        <p:nvSpPr>
          <p:cNvPr id="72" name="모서리가 둥근 직사각형 71"/>
          <p:cNvSpPr/>
          <p:nvPr/>
        </p:nvSpPr>
        <p:spPr>
          <a:xfrm>
            <a:off x="6692346" y="5661248"/>
            <a:ext cx="1152128" cy="432048"/>
          </a:xfrm>
          <a:prstGeom prst="round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dirty="0">
                <a:solidFill>
                  <a:srgbClr val="FFFFFF"/>
                </a:solidFill>
              </a:rPr>
              <a:t>재정적 지원</a:t>
            </a:r>
          </a:p>
        </p:txBody>
      </p:sp>
      <p:cxnSp>
        <p:nvCxnSpPr>
          <p:cNvPr id="73" name="직선 연결선 72"/>
          <p:cNvCxnSpPr/>
          <p:nvPr/>
        </p:nvCxnSpPr>
        <p:spPr>
          <a:xfrm>
            <a:off x="579562" y="1888257"/>
            <a:ext cx="864096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직선 화살표 연결선 73"/>
          <p:cNvCxnSpPr/>
          <p:nvPr/>
        </p:nvCxnSpPr>
        <p:spPr>
          <a:xfrm>
            <a:off x="7977336" y="1052736"/>
            <a:ext cx="360040" cy="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/>
          <p:cNvSpPr txBox="1"/>
          <p:nvPr/>
        </p:nvSpPr>
        <p:spPr>
          <a:xfrm>
            <a:off x="8293943" y="935142"/>
            <a:ext cx="108074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100" dirty="0" smtClean="0"/>
              <a:t>우선 검토대안</a:t>
            </a:r>
            <a:endParaRPr lang="ko-KR" altLang="en-US" sz="1100" dirty="0"/>
          </a:p>
        </p:txBody>
      </p:sp>
      <p:sp>
        <p:nvSpPr>
          <p:cNvPr id="76" name="TextBox 75"/>
          <p:cNvSpPr txBox="1"/>
          <p:nvPr/>
        </p:nvSpPr>
        <p:spPr>
          <a:xfrm>
            <a:off x="8293943" y="1196752"/>
            <a:ext cx="101662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 smtClean="0"/>
              <a:t>2</a:t>
            </a:r>
            <a:r>
              <a:rPr lang="ko-KR" altLang="en-US" sz="1100" dirty="0" smtClean="0"/>
              <a:t>차 검토대안</a:t>
            </a:r>
            <a:endParaRPr lang="ko-KR" altLang="en-US" sz="1100" dirty="0"/>
          </a:p>
        </p:txBody>
      </p:sp>
      <p:sp>
        <p:nvSpPr>
          <p:cNvPr id="77" name="직사각형 76"/>
          <p:cNvSpPr/>
          <p:nvPr/>
        </p:nvSpPr>
        <p:spPr>
          <a:xfrm>
            <a:off x="7833320" y="942628"/>
            <a:ext cx="1512168" cy="504056"/>
          </a:xfrm>
          <a:prstGeom prst="rect">
            <a:avLst/>
          </a:prstGeom>
          <a:noFill/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8" name="TextBox 77"/>
          <p:cNvSpPr txBox="1"/>
          <p:nvPr/>
        </p:nvSpPr>
        <p:spPr>
          <a:xfrm>
            <a:off x="471345" y="1567874"/>
            <a:ext cx="6014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b="1" dirty="0" smtClean="0">
                <a:solidFill>
                  <a:srgbClr val="000000"/>
                </a:solidFill>
              </a:rPr>
              <a:t>[</a:t>
            </a:r>
            <a:r>
              <a:rPr lang="ko-KR" altLang="en-US" sz="1200" b="1" dirty="0" smtClean="0">
                <a:solidFill>
                  <a:srgbClr val="000000"/>
                </a:solidFill>
              </a:rPr>
              <a:t>투입</a:t>
            </a:r>
            <a:r>
              <a:rPr lang="en-US" altLang="ko-KR" sz="1200" b="1" dirty="0" smtClean="0">
                <a:solidFill>
                  <a:srgbClr val="000000"/>
                </a:solidFill>
              </a:rPr>
              <a:t>]</a:t>
            </a:r>
            <a:endParaRPr lang="ko-KR" altLang="en-US" sz="1200" b="1" dirty="0">
              <a:solidFill>
                <a:srgbClr val="000000"/>
              </a:solidFill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1691143" y="1567874"/>
            <a:ext cx="1438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rgbClr val="000000"/>
                </a:solidFill>
              </a:rPr>
              <a:t>[</a:t>
            </a:r>
            <a:r>
              <a:rPr lang="ko-KR" altLang="en-US" sz="1200" b="1" dirty="0" err="1">
                <a:solidFill>
                  <a:srgbClr val="000000"/>
                </a:solidFill>
              </a:rPr>
              <a:t>필수진료과</a:t>
            </a:r>
            <a:r>
              <a:rPr lang="en-US" altLang="ko-KR" sz="1200" b="1" dirty="0">
                <a:solidFill>
                  <a:srgbClr val="000000"/>
                </a:solidFill>
              </a:rPr>
              <a:t>/</a:t>
            </a:r>
            <a:r>
              <a:rPr lang="ko-KR" altLang="en-US" sz="1200" b="1" dirty="0">
                <a:solidFill>
                  <a:srgbClr val="000000"/>
                </a:solidFill>
              </a:rPr>
              <a:t>시설</a:t>
            </a:r>
            <a:r>
              <a:rPr lang="en-US" altLang="ko-KR" sz="1200" b="1" dirty="0">
                <a:solidFill>
                  <a:srgbClr val="000000"/>
                </a:solidFill>
              </a:rPr>
              <a:t>]</a:t>
            </a:r>
            <a:endParaRPr lang="ko-KR" altLang="en-US" sz="1200" b="1" dirty="0">
              <a:solidFill>
                <a:srgbClr val="000000"/>
              </a:solidFill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3699464" y="1567874"/>
            <a:ext cx="9092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rgbClr val="000000"/>
                </a:solidFill>
              </a:rPr>
              <a:t>[</a:t>
            </a:r>
            <a:r>
              <a:rPr lang="ko-KR" altLang="en-US" sz="1200" b="1" dirty="0">
                <a:solidFill>
                  <a:srgbClr val="000000"/>
                </a:solidFill>
              </a:rPr>
              <a:t>구분손익</a:t>
            </a:r>
            <a:r>
              <a:rPr lang="en-US" altLang="ko-KR" sz="1200" b="1" dirty="0">
                <a:solidFill>
                  <a:srgbClr val="000000"/>
                </a:solidFill>
              </a:rPr>
              <a:t>]</a:t>
            </a:r>
            <a:endParaRPr lang="ko-KR" altLang="en-US" sz="1200" b="1" dirty="0">
              <a:solidFill>
                <a:srgbClr val="000000"/>
              </a:solidFill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5598493" y="1567874"/>
            <a:ext cx="6014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rgbClr val="000000"/>
                </a:solidFill>
              </a:rPr>
              <a:t>[</a:t>
            </a:r>
            <a:r>
              <a:rPr lang="ko-KR" altLang="en-US" sz="1200" b="1" dirty="0">
                <a:solidFill>
                  <a:srgbClr val="000000"/>
                </a:solidFill>
              </a:rPr>
              <a:t>성과</a:t>
            </a:r>
            <a:r>
              <a:rPr lang="en-US" altLang="ko-KR" sz="1200" b="1" dirty="0">
                <a:solidFill>
                  <a:srgbClr val="000000"/>
                </a:solidFill>
              </a:rPr>
              <a:t>]</a:t>
            </a:r>
            <a:endParaRPr lang="ko-KR" altLang="en-US" sz="1200" b="1" dirty="0">
              <a:solidFill>
                <a:srgbClr val="000000"/>
              </a:solidFill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7050728" y="1567874"/>
            <a:ext cx="9092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b="1">
                <a:solidFill>
                  <a:srgbClr val="000000"/>
                </a:solidFill>
              </a:rPr>
              <a:t>[</a:t>
            </a:r>
            <a:r>
              <a:rPr lang="ko-KR" altLang="en-US" sz="1200" b="1" dirty="0">
                <a:solidFill>
                  <a:srgbClr val="000000"/>
                </a:solidFill>
              </a:rPr>
              <a:t>검토대안</a:t>
            </a:r>
            <a:r>
              <a:rPr lang="en-US" altLang="ko-KR" sz="1200" b="1" dirty="0">
                <a:solidFill>
                  <a:srgbClr val="000000"/>
                </a:solidFill>
              </a:rPr>
              <a:t>]</a:t>
            </a:r>
            <a:endParaRPr lang="ko-KR" altLang="en-US" sz="1200" b="1" dirty="0">
              <a:solidFill>
                <a:srgbClr val="000000"/>
              </a:solidFill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8193360" y="1567874"/>
            <a:ext cx="10631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rgbClr val="000000"/>
                </a:solidFill>
              </a:rPr>
              <a:t>[</a:t>
            </a:r>
            <a:r>
              <a:rPr lang="ko-KR" altLang="en-US" sz="1200" b="1" dirty="0">
                <a:solidFill>
                  <a:srgbClr val="000000"/>
                </a:solidFill>
              </a:rPr>
              <a:t>중점서비스</a:t>
            </a:r>
            <a:r>
              <a:rPr lang="en-US" altLang="ko-KR" sz="1200" b="1" dirty="0">
                <a:solidFill>
                  <a:srgbClr val="000000"/>
                </a:solidFill>
              </a:rPr>
              <a:t>]</a:t>
            </a:r>
            <a:endParaRPr lang="ko-KR" altLang="en-US" sz="1200" b="1" dirty="0">
              <a:solidFill>
                <a:srgbClr val="000000"/>
              </a:solidFill>
            </a:endParaRPr>
          </a:p>
        </p:txBody>
      </p:sp>
      <p:cxnSp>
        <p:nvCxnSpPr>
          <p:cNvPr id="84" name="직선 연결선 83"/>
          <p:cNvCxnSpPr/>
          <p:nvPr/>
        </p:nvCxnSpPr>
        <p:spPr>
          <a:xfrm>
            <a:off x="443480" y="1888257"/>
            <a:ext cx="93610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타원 84"/>
          <p:cNvSpPr/>
          <p:nvPr/>
        </p:nvSpPr>
        <p:spPr>
          <a:xfrm>
            <a:off x="1369897" y="1571612"/>
            <a:ext cx="309565" cy="285752"/>
          </a:xfrm>
          <a:prstGeom prst="ellipse">
            <a:avLst/>
          </a:prstGeom>
          <a:solidFill>
            <a:schemeClr val="bg1"/>
          </a:solidFill>
          <a:ln w="28575">
            <a:solidFill>
              <a:srgbClr val="0000FF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>
                <a:solidFill>
                  <a:srgbClr val="000000"/>
                </a:solidFill>
              </a:rPr>
              <a:t>1</a:t>
            </a:r>
            <a:endParaRPr lang="ko-KR" altLang="en-US" sz="1200" b="1" dirty="0">
              <a:solidFill>
                <a:srgbClr val="000000"/>
              </a:solidFill>
            </a:endParaRPr>
          </a:p>
        </p:txBody>
      </p:sp>
      <p:sp>
        <p:nvSpPr>
          <p:cNvPr id="86" name="타원 85"/>
          <p:cNvSpPr/>
          <p:nvPr/>
        </p:nvSpPr>
        <p:spPr>
          <a:xfrm>
            <a:off x="3400757" y="1571612"/>
            <a:ext cx="309565" cy="285752"/>
          </a:xfrm>
          <a:prstGeom prst="ellipse">
            <a:avLst/>
          </a:prstGeom>
          <a:solidFill>
            <a:schemeClr val="bg1"/>
          </a:solidFill>
          <a:ln w="28575">
            <a:solidFill>
              <a:srgbClr val="0000FF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>
                <a:solidFill>
                  <a:srgbClr val="000000"/>
                </a:solidFill>
              </a:rPr>
              <a:t>2</a:t>
            </a:r>
            <a:endParaRPr lang="ko-KR" altLang="en-US" sz="1200" b="1" dirty="0">
              <a:solidFill>
                <a:srgbClr val="000000"/>
              </a:solidFill>
            </a:endParaRPr>
          </a:p>
        </p:txBody>
      </p:sp>
      <p:sp>
        <p:nvSpPr>
          <p:cNvPr id="87" name="타원 86"/>
          <p:cNvSpPr/>
          <p:nvPr/>
        </p:nvSpPr>
        <p:spPr>
          <a:xfrm>
            <a:off x="5326198" y="1580238"/>
            <a:ext cx="309565" cy="285752"/>
          </a:xfrm>
          <a:prstGeom prst="ellipse">
            <a:avLst/>
          </a:prstGeom>
          <a:solidFill>
            <a:schemeClr val="bg1"/>
          </a:solidFill>
          <a:ln w="28575">
            <a:solidFill>
              <a:srgbClr val="0000FF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>
                <a:solidFill>
                  <a:srgbClr val="000000"/>
                </a:solidFill>
              </a:rPr>
              <a:t>3</a:t>
            </a:r>
            <a:endParaRPr lang="ko-KR" altLang="en-US" sz="1200" b="1" dirty="0">
              <a:solidFill>
                <a:srgbClr val="000000"/>
              </a:solidFill>
            </a:endParaRPr>
          </a:p>
        </p:txBody>
      </p:sp>
      <p:sp>
        <p:nvSpPr>
          <p:cNvPr id="88" name="타원 87"/>
          <p:cNvSpPr/>
          <p:nvPr/>
        </p:nvSpPr>
        <p:spPr>
          <a:xfrm>
            <a:off x="6753200" y="1571612"/>
            <a:ext cx="309565" cy="285752"/>
          </a:xfrm>
          <a:prstGeom prst="ellipse">
            <a:avLst/>
          </a:prstGeom>
          <a:solidFill>
            <a:schemeClr val="bg1"/>
          </a:solidFill>
          <a:ln w="28575">
            <a:solidFill>
              <a:srgbClr val="0000FF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>
                <a:solidFill>
                  <a:srgbClr val="000000"/>
                </a:solidFill>
              </a:rPr>
              <a:t>4</a:t>
            </a:r>
            <a:endParaRPr lang="ko-KR" altLang="en-US" sz="1200" b="1" dirty="0">
              <a:solidFill>
                <a:srgbClr val="000000"/>
              </a:solidFill>
            </a:endParaRPr>
          </a:p>
        </p:txBody>
      </p:sp>
      <p:cxnSp>
        <p:nvCxnSpPr>
          <p:cNvPr id="89" name="직선 화살표 연결선 88"/>
          <p:cNvCxnSpPr/>
          <p:nvPr/>
        </p:nvCxnSpPr>
        <p:spPr>
          <a:xfrm>
            <a:off x="7948761" y="1340768"/>
            <a:ext cx="360040" cy="0"/>
          </a:xfrm>
          <a:prstGeom prst="straightConnector1">
            <a:avLst/>
          </a:prstGeom>
          <a:ln w="9525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전략과제 도출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진료 영역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err="1" smtClean="0"/>
              <a:t>필수진료과</a:t>
            </a:r>
            <a:r>
              <a:rPr lang="en-US" altLang="ko-KR" dirty="0" smtClean="0"/>
              <a:t>/</a:t>
            </a:r>
            <a:r>
              <a:rPr lang="ko-KR" altLang="en-US" dirty="0" smtClean="0"/>
              <a:t>시설</a:t>
            </a:r>
            <a:endParaRPr lang="en-US" altLang="ko-KR" dirty="0" smtClean="0"/>
          </a:p>
          <a:p>
            <a:pPr lvl="1"/>
            <a:r>
              <a:rPr lang="ko-KR" altLang="en-US" dirty="0" err="1" smtClean="0">
                <a:solidFill>
                  <a:srgbClr val="000000"/>
                </a:solidFill>
              </a:rPr>
              <a:t>필수진료과</a:t>
            </a:r>
            <a:r>
              <a:rPr lang="ko-KR" altLang="en-US" dirty="0" smtClean="0">
                <a:solidFill>
                  <a:srgbClr val="000000"/>
                </a:solidFill>
              </a:rPr>
              <a:t>  선정 기준</a:t>
            </a:r>
            <a:endParaRPr lang="en-US" altLang="ko-KR" dirty="0" smtClean="0">
              <a:solidFill>
                <a:srgbClr val="000000"/>
              </a:solidFill>
            </a:endParaRPr>
          </a:p>
          <a:p>
            <a:pPr lvl="2"/>
            <a:r>
              <a:rPr lang="ko-KR" altLang="en-US" dirty="0" smtClean="0">
                <a:solidFill>
                  <a:srgbClr val="000000"/>
                </a:solidFill>
              </a:rPr>
              <a:t>한국보건산업진흥원의 지역거점공공병원 </a:t>
            </a:r>
            <a:r>
              <a:rPr lang="ko-KR" altLang="en-US" dirty="0" err="1" smtClean="0">
                <a:solidFill>
                  <a:srgbClr val="000000"/>
                </a:solidFill>
              </a:rPr>
              <a:t>급성기</a:t>
            </a:r>
            <a:r>
              <a:rPr lang="ko-KR" altLang="en-US" dirty="0" smtClean="0">
                <a:solidFill>
                  <a:srgbClr val="000000"/>
                </a:solidFill>
              </a:rPr>
              <a:t> </a:t>
            </a:r>
            <a:r>
              <a:rPr lang="en-US" altLang="ko-KR" dirty="0" smtClean="0">
                <a:solidFill>
                  <a:srgbClr val="000000"/>
                </a:solidFill>
              </a:rPr>
              <a:t>9</a:t>
            </a:r>
            <a:r>
              <a:rPr lang="ko-KR" altLang="en-US" dirty="0" smtClean="0">
                <a:solidFill>
                  <a:srgbClr val="000000"/>
                </a:solidFill>
              </a:rPr>
              <a:t>개 주요 </a:t>
            </a:r>
            <a:r>
              <a:rPr lang="ko-KR" altLang="en-US" dirty="0" err="1" smtClean="0">
                <a:solidFill>
                  <a:srgbClr val="000000"/>
                </a:solidFill>
              </a:rPr>
              <a:t>진료과</a:t>
            </a:r>
            <a:r>
              <a:rPr lang="ko-KR" altLang="en-US" dirty="0" smtClean="0">
                <a:solidFill>
                  <a:srgbClr val="000000"/>
                </a:solidFill>
              </a:rPr>
              <a:t> 중 지역 내 공급이 부족한 </a:t>
            </a:r>
            <a:r>
              <a:rPr lang="ko-KR" altLang="en-US" dirty="0" err="1" smtClean="0">
                <a:solidFill>
                  <a:srgbClr val="000000"/>
                </a:solidFill>
              </a:rPr>
              <a:t>진료과</a:t>
            </a:r>
            <a:endParaRPr lang="en-US" altLang="ko-KR" dirty="0" smtClean="0">
              <a:solidFill>
                <a:srgbClr val="000000"/>
              </a:solidFill>
            </a:endParaRPr>
          </a:p>
          <a:p>
            <a:pPr lvl="2"/>
            <a:r>
              <a:rPr lang="ko-KR" altLang="en-US" dirty="0" smtClean="0"/>
              <a:t>의료법에 따른 요양기관 종별 필수진료과목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필수진료시설은 </a:t>
            </a:r>
            <a:r>
              <a:rPr lang="en-US" altLang="ko-KR" dirty="0" smtClean="0">
                <a:solidFill>
                  <a:srgbClr val="000000"/>
                </a:solidFill>
              </a:rPr>
              <a:t>1</a:t>
            </a:r>
            <a:r>
              <a:rPr lang="ko-KR" altLang="en-US" dirty="0" smtClean="0">
                <a:solidFill>
                  <a:srgbClr val="000000"/>
                </a:solidFill>
              </a:rPr>
              <a:t>과제 공익적 기능 설정 연구 결과를 적용</a:t>
            </a:r>
            <a:endParaRPr lang="en-US" altLang="ko-KR" dirty="0" smtClean="0">
              <a:solidFill>
                <a:srgbClr val="000000"/>
              </a:solidFill>
            </a:endParaRPr>
          </a:p>
          <a:p>
            <a:r>
              <a:rPr lang="ko-KR" altLang="en-US" dirty="0" smtClean="0"/>
              <a:t>구분 손익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2</a:t>
            </a:r>
            <a:r>
              <a:rPr lang="ko-KR" altLang="en-US" dirty="0" smtClean="0"/>
              <a:t>과제의 </a:t>
            </a:r>
            <a:r>
              <a:rPr lang="en-US" altLang="ko-KR" dirty="0" smtClean="0"/>
              <a:t>2012</a:t>
            </a:r>
            <a:r>
              <a:rPr lang="ko-KR" altLang="en-US" dirty="0" smtClean="0"/>
              <a:t>년 진료과별 구분손익 계측 결과 적용</a:t>
            </a:r>
            <a:endParaRPr lang="en-US" altLang="ko-KR" dirty="0" smtClean="0"/>
          </a:p>
          <a:p>
            <a:r>
              <a:rPr lang="ko-KR" altLang="en-US" dirty="0" smtClean="0"/>
              <a:t>진료 성과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의사 </a:t>
            </a:r>
            <a:r>
              <a:rPr lang="en-US" altLang="ko-KR" dirty="0" smtClean="0"/>
              <a:t>1</a:t>
            </a:r>
            <a:r>
              <a:rPr lang="ko-KR" altLang="en-US" dirty="0" smtClean="0"/>
              <a:t>인당 의료수익 </a:t>
            </a:r>
            <a:r>
              <a:rPr lang="en-US" altLang="ko-KR" dirty="0" smtClean="0"/>
              <a:t>: </a:t>
            </a:r>
            <a:r>
              <a:rPr lang="ko-KR" altLang="en-US" dirty="0" smtClean="0"/>
              <a:t>해당 의료원 전체 </a:t>
            </a:r>
            <a:r>
              <a:rPr lang="ko-KR" altLang="en-US" dirty="0" err="1" smtClean="0"/>
              <a:t>진료과를</a:t>
            </a:r>
            <a:r>
              <a:rPr lang="ko-KR" altLang="en-US" dirty="0" smtClean="0"/>
              <a:t> 대상으로 </a:t>
            </a:r>
            <a:r>
              <a:rPr lang="en-US" altLang="ko-KR" dirty="0" smtClean="0"/>
              <a:t>20% </a:t>
            </a:r>
            <a:r>
              <a:rPr lang="ko-KR" altLang="en-US" dirty="0" smtClean="0"/>
              <a:t>등간 평가</a:t>
            </a:r>
            <a:endParaRPr lang="en-US" altLang="ko-KR" dirty="0" smtClean="0"/>
          </a:p>
          <a:p>
            <a:pPr lvl="2"/>
            <a:r>
              <a:rPr lang="ko-KR" altLang="en-US" dirty="0" smtClean="0"/>
              <a:t>의사 </a:t>
            </a:r>
            <a:r>
              <a:rPr lang="en-US" altLang="ko-KR" dirty="0" smtClean="0"/>
              <a:t>1</a:t>
            </a:r>
            <a:r>
              <a:rPr lang="ko-KR" altLang="en-US" dirty="0" smtClean="0"/>
              <a:t>인당 의료수익 </a:t>
            </a:r>
            <a:r>
              <a:rPr lang="en-US" altLang="ko-KR" dirty="0" smtClean="0"/>
              <a:t>= </a:t>
            </a:r>
            <a:r>
              <a:rPr lang="ko-KR" altLang="en-US" dirty="0" smtClean="0"/>
              <a:t>개별 </a:t>
            </a:r>
            <a:r>
              <a:rPr lang="ko-KR" altLang="en-US" dirty="0" err="1" smtClean="0"/>
              <a:t>진료과</a:t>
            </a:r>
            <a:r>
              <a:rPr lang="ko-KR" altLang="en-US" dirty="0" smtClean="0"/>
              <a:t> 의료수익 </a:t>
            </a:r>
            <a:r>
              <a:rPr lang="en-US" altLang="ko-KR" dirty="0" smtClean="0"/>
              <a:t>/ </a:t>
            </a:r>
            <a:r>
              <a:rPr lang="ko-KR" altLang="en-US" dirty="0" smtClean="0"/>
              <a:t>개별 </a:t>
            </a:r>
            <a:r>
              <a:rPr lang="ko-KR" altLang="en-US" dirty="0" err="1" smtClean="0"/>
              <a:t>진료과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의사수</a:t>
            </a:r>
            <a:r>
              <a:rPr lang="en-US" altLang="ko-KR" dirty="0" smtClean="0"/>
              <a:t>(※</a:t>
            </a:r>
            <a:r>
              <a:rPr lang="ko-KR" altLang="en-US" dirty="0" smtClean="0"/>
              <a:t>공보의 포함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입퇴사일</a:t>
            </a:r>
            <a:r>
              <a:rPr lang="ko-KR" altLang="en-US" dirty="0" smtClean="0"/>
              <a:t> 반영 근속기간</a:t>
            </a:r>
            <a:r>
              <a:rPr lang="en-US" altLang="ko-KR" dirty="0" smtClean="0"/>
              <a:t>)</a:t>
            </a:r>
          </a:p>
          <a:p>
            <a:pPr lvl="1"/>
            <a:r>
              <a:rPr lang="en-US" altLang="ko-KR" dirty="0" smtClean="0"/>
              <a:t>100</a:t>
            </a:r>
            <a:r>
              <a:rPr lang="ko-KR" altLang="en-US" dirty="0" smtClean="0"/>
              <a:t>병상당 의료수익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진료과별 </a:t>
            </a:r>
            <a:r>
              <a:rPr lang="en-US" altLang="ko-KR" dirty="0" smtClean="0"/>
              <a:t>100</a:t>
            </a:r>
            <a:r>
              <a:rPr lang="ko-KR" altLang="en-US" dirty="0" smtClean="0"/>
              <a:t>병상당 의료수익을 공공병원</a:t>
            </a:r>
            <a:r>
              <a:rPr lang="en-US" altLang="ko-KR" dirty="0" smtClean="0"/>
              <a:t>, </a:t>
            </a:r>
            <a:r>
              <a:rPr lang="ko-KR" altLang="en-US" dirty="0" smtClean="0"/>
              <a:t>지역특성</a:t>
            </a:r>
            <a:r>
              <a:rPr lang="en-US" altLang="ko-KR" dirty="0" smtClean="0"/>
              <a:t>+</a:t>
            </a:r>
            <a:r>
              <a:rPr lang="ko-KR" altLang="en-US" dirty="0" smtClean="0"/>
              <a:t>종별특성에 따라 비교</a:t>
            </a:r>
            <a:r>
              <a:rPr lang="en-US" altLang="ko-KR" dirty="0" smtClean="0"/>
              <a:t>(</a:t>
            </a:r>
            <a:r>
              <a:rPr lang="ko-KR" altLang="en-US" dirty="0" smtClean="0">
                <a:solidFill>
                  <a:srgbClr val="000000"/>
                </a:solidFill>
              </a:rPr>
              <a:t>한국보건산업진흥원</a:t>
            </a:r>
            <a:r>
              <a:rPr lang="en-US" altLang="ko-KR" dirty="0" smtClean="0">
                <a:solidFill>
                  <a:srgbClr val="000000"/>
                </a:solidFill>
              </a:rPr>
              <a:t>, </a:t>
            </a:r>
            <a:r>
              <a:rPr lang="ko-KR" altLang="en-US" dirty="0" smtClean="0">
                <a:solidFill>
                  <a:srgbClr val="000000"/>
                </a:solidFill>
              </a:rPr>
              <a:t>병원경영분석</a:t>
            </a:r>
            <a:r>
              <a:rPr lang="en-US" altLang="ko-KR" dirty="0" smtClean="0">
                <a:solidFill>
                  <a:srgbClr val="000000"/>
                </a:solidFill>
              </a:rPr>
              <a:t>, 2012</a:t>
            </a:r>
            <a:r>
              <a:rPr lang="en-US" altLang="ko-KR" dirty="0" smtClean="0"/>
              <a:t>)</a:t>
            </a:r>
          </a:p>
          <a:p>
            <a:r>
              <a:rPr lang="ko-KR" altLang="en-US" dirty="0" smtClean="0"/>
              <a:t>검토 대안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우선 검토 대안 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진료과</a:t>
            </a:r>
            <a:r>
              <a:rPr lang="ko-KR" altLang="en-US" dirty="0" smtClean="0"/>
              <a:t> 평가 결과에 기반한 것으로 의료원이 전반적으로 </a:t>
            </a:r>
            <a:r>
              <a:rPr lang="ko-KR" altLang="en-US" dirty="0" err="1" smtClean="0"/>
              <a:t>당기순손실이</a:t>
            </a:r>
            <a:r>
              <a:rPr lang="ko-KR" altLang="en-US" dirty="0" smtClean="0"/>
              <a:t> 발생하는 상황에서 대부분이 </a:t>
            </a:r>
            <a:r>
              <a:rPr lang="ko-KR" altLang="en-US" dirty="0" err="1" smtClean="0"/>
              <a:t>거버넌스</a:t>
            </a:r>
            <a:r>
              <a:rPr lang="ko-KR" altLang="en-US" dirty="0" smtClean="0"/>
              <a:t> 전략으로 귀결되는 상황이 발생할 수 있음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2</a:t>
            </a:r>
            <a:r>
              <a:rPr lang="ko-KR" altLang="en-US" dirty="0" smtClean="0"/>
              <a:t>차 검토 대안 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진료과</a:t>
            </a:r>
            <a:r>
              <a:rPr lang="ko-KR" altLang="en-US" dirty="0" smtClean="0"/>
              <a:t> 평가 결과를 의료원 내∙외부 환경</a:t>
            </a:r>
            <a:r>
              <a:rPr lang="en-US" altLang="ko-KR" dirty="0" smtClean="0"/>
              <a:t>,</a:t>
            </a:r>
            <a:r>
              <a:rPr lang="ko-KR" altLang="en-US" dirty="0" smtClean="0"/>
              <a:t> 지방의료원의 기능 및 역할을 감안하여 수정한 대안으로 단기적으로 적용 후 시행결과를 평가하여 대안의 재검토가 필요함</a:t>
            </a:r>
            <a:endParaRPr lang="en-US" altLang="ko-KR" dirty="0" smtClean="0"/>
          </a:p>
          <a:p>
            <a:r>
              <a:rPr lang="ko-KR" altLang="en-US" dirty="0" smtClean="0"/>
              <a:t>중점 서비스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진료과별 전략에 따라 개별 진료과목을 대상으로 의료이용현황 분석결과를 기반으로 중점 서비스 영역을 설정함</a:t>
            </a:r>
            <a:endParaRPr lang="en-US" altLang="ko-KR" dirty="0" smtClean="0"/>
          </a:p>
          <a:p>
            <a:pPr lvl="2"/>
            <a:r>
              <a:rPr lang="ko-KR" altLang="en-US" dirty="0" smtClean="0"/>
              <a:t>강화 전략 </a:t>
            </a:r>
            <a:r>
              <a:rPr lang="en-US" altLang="ko-KR" dirty="0" smtClean="0"/>
              <a:t>: </a:t>
            </a:r>
            <a:r>
              <a:rPr lang="ko-KR" altLang="en-US" dirty="0" smtClean="0"/>
              <a:t>경쟁력이 높은 상병</a:t>
            </a:r>
            <a:r>
              <a:rPr lang="en-US" altLang="ko-KR" dirty="0" smtClean="0"/>
              <a:t>(A</a:t>
            </a:r>
            <a:r>
              <a:rPr lang="ko-KR" altLang="en-US" dirty="0" smtClean="0"/>
              <a:t>그룹</a:t>
            </a:r>
            <a:r>
              <a:rPr lang="en-US" altLang="ko-KR" dirty="0" smtClean="0"/>
              <a:t>, B</a:t>
            </a:r>
            <a:r>
              <a:rPr lang="ko-KR" altLang="en-US" dirty="0" smtClean="0"/>
              <a:t>그룹</a:t>
            </a:r>
            <a:r>
              <a:rPr lang="en-US" altLang="ko-KR" dirty="0" smtClean="0"/>
              <a:t>)</a:t>
            </a:r>
            <a:r>
              <a:rPr lang="ko-KR" altLang="en-US" dirty="0" smtClean="0"/>
              <a:t>과 수요 특성이 우수한 상병</a:t>
            </a:r>
            <a:r>
              <a:rPr lang="en-US" altLang="ko-KR" dirty="0" smtClean="0"/>
              <a:t>(D</a:t>
            </a:r>
            <a:r>
              <a:rPr lang="ko-KR" altLang="en-US" dirty="0" smtClean="0"/>
              <a:t>그룹</a:t>
            </a:r>
            <a:r>
              <a:rPr lang="en-US" altLang="ko-KR" dirty="0" smtClean="0"/>
              <a:t>)</a:t>
            </a:r>
          </a:p>
          <a:p>
            <a:pPr lvl="2"/>
            <a:r>
              <a:rPr lang="ko-KR" altLang="en-US" dirty="0" smtClean="0"/>
              <a:t>유지 전략 </a:t>
            </a:r>
            <a:r>
              <a:rPr lang="en-US" altLang="ko-KR" dirty="0" smtClean="0"/>
              <a:t>: </a:t>
            </a:r>
            <a:r>
              <a:rPr lang="ko-KR" altLang="en-US" dirty="0" smtClean="0"/>
              <a:t>경쟁력이 높은 상병</a:t>
            </a:r>
            <a:r>
              <a:rPr lang="en-US" altLang="ko-KR" dirty="0" smtClean="0"/>
              <a:t>(A</a:t>
            </a:r>
            <a:r>
              <a:rPr lang="ko-KR" altLang="en-US" dirty="0" smtClean="0"/>
              <a:t>그룹</a:t>
            </a:r>
            <a:r>
              <a:rPr lang="en-US" altLang="ko-KR" dirty="0" smtClean="0"/>
              <a:t>, B</a:t>
            </a:r>
            <a:r>
              <a:rPr lang="ko-KR" altLang="en-US" dirty="0" smtClean="0"/>
              <a:t>그룹</a:t>
            </a:r>
            <a:r>
              <a:rPr lang="en-US" altLang="ko-KR" dirty="0" smtClean="0"/>
              <a:t>)</a:t>
            </a:r>
            <a:endParaRPr lang="ko-KR" altLang="en-US" dirty="0" smtClean="0"/>
          </a:p>
          <a:p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전략과제 도출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진료 영역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dirty="0" smtClean="0"/>
              <a:t>1) </a:t>
            </a:r>
            <a:r>
              <a:rPr lang="ko-KR" altLang="en-US" dirty="0" smtClean="0"/>
              <a:t>한국보건산업진흥원</a:t>
            </a:r>
            <a:r>
              <a:rPr lang="en-US" altLang="ko-KR" dirty="0" smtClean="0"/>
              <a:t>, </a:t>
            </a:r>
            <a:r>
              <a:rPr lang="ko-KR" altLang="en-US" dirty="0" smtClean="0"/>
              <a:t>지방의료원 등 지역거점병원 공공성 및 효율성 강화방안연구</a:t>
            </a:r>
            <a:r>
              <a:rPr lang="en-US" altLang="ko-KR" dirty="0" smtClean="0"/>
              <a:t>, 2006</a:t>
            </a:r>
            <a:endParaRPr lang="ko-KR" altLang="en-US" dirty="0" smtClean="0"/>
          </a:p>
        </p:txBody>
      </p:sp>
      <p:sp>
        <p:nvSpPr>
          <p:cNvPr id="5" name="오각형 4"/>
          <p:cNvSpPr/>
          <p:nvPr/>
        </p:nvSpPr>
        <p:spPr>
          <a:xfrm>
            <a:off x="467546" y="2132856"/>
            <a:ext cx="936104" cy="1152128"/>
          </a:xfrm>
          <a:prstGeom prst="homePlate">
            <a:avLst>
              <a:gd name="adj" fmla="val 11334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200" b="1" dirty="0" err="1">
                <a:solidFill>
                  <a:srgbClr val="000000"/>
                </a:solidFill>
              </a:rPr>
              <a:t>급성기</a:t>
            </a:r>
            <a:endParaRPr lang="en-US" altLang="ko-KR" sz="1200" b="1" dirty="0">
              <a:solidFill>
                <a:srgbClr val="00000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1200" b="1" dirty="0">
                <a:solidFill>
                  <a:srgbClr val="000000"/>
                </a:solidFill>
              </a:rPr>
              <a:t>진료</a:t>
            </a:r>
          </a:p>
        </p:txBody>
      </p:sp>
      <p:sp>
        <p:nvSpPr>
          <p:cNvPr id="6" name="오각형 5"/>
          <p:cNvSpPr/>
          <p:nvPr/>
        </p:nvSpPr>
        <p:spPr>
          <a:xfrm>
            <a:off x="467546" y="3429000"/>
            <a:ext cx="936104" cy="1368152"/>
          </a:xfrm>
          <a:prstGeom prst="homePlate">
            <a:avLst>
              <a:gd name="adj" fmla="val 11334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200" b="1" dirty="0">
                <a:solidFill>
                  <a:srgbClr val="000000"/>
                </a:solidFill>
              </a:rPr>
              <a:t>법적</a:t>
            </a:r>
            <a:endParaRPr lang="en-US" altLang="ko-KR" sz="1200" b="1" dirty="0">
              <a:solidFill>
                <a:srgbClr val="00000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1200" b="1" dirty="0">
                <a:solidFill>
                  <a:srgbClr val="000000"/>
                </a:solidFill>
              </a:rPr>
              <a:t>필수</a:t>
            </a:r>
          </a:p>
        </p:txBody>
      </p:sp>
      <p:sp>
        <p:nvSpPr>
          <p:cNvPr id="7" name="오각형 6"/>
          <p:cNvSpPr/>
          <p:nvPr/>
        </p:nvSpPr>
        <p:spPr>
          <a:xfrm>
            <a:off x="467546" y="4941168"/>
            <a:ext cx="936104" cy="1152128"/>
          </a:xfrm>
          <a:prstGeom prst="homePlate">
            <a:avLst>
              <a:gd name="adj" fmla="val 11334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200" b="1" dirty="0">
                <a:solidFill>
                  <a:srgbClr val="000000"/>
                </a:solidFill>
              </a:rPr>
              <a:t>필수</a:t>
            </a:r>
            <a:endParaRPr lang="en-US" altLang="ko-KR" sz="1200" b="1" dirty="0">
              <a:solidFill>
                <a:srgbClr val="00000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1200" b="1" dirty="0">
                <a:solidFill>
                  <a:srgbClr val="000000"/>
                </a:solidFill>
              </a:rPr>
              <a:t>진료 시설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1547669" y="2132856"/>
            <a:ext cx="3816423" cy="1152128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ko-KR" altLang="en-US" sz="1100" dirty="0" err="1">
                <a:solidFill>
                  <a:srgbClr val="000000"/>
                </a:solidFill>
              </a:rPr>
              <a:t>병원급</a:t>
            </a:r>
            <a:r>
              <a:rPr lang="ko-KR" altLang="en-US" sz="1100" dirty="0">
                <a:solidFill>
                  <a:srgbClr val="000000"/>
                </a:solidFill>
              </a:rPr>
              <a:t> 이상과 지역거점공공병원 </a:t>
            </a:r>
            <a:r>
              <a:rPr lang="en-US" altLang="ko-KR" sz="1100" dirty="0">
                <a:solidFill>
                  <a:srgbClr val="000000"/>
                </a:solidFill>
              </a:rPr>
              <a:t>ADRG </a:t>
            </a:r>
            <a:r>
              <a:rPr lang="ko-KR" altLang="en-US" sz="1100" dirty="0">
                <a:solidFill>
                  <a:srgbClr val="000000"/>
                </a:solidFill>
              </a:rPr>
              <a:t>기준 다빈도</a:t>
            </a:r>
            <a:endParaRPr lang="en-US" altLang="ko-KR" sz="1100" dirty="0">
              <a:solidFill>
                <a:srgbClr val="000000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1100" dirty="0">
                <a:solidFill>
                  <a:srgbClr val="000000"/>
                </a:solidFill>
              </a:rPr>
              <a:t> </a:t>
            </a:r>
            <a:r>
              <a:rPr lang="en-US" altLang="ko-KR" sz="1100" dirty="0">
                <a:solidFill>
                  <a:srgbClr val="000000"/>
                </a:solidFill>
              </a:rPr>
              <a:t>100</a:t>
            </a:r>
            <a:r>
              <a:rPr lang="ko-KR" altLang="en-US" sz="1100" dirty="0">
                <a:solidFill>
                  <a:srgbClr val="000000"/>
                </a:solidFill>
              </a:rPr>
              <a:t>개 질환의 진료를 위한 필수 진료과목</a:t>
            </a:r>
            <a:endParaRPr lang="en-US" altLang="ko-KR" sz="1100" dirty="0">
              <a:solidFill>
                <a:srgbClr val="000000"/>
              </a:solidFill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1100" dirty="0">
                <a:solidFill>
                  <a:srgbClr val="000000"/>
                </a:solidFill>
              </a:rPr>
              <a:t> </a:t>
            </a:r>
            <a:r>
              <a:rPr lang="ko-KR" altLang="en-US" sz="1100" dirty="0" err="1">
                <a:solidFill>
                  <a:srgbClr val="000000"/>
                </a:solidFill>
              </a:rPr>
              <a:t>내과계</a:t>
            </a:r>
            <a:r>
              <a:rPr lang="ko-KR" altLang="en-US" sz="1100" dirty="0">
                <a:solidFill>
                  <a:srgbClr val="000000"/>
                </a:solidFill>
              </a:rPr>
              <a:t> </a:t>
            </a:r>
            <a:r>
              <a:rPr lang="en-US" altLang="ko-KR" sz="1100" dirty="0">
                <a:solidFill>
                  <a:srgbClr val="000000"/>
                </a:solidFill>
              </a:rPr>
              <a:t>: </a:t>
            </a:r>
            <a:r>
              <a:rPr lang="ko-KR" altLang="en-US" sz="1100" dirty="0">
                <a:solidFill>
                  <a:srgbClr val="000000"/>
                </a:solidFill>
              </a:rPr>
              <a:t>내과</a:t>
            </a:r>
            <a:r>
              <a:rPr lang="en-US" altLang="ko-KR" sz="1100" dirty="0">
                <a:solidFill>
                  <a:srgbClr val="000000"/>
                </a:solidFill>
              </a:rPr>
              <a:t>, </a:t>
            </a:r>
            <a:r>
              <a:rPr lang="ko-KR" altLang="en-US" sz="1100" dirty="0">
                <a:solidFill>
                  <a:srgbClr val="000000"/>
                </a:solidFill>
              </a:rPr>
              <a:t>소아청소년과</a:t>
            </a:r>
            <a:r>
              <a:rPr lang="en-US" altLang="ko-KR" sz="1100" dirty="0">
                <a:solidFill>
                  <a:srgbClr val="000000"/>
                </a:solidFill>
              </a:rPr>
              <a:t>, </a:t>
            </a:r>
            <a:r>
              <a:rPr lang="ko-KR" altLang="en-US" sz="1100" dirty="0">
                <a:solidFill>
                  <a:srgbClr val="000000"/>
                </a:solidFill>
              </a:rPr>
              <a:t>신경과</a:t>
            </a:r>
            <a:r>
              <a:rPr lang="en-US" altLang="ko-KR" sz="1100" dirty="0">
                <a:solidFill>
                  <a:srgbClr val="000000"/>
                </a:solidFill>
              </a:rPr>
              <a:t>, </a:t>
            </a:r>
            <a:r>
              <a:rPr lang="ko-KR" altLang="en-US" sz="1100" dirty="0">
                <a:solidFill>
                  <a:srgbClr val="000000"/>
                </a:solidFill>
              </a:rPr>
              <a:t>정신건강의학과</a:t>
            </a:r>
            <a:endParaRPr lang="en-US" altLang="ko-KR" sz="1100" dirty="0">
              <a:solidFill>
                <a:srgbClr val="000000"/>
              </a:solidFill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1100" dirty="0">
                <a:solidFill>
                  <a:srgbClr val="000000"/>
                </a:solidFill>
              </a:rPr>
              <a:t> </a:t>
            </a:r>
            <a:r>
              <a:rPr lang="ko-KR" altLang="en-US" sz="1100" dirty="0" err="1">
                <a:solidFill>
                  <a:srgbClr val="000000"/>
                </a:solidFill>
              </a:rPr>
              <a:t>외과계</a:t>
            </a:r>
            <a:r>
              <a:rPr lang="ko-KR" altLang="en-US" sz="1100" dirty="0">
                <a:solidFill>
                  <a:srgbClr val="000000"/>
                </a:solidFill>
              </a:rPr>
              <a:t> </a:t>
            </a:r>
            <a:r>
              <a:rPr lang="en-US" altLang="ko-KR" sz="1100" dirty="0">
                <a:solidFill>
                  <a:srgbClr val="000000"/>
                </a:solidFill>
              </a:rPr>
              <a:t>: </a:t>
            </a:r>
            <a:r>
              <a:rPr lang="ko-KR" altLang="en-US" sz="1100" dirty="0">
                <a:solidFill>
                  <a:srgbClr val="000000"/>
                </a:solidFill>
              </a:rPr>
              <a:t>외과</a:t>
            </a:r>
            <a:r>
              <a:rPr lang="en-US" altLang="ko-KR" sz="1100" dirty="0">
                <a:solidFill>
                  <a:srgbClr val="000000"/>
                </a:solidFill>
              </a:rPr>
              <a:t>, </a:t>
            </a:r>
            <a:r>
              <a:rPr lang="ko-KR" altLang="en-US" sz="1100" dirty="0">
                <a:solidFill>
                  <a:srgbClr val="000000"/>
                </a:solidFill>
              </a:rPr>
              <a:t>정형외과</a:t>
            </a:r>
            <a:r>
              <a:rPr lang="en-US" altLang="ko-KR" sz="1100" dirty="0">
                <a:solidFill>
                  <a:srgbClr val="000000"/>
                </a:solidFill>
              </a:rPr>
              <a:t>, </a:t>
            </a:r>
            <a:r>
              <a:rPr lang="ko-KR" altLang="en-US" sz="1100" dirty="0">
                <a:solidFill>
                  <a:srgbClr val="000000"/>
                </a:solidFill>
              </a:rPr>
              <a:t>신경외과</a:t>
            </a:r>
            <a:r>
              <a:rPr lang="en-US" altLang="ko-KR" sz="1100" dirty="0">
                <a:solidFill>
                  <a:srgbClr val="000000"/>
                </a:solidFill>
              </a:rPr>
              <a:t>, </a:t>
            </a:r>
            <a:r>
              <a:rPr lang="ko-KR" altLang="en-US" sz="1100" dirty="0">
                <a:solidFill>
                  <a:srgbClr val="000000"/>
                </a:solidFill>
              </a:rPr>
              <a:t>산부인과</a:t>
            </a:r>
            <a:r>
              <a:rPr lang="en-US" altLang="ko-KR" sz="1100" dirty="0">
                <a:solidFill>
                  <a:srgbClr val="000000"/>
                </a:solidFill>
              </a:rPr>
              <a:t>, </a:t>
            </a:r>
            <a:r>
              <a:rPr lang="ko-KR" altLang="en-US" sz="1100" dirty="0">
                <a:solidFill>
                  <a:srgbClr val="000000"/>
                </a:solidFill>
              </a:rPr>
              <a:t>비뇨기과</a:t>
            </a:r>
            <a:endParaRPr lang="en-US" altLang="ko-KR" sz="1100" dirty="0">
              <a:solidFill>
                <a:srgbClr val="000000"/>
              </a:solidFill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5436096" y="2132856"/>
            <a:ext cx="3456384" cy="1152128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1100" dirty="0">
                <a:solidFill>
                  <a:srgbClr val="000000"/>
                </a:solidFill>
              </a:rPr>
              <a:t> </a:t>
            </a:r>
            <a:r>
              <a:rPr lang="ko-KR" altLang="en-US" sz="1100" dirty="0" err="1">
                <a:solidFill>
                  <a:srgbClr val="000000"/>
                </a:solidFill>
              </a:rPr>
              <a:t>급성기</a:t>
            </a:r>
            <a:r>
              <a:rPr lang="ko-KR" altLang="en-US" sz="1100" dirty="0">
                <a:solidFill>
                  <a:srgbClr val="000000"/>
                </a:solidFill>
              </a:rPr>
              <a:t> 진료 수행을 위한 </a:t>
            </a:r>
            <a:r>
              <a:rPr lang="en-US" altLang="ko-KR" sz="1100" dirty="0">
                <a:solidFill>
                  <a:srgbClr val="000000"/>
                </a:solidFill>
              </a:rPr>
              <a:t>9</a:t>
            </a:r>
            <a:r>
              <a:rPr lang="ko-KR" altLang="en-US" sz="1100" dirty="0">
                <a:solidFill>
                  <a:srgbClr val="000000"/>
                </a:solidFill>
              </a:rPr>
              <a:t>개 진료과목 중 </a:t>
            </a:r>
            <a:endParaRPr lang="en-US" altLang="ko-KR" sz="1100" dirty="0">
              <a:solidFill>
                <a:srgbClr val="00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1100" dirty="0">
                <a:solidFill>
                  <a:srgbClr val="000000"/>
                </a:solidFill>
              </a:rPr>
              <a:t> </a:t>
            </a:r>
            <a:r>
              <a:rPr lang="ko-KR" altLang="en-US" sz="1100" dirty="0">
                <a:solidFill>
                  <a:srgbClr val="000000"/>
                </a:solidFill>
              </a:rPr>
              <a:t>인구 </a:t>
            </a:r>
            <a:r>
              <a:rPr lang="en-US" altLang="ko-KR" sz="1100" dirty="0">
                <a:solidFill>
                  <a:srgbClr val="000000"/>
                </a:solidFill>
              </a:rPr>
              <a:t>10</a:t>
            </a:r>
            <a:r>
              <a:rPr lang="ko-KR" altLang="en-US" sz="1100" dirty="0" err="1">
                <a:solidFill>
                  <a:srgbClr val="000000"/>
                </a:solidFill>
              </a:rPr>
              <a:t>만명당</a:t>
            </a:r>
            <a:r>
              <a:rPr lang="ko-KR" altLang="en-US" sz="1100" dirty="0">
                <a:solidFill>
                  <a:srgbClr val="000000"/>
                </a:solidFill>
              </a:rPr>
              <a:t> 전문의 수가 전국 또는 해당 </a:t>
            </a:r>
            <a:r>
              <a:rPr lang="ko-KR" altLang="en-US" sz="1100" dirty="0" err="1">
                <a:solidFill>
                  <a:srgbClr val="000000"/>
                </a:solidFill>
              </a:rPr>
              <a:t>지자체</a:t>
            </a:r>
            <a:r>
              <a:rPr lang="ko-KR" altLang="en-US" sz="1100" dirty="0">
                <a:solidFill>
                  <a:srgbClr val="000000"/>
                </a:solidFill>
              </a:rPr>
              <a:t> </a:t>
            </a:r>
            <a:endParaRPr lang="en-US" altLang="ko-KR" sz="1100" dirty="0">
              <a:solidFill>
                <a:srgbClr val="00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1100" dirty="0">
                <a:solidFill>
                  <a:srgbClr val="000000"/>
                </a:solidFill>
              </a:rPr>
              <a:t> </a:t>
            </a:r>
            <a:r>
              <a:rPr lang="ko-KR" altLang="en-US" sz="1100" dirty="0">
                <a:solidFill>
                  <a:srgbClr val="000000"/>
                </a:solidFill>
              </a:rPr>
              <a:t>평균 대비 낮은 </a:t>
            </a:r>
            <a:r>
              <a:rPr lang="ko-KR" altLang="en-US" sz="1100" dirty="0" err="1">
                <a:solidFill>
                  <a:srgbClr val="000000"/>
                </a:solidFill>
              </a:rPr>
              <a:t>진료과</a:t>
            </a:r>
            <a:endParaRPr lang="ko-KR" altLang="en-US" sz="1100" dirty="0">
              <a:solidFill>
                <a:srgbClr val="000000"/>
              </a:solidFill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1547666" y="3429000"/>
            <a:ext cx="7416824" cy="1368152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50000"/>
              </a:lnSpc>
            </a:pPr>
            <a:r>
              <a:rPr lang="en-US" altLang="ko-KR" sz="1100" dirty="0">
                <a:solidFill>
                  <a:srgbClr val="000000"/>
                </a:solidFill>
              </a:rPr>
              <a:t>[</a:t>
            </a:r>
            <a:r>
              <a:rPr lang="ko-KR" altLang="en-US" sz="1100" dirty="0">
                <a:solidFill>
                  <a:srgbClr val="000000"/>
                </a:solidFill>
              </a:rPr>
              <a:t>의료법 제</a:t>
            </a:r>
            <a:r>
              <a:rPr lang="en-US" altLang="ko-KR" sz="1100" dirty="0">
                <a:solidFill>
                  <a:srgbClr val="000000"/>
                </a:solidFill>
              </a:rPr>
              <a:t>3</a:t>
            </a:r>
            <a:r>
              <a:rPr lang="ko-KR" altLang="en-US" sz="1100" dirty="0">
                <a:solidFill>
                  <a:srgbClr val="000000"/>
                </a:solidFill>
              </a:rPr>
              <a:t>조의</a:t>
            </a:r>
            <a:r>
              <a:rPr lang="en-US" altLang="ko-KR" sz="1100" dirty="0">
                <a:solidFill>
                  <a:srgbClr val="000000"/>
                </a:solidFill>
              </a:rPr>
              <a:t>3(</a:t>
            </a:r>
            <a:r>
              <a:rPr lang="ko-KR" altLang="en-US" sz="1100" dirty="0">
                <a:solidFill>
                  <a:srgbClr val="000000"/>
                </a:solidFill>
              </a:rPr>
              <a:t>종합병원</a:t>
            </a:r>
            <a:r>
              <a:rPr lang="en-US" altLang="ko-KR" sz="1100" dirty="0">
                <a:solidFill>
                  <a:srgbClr val="000000"/>
                </a:solidFill>
              </a:rPr>
              <a:t>)]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1100" dirty="0">
                <a:solidFill>
                  <a:srgbClr val="000000"/>
                </a:solidFill>
              </a:rPr>
              <a:t> 100</a:t>
            </a:r>
            <a:r>
              <a:rPr lang="ko-KR" altLang="en-US" sz="1100" dirty="0">
                <a:solidFill>
                  <a:srgbClr val="000000"/>
                </a:solidFill>
              </a:rPr>
              <a:t>병상 이상 </a:t>
            </a:r>
            <a:r>
              <a:rPr lang="en-US" altLang="ko-KR" sz="1100" dirty="0">
                <a:solidFill>
                  <a:srgbClr val="000000"/>
                </a:solidFill>
              </a:rPr>
              <a:t>300</a:t>
            </a:r>
            <a:r>
              <a:rPr lang="ko-KR" altLang="en-US" sz="1100" dirty="0">
                <a:solidFill>
                  <a:srgbClr val="000000"/>
                </a:solidFill>
              </a:rPr>
              <a:t>병상 이하 </a:t>
            </a:r>
            <a:r>
              <a:rPr lang="en-US" altLang="ko-KR" sz="1100" dirty="0">
                <a:solidFill>
                  <a:srgbClr val="000000"/>
                </a:solidFill>
              </a:rPr>
              <a:t>: </a:t>
            </a:r>
            <a:r>
              <a:rPr lang="ko-KR" altLang="en-US" sz="1100" dirty="0">
                <a:solidFill>
                  <a:srgbClr val="000000"/>
                </a:solidFill>
              </a:rPr>
              <a:t>내과∙외과∙소아청소년과∙산부인과 중 </a:t>
            </a:r>
            <a:r>
              <a:rPr lang="en-US" altLang="ko-KR" sz="1100" dirty="0">
                <a:solidFill>
                  <a:srgbClr val="000000"/>
                </a:solidFill>
              </a:rPr>
              <a:t>3</a:t>
            </a:r>
            <a:r>
              <a:rPr lang="ko-KR" altLang="en-US" sz="1100" dirty="0">
                <a:solidFill>
                  <a:srgbClr val="000000"/>
                </a:solidFill>
              </a:rPr>
              <a:t>개 진료과목</a:t>
            </a:r>
            <a:r>
              <a:rPr lang="en-US" altLang="ko-KR" sz="1100" dirty="0">
                <a:solidFill>
                  <a:srgbClr val="000000"/>
                </a:solidFill>
              </a:rPr>
              <a:t>, </a:t>
            </a:r>
            <a:r>
              <a:rPr lang="ko-KR" altLang="en-US" sz="1100" dirty="0">
                <a:solidFill>
                  <a:srgbClr val="000000"/>
                </a:solidFill>
              </a:rPr>
              <a:t>영상의학과</a:t>
            </a:r>
            <a:r>
              <a:rPr lang="en-US" altLang="ko-KR" sz="1100" dirty="0">
                <a:solidFill>
                  <a:srgbClr val="000000"/>
                </a:solidFill>
              </a:rPr>
              <a:t>, </a:t>
            </a:r>
            <a:r>
              <a:rPr lang="ko-KR" altLang="en-US" sz="1100" dirty="0">
                <a:solidFill>
                  <a:srgbClr val="000000"/>
                </a:solidFill>
              </a:rPr>
              <a:t>마취통증의학과</a:t>
            </a:r>
            <a:r>
              <a:rPr lang="en-US" altLang="ko-KR" sz="1100" dirty="0">
                <a:solidFill>
                  <a:srgbClr val="000000"/>
                </a:solidFill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en-US" altLang="ko-KR" sz="1100" dirty="0">
                <a:solidFill>
                  <a:srgbClr val="000000"/>
                </a:solidFill>
              </a:rPr>
              <a:t>  </a:t>
            </a:r>
            <a:r>
              <a:rPr lang="ko-KR" altLang="en-US" sz="1100" dirty="0">
                <a:solidFill>
                  <a:srgbClr val="000000"/>
                </a:solidFill>
              </a:rPr>
              <a:t>진단검사의학과 또는 병리과를 포함한 </a:t>
            </a:r>
            <a:r>
              <a:rPr lang="en-US" altLang="ko-KR" sz="1100" dirty="0">
                <a:solidFill>
                  <a:srgbClr val="000000"/>
                </a:solidFill>
              </a:rPr>
              <a:t>7</a:t>
            </a:r>
            <a:r>
              <a:rPr lang="ko-KR" altLang="en-US" sz="1100" dirty="0">
                <a:solidFill>
                  <a:srgbClr val="000000"/>
                </a:solidFill>
              </a:rPr>
              <a:t>개 이상 진료과목</a:t>
            </a:r>
            <a:endParaRPr lang="en-US" altLang="ko-KR" sz="1100" dirty="0">
              <a:solidFill>
                <a:srgbClr val="000000"/>
              </a:solidFill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1100" dirty="0">
                <a:solidFill>
                  <a:srgbClr val="000000"/>
                </a:solidFill>
              </a:rPr>
              <a:t> 300</a:t>
            </a:r>
            <a:r>
              <a:rPr lang="ko-KR" altLang="en-US" sz="1100" dirty="0">
                <a:solidFill>
                  <a:srgbClr val="000000"/>
                </a:solidFill>
              </a:rPr>
              <a:t>병상 초과 </a:t>
            </a:r>
            <a:r>
              <a:rPr lang="en-US" altLang="ko-KR" sz="1100" dirty="0">
                <a:solidFill>
                  <a:srgbClr val="000000"/>
                </a:solidFill>
              </a:rPr>
              <a:t>: </a:t>
            </a:r>
            <a:r>
              <a:rPr lang="ko-KR" altLang="en-US" sz="1100" dirty="0">
                <a:solidFill>
                  <a:srgbClr val="000000"/>
                </a:solidFill>
              </a:rPr>
              <a:t>내과</a:t>
            </a:r>
            <a:r>
              <a:rPr lang="en-US" altLang="ko-KR" sz="1100" dirty="0">
                <a:solidFill>
                  <a:srgbClr val="000000"/>
                </a:solidFill>
              </a:rPr>
              <a:t>, </a:t>
            </a:r>
            <a:r>
              <a:rPr lang="ko-KR" altLang="en-US" sz="1100" dirty="0">
                <a:solidFill>
                  <a:srgbClr val="000000"/>
                </a:solidFill>
              </a:rPr>
              <a:t>외과</a:t>
            </a:r>
            <a:r>
              <a:rPr lang="en-US" altLang="ko-KR" sz="1100" dirty="0">
                <a:solidFill>
                  <a:srgbClr val="000000"/>
                </a:solidFill>
              </a:rPr>
              <a:t>, </a:t>
            </a:r>
            <a:r>
              <a:rPr lang="ko-KR" altLang="en-US" sz="1100" dirty="0">
                <a:solidFill>
                  <a:srgbClr val="000000"/>
                </a:solidFill>
              </a:rPr>
              <a:t>소아청소년과</a:t>
            </a:r>
            <a:r>
              <a:rPr lang="en-US" altLang="ko-KR" sz="1100" dirty="0">
                <a:solidFill>
                  <a:srgbClr val="000000"/>
                </a:solidFill>
              </a:rPr>
              <a:t>, </a:t>
            </a:r>
            <a:r>
              <a:rPr lang="ko-KR" altLang="en-US" sz="1100" dirty="0">
                <a:solidFill>
                  <a:srgbClr val="000000"/>
                </a:solidFill>
              </a:rPr>
              <a:t>산부인과</a:t>
            </a:r>
            <a:r>
              <a:rPr lang="en-US" altLang="ko-KR" sz="1100" dirty="0">
                <a:solidFill>
                  <a:srgbClr val="000000"/>
                </a:solidFill>
              </a:rPr>
              <a:t>, </a:t>
            </a:r>
            <a:r>
              <a:rPr lang="ko-KR" altLang="en-US" sz="1100" dirty="0">
                <a:solidFill>
                  <a:srgbClr val="000000"/>
                </a:solidFill>
              </a:rPr>
              <a:t>영상의학과</a:t>
            </a:r>
            <a:r>
              <a:rPr lang="en-US" altLang="ko-KR" sz="1100" dirty="0">
                <a:solidFill>
                  <a:srgbClr val="000000"/>
                </a:solidFill>
              </a:rPr>
              <a:t>, </a:t>
            </a:r>
            <a:r>
              <a:rPr lang="ko-KR" altLang="en-US" sz="1100" dirty="0">
                <a:solidFill>
                  <a:srgbClr val="000000"/>
                </a:solidFill>
              </a:rPr>
              <a:t>마취통증의학과</a:t>
            </a:r>
            <a:r>
              <a:rPr lang="en-US" altLang="ko-KR" sz="1100" dirty="0">
                <a:solidFill>
                  <a:srgbClr val="000000"/>
                </a:solidFill>
              </a:rPr>
              <a:t>, </a:t>
            </a:r>
            <a:r>
              <a:rPr lang="ko-KR" altLang="en-US" sz="1100" dirty="0">
                <a:solidFill>
                  <a:srgbClr val="000000"/>
                </a:solidFill>
              </a:rPr>
              <a:t>진단검사의학과 또는 병리과</a:t>
            </a:r>
            <a:r>
              <a:rPr lang="en-US" altLang="ko-KR" sz="1100" dirty="0">
                <a:solidFill>
                  <a:srgbClr val="000000"/>
                </a:solidFill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en-US" altLang="ko-KR" sz="1100" dirty="0">
                <a:solidFill>
                  <a:srgbClr val="000000"/>
                </a:solidFill>
              </a:rPr>
              <a:t>  </a:t>
            </a:r>
            <a:r>
              <a:rPr lang="ko-KR" altLang="en-US" sz="1100" dirty="0">
                <a:solidFill>
                  <a:srgbClr val="000000"/>
                </a:solidFill>
              </a:rPr>
              <a:t>정신건강의학과</a:t>
            </a:r>
            <a:r>
              <a:rPr lang="en-US" altLang="ko-KR" sz="1100" dirty="0">
                <a:solidFill>
                  <a:srgbClr val="000000"/>
                </a:solidFill>
              </a:rPr>
              <a:t>, </a:t>
            </a:r>
            <a:r>
              <a:rPr lang="ko-KR" altLang="en-US" sz="1100" dirty="0">
                <a:solidFill>
                  <a:srgbClr val="000000"/>
                </a:solidFill>
              </a:rPr>
              <a:t>치과를 포함한 </a:t>
            </a:r>
            <a:r>
              <a:rPr lang="en-US" altLang="ko-KR" sz="1100" dirty="0">
                <a:solidFill>
                  <a:srgbClr val="000000"/>
                </a:solidFill>
              </a:rPr>
              <a:t>9</a:t>
            </a:r>
            <a:r>
              <a:rPr lang="ko-KR" altLang="en-US" sz="1100" dirty="0">
                <a:solidFill>
                  <a:srgbClr val="000000"/>
                </a:solidFill>
              </a:rPr>
              <a:t>개 이상의 진료과목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1547666" y="4941168"/>
            <a:ext cx="7416824" cy="1152128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ko-KR" altLang="en-US" sz="1100" dirty="0" smtClean="0">
                <a:solidFill>
                  <a:srgbClr val="000000"/>
                </a:solidFill>
              </a:rPr>
              <a:t> 지방의료원 공익적 비용계측 연구 결과</a:t>
            </a:r>
            <a:r>
              <a:rPr lang="en-US" altLang="ko-KR" sz="1100" dirty="0" smtClean="0">
                <a:solidFill>
                  <a:srgbClr val="000000"/>
                </a:solidFill>
              </a:rPr>
              <a:t>(2014</a:t>
            </a:r>
            <a:r>
              <a:rPr lang="ko-KR" altLang="en-US" sz="1100" dirty="0" smtClean="0">
                <a:solidFill>
                  <a:srgbClr val="000000"/>
                </a:solidFill>
              </a:rPr>
              <a:t>년</a:t>
            </a:r>
            <a:r>
              <a:rPr lang="en-US" altLang="ko-KR" sz="1100" dirty="0" smtClean="0">
                <a:solidFill>
                  <a:srgbClr val="000000"/>
                </a:solidFill>
              </a:rPr>
              <a:t>)</a:t>
            </a:r>
            <a:r>
              <a:rPr lang="ko-KR" altLang="en-US" sz="1100" dirty="0" smtClean="0">
                <a:solidFill>
                  <a:srgbClr val="000000"/>
                </a:solidFill>
              </a:rPr>
              <a:t>에 </a:t>
            </a:r>
            <a:r>
              <a:rPr lang="ko-KR" altLang="en-US" sz="1100" dirty="0">
                <a:solidFill>
                  <a:srgbClr val="000000"/>
                </a:solidFill>
              </a:rPr>
              <a:t>의한 필수 진료시설 운영을 위한 </a:t>
            </a:r>
            <a:r>
              <a:rPr lang="ko-KR" altLang="en-US" sz="1100" dirty="0" smtClean="0">
                <a:solidFill>
                  <a:srgbClr val="000000"/>
                </a:solidFill>
              </a:rPr>
              <a:t>진료과</a:t>
            </a:r>
            <a:endParaRPr lang="en-US" altLang="ko-KR" sz="1100" dirty="0">
              <a:solidFill>
                <a:srgbClr val="00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1100" dirty="0">
                <a:solidFill>
                  <a:srgbClr val="000000"/>
                </a:solidFill>
              </a:rPr>
              <a:t>  </a:t>
            </a:r>
            <a:endParaRPr lang="ko-KR" altLang="en-US" sz="1100" dirty="0">
              <a:solidFill>
                <a:srgbClr val="000000"/>
              </a:solidFill>
            </a:endParaRPr>
          </a:p>
        </p:txBody>
      </p:sp>
      <p:graphicFrame>
        <p:nvGraphicFramePr>
          <p:cNvPr id="12" name="표 11"/>
          <p:cNvGraphicFramePr>
            <a:graphicFrameLocks noGrp="1"/>
          </p:cNvGraphicFramePr>
          <p:nvPr/>
        </p:nvGraphicFramePr>
        <p:xfrm>
          <a:off x="1691692" y="5316465"/>
          <a:ext cx="7200796" cy="704845"/>
        </p:xfrm>
        <a:graphic>
          <a:graphicData uri="http://schemas.openxmlformats.org/drawingml/2006/table">
            <a:tbl>
              <a:tblPr/>
              <a:tblGrid>
                <a:gridCol w="870018"/>
                <a:gridCol w="870018"/>
                <a:gridCol w="948851"/>
                <a:gridCol w="1031837"/>
                <a:gridCol w="870018"/>
                <a:gridCol w="870018"/>
                <a:gridCol w="870018"/>
                <a:gridCol w="870018"/>
              </a:tblGrid>
              <a:tr h="27149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필수진료시설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응급실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분만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/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신생아실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정신병동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재활치료실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행려병동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격리병동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호스피스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433348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err="1" smtClean="0">
                          <a:solidFill>
                            <a:srgbClr val="000000"/>
                          </a:solidFill>
                          <a:latin typeface="맑은 고딕"/>
                        </a:rPr>
                        <a:t>진료과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응급의학과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산부인과</a:t>
                      </a:r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, </a:t>
                      </a:r>
                    </a:p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소아청소년과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정신건강의학과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재활의학과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3" name="직사각형 12"/>
          <p:cNvSpPr/>
          <p:nvPr/>
        </p:nvSpPr>
        <p:spPr>
          <a:xfrm>
            <a:off x="455548" y="1278285"/>
            <a:ext cx="1014113" cy="648072"/>
          </a:xfrm>
          <a:prstGeom prst="rect">
            <a:avLst/>
          </a:prstGeom>
          <a:solidFill>
            <a:srgbClr val="F9DA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dirty="0">
                <a:solidFill>
                  <a:srgbClr val="000000"/>
                </a:solidFill>
              </a:rPr>
              <a:t>필수</a:t>
            </a:r>
            <a:endParaRPr lang="en-US" altLang="ko-KR" sz="1200" b="1" dirty="0">
              <a:solidFill>
                <a:srgbClr val="000000"/>
              </a:solidFill>
            </a:endParaRPr>
          </a:p>
          <a:p>
            <a:pPr algn="ctr"/>
            <a:r>
              <a:rPr lang="ko-KR" altLang="en-US" sz="1200" b="1" dirty="0" err="1">
                <a:solidFill>
                  <a:srgbClr val="000000"/>
                </a:solidFill>
              </a:rPr>
              <a:t>진료과</a:t>
            </a:r>
            <a:endParaRPr lang="en-US" altLang="ko-KR" sz="1200" b="1" dirty="0">
              <a:solidFill>
                <a:srgbClr val="000000"/>
              </a:solidFill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1547666" y="1268760"/>
            <a:ext cx="7200800" cy="648072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ko-KR" altLang="en-US" sz="1200" dirty="0">
                <a:solidFill>
                  <a:srgbClr val="000000"/>
                </a:solidFill>
              </a:rPr>
              <a:t> 한국보건산업진흥원</a:t>
            </a:r>
            <a:r>
              <a:rPr lang="en-US" altLang="ko-KR" sz="1200" baseline="30000" dirty="0">
                <a:solidFill>
                  <a:srgbClr val="000000"/>
                </a:solidFill>
              </a:rPr>
              <a:t>1)</a:t>
            </a:r>
            <a:r>
              <a:rPr lang="ko-KR" altLang="en-US" sz="1200" dirty="0">
                <a:solidFill>
                  <a:srgbClr val="000000"/>
                </a:solidFill>
              </a:rPr>
              <a:t>의 지역거점공공병원 급성기 </a:t>
            </a:r>
            <a:r>
              <a:rPr lang="en-US" altLang="ko-KR" sz="1200" dirty="0">
                <a:solidFill>
                  <a:srgbClr val="000000"/>
                </a:solidFill>
              </a:rPr>
              <a:t>9</a:t>
            </a:r>
            <a:r>
              <a:rPr lang="ko-KR" altLang="en-US" sz="1200" dirty="0">
                <a:solidFill>
                  <a:srgbClr val="000000"/>
                </a:solidFill>
              </a:rPr>
              <a:t>개 주요 </a:t>
            </a:r>
            <a:r>
              <a:rPr lang="ko-KR" altLang="en-US" sz="1200" dirty="0" err="1">
                <a:solidFill>
                  <a:srgbClr val="000000"/>
                </a:solidFill>
              </a:rPr>
              <a:t>진료과</a:t>
            </a:r>
            <a:r>
              <a:rPr lang="ko-KR" altLang="en-US" sz="1200" dirty="0">
                <a:solidFill>
                  <a:srgbClr val="000000"/>
                </a:solidFill>
              </a:rPr>
              <a:t> 중 지역 내 공급이 부족한 </a:t>
            </a:r>
            <a:r>
              <a:rPr lang="ko-KR" altLang="en-US" sz="1200" dirty="0" err="1">
                <a:solidFill>
                  <a:srgbClr val="000000"/>
                </a:solidFill>
              </a:rPr>
              <a:t>진료과</a:t>
            </a:r>
            <a:endParaRPr lang="ko-KR" altLang="en-US" sz="1200" dirty="0">
              <a:solidFill>
                <a:srgbClr val="00000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1200" dirty="0">
                <a:solidFill>
                  <a:srgbClr val="000000"/>
                </a:solidFill>
              </a:rPr>
              <a:t> 의료법에 의해 해당 의료원의 종별구분에 의한 필수 </a:t>
            </a:r>
            <a:r>
              <a:rPr lang="ko-KR" altLang="en-US" sz="1200" dirty="0" err="1">
                <a:solidFill>
                  <a:srgbClr val="000000"/>
                </a:solidFill>
              </a:rPr>
              <a:t>진료과</a:t>
            </a:r>
            <a:endParaRPr lang="ko-KR" altLang="en-US" sz="1200" dirty="0">
              <a:solidFill>
                <a:srgbClr val="00000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1200" dirty="0">
                <a:solidFill>
                  <a:srgbClr val="000000"/>
                </a:solidFill>
              </a:rPr>
              <a:t> 필수 진료시설 운영을 위해 필요한 필수 </a:t>
            </a:r>
            <a:r>
              <a:rPr lang="ko-KR" altLang="en-US" sz="1200" dirty="0" err="1">
                <a:solidFill>
                  <a:srgbClr val="000000"/>
                </a:solidFill>
              </a:rPr>
              <a:t>진료과</a:t>
            </a:r>
            <a:endParaRPr lang="ko-KR" altLang="en-US" sz="1200" dirty="0">
              <a:solidFill>
                <a:srgbClr val="000000"/>
              </a:solidFill>
            </a:endParaRPr>
          </a:p>
        </p:txBody>
      </p:sp>
      <p:sp>
        <p:nvSpPr>
          <p:cNvPr id="15" name="타원 14"/>
          <p:cNvSpPr/>
          <p:nvPr/>
        </p:nvSpPr>
        <p:spPr>
          <a:xfrm>
            <a:off x="349546" y="1249710"/>
            <a:ext cx="309565" cy="285752"/>
          </a:xfrm>
          <a:prstGeom prst="ellipse">
            <a:avLst/>
          </a:prstGeom>
          <a:solidFill>
            <a:schemeClr val="bg1"/>
          </a:solidFill>
          <a:ln w="28575">
            <a:solidFill>
              <a:srgbClr val="0000FF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>
                <a:solidFill>
                  <a:srgbClr val="000000"/>
                </a:solidFill>
              </a:rPr>
              <a:t>1</a:t>
            </a:r>
            <a:endParaRPr lang="ko-KR" altLang="en-US" sz="1200" b="1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전략과제 도출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진료 영역</a:t>
            </a:r>
            <a:endParaRPr lang="ko-KR" altLang="en-US" dirty="0"/>
          </a:p>
        </p:txBody>
      </p:sp>
      <p:graphicFrame>
        <p:nvGraphicFramePr>
          <p:cNvPr id="8" name="내용 개체 틀 7"/>
          <p:cNvGraphicFramePr>
            <a:graphicFrameLocks noGrp="1"/>
          </p:cNvGraphicFramePr>
          <p:nvPr>
            <p:ph idx="1"/>
          </p:nvPr>
        </p:nvGraphicFramePr>
        <p:xfrm>
          <a:off x="488504" y="2060851"/>
          <a:ext cx="8797558" cy="4248468"/>
        </p:xfrm>
        <a:graphic>
          <a:graphicData uri="http://schemas.openxmlformats.org/drawingml/2006/table">
            <a:tbl>
              <a:tblPr/>
              <a:tblGrid>
                <a:gridCol w="1313125"/>
                <a:gridCol w="1273049"/>
                <a:gridCol w="1273049"/>
                <a:gridCol w="1273049"/>
                <a:gridCol w="1273049"/>
                <a:gridCol w="1273049"/>
                <a:gridCol w="1119188"/>
              </a:tblGrid>
              <a:tr h="354039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진료과목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필수과목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(9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개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지역내 공급부족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의료법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종합병원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필수진료시설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검토결과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비고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354039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내과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필수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4039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신경과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4039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외과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필수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4039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정형외과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필수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4039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소아청소년과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필수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4039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산부인과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필수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4039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치과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4039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응급의학과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필수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전문의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2, </a:t>
                      </a:r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공보의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4039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가정의학과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4039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재활의학과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필수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4039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마취통증의학과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필수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전문의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1, 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공보의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텍스트 개체 틀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741304" y="1214422"/>
            <a:ext cx="1014113" cy="648072"/>
          </a:xfrm>
          <a:prstGeom prst="rect">
            <a:avLst/>
          </a:prstGeom>
          <a:solidFill>
            <a:srgbClr val="F9DA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dirty="0">
                <a:solidFill>
                  <a:srgbClr val="000000"/>
                </a:solidFill>
              </a:rPr>
              <a:t>필수</a:t>
            </a:r>
            <a:endParaRPr lang="en-US" altLang="ko-KR" sz="1200" b="1" dirty="0">
              <a:solidFill>
                <a:srgbClr val="000000"/>
              </a:solidFill>
            </a:endParaRPr>
          </a:p>
          <a:p>
            <a:pPr algn="ctr"/>
            <a:r>
              <a:rPr lang="ko-KR" altLang="en-US" sz="1200" b="1" dirty="0" err="1">
                <a:solidFill>
                  <a:srgbClr val="000000"/>
                </a:solidFill>
              </a:rPr>
              <a:t>진료과</a:t>
            </a:r>
            <a:endParaRPr lang="en-US" altLang="ko-KR" sz="1200" b="1" dirty="0">
              <a:solidFill>
                <a:srgbClr val="000000"/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1905424" y="1223947"/>
            <a:ext cx="6238476" cy="648072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ko-KR" altLang="en-US" sz="1200" dirty="0" smtClean="0">
                <a:solidFill>
                  <a:srgbClr val="000000"/>
                </a:solidFill>
              </a:rPr>
              <a:t> 현재 </a:t>
            </a:r>
            <a:r>
              <a:rPr lang="ko-KR" altLang="en-US" sz="1200" dirty="0">
                <a:solidFill>
                  <a:srgbClr val="000000"/>
                </a:solidFill>
              </a:rPr>
              <a:t>운영 중인 </a:t>
            </a:r>
            <a:r>
              <a:rPr lang="ko-KR" altLang="en-US" sz="1200" dirty="0" err="1">
                <a:solidFill>
                  <a:srgbClr val="000000"/>
                </a:solidFill>
              </a:rPr>
              <a:t>진료과</a:t>
            </a:r>
            <a:r>
              <a:rPr lang="ko-KR" altLang="en-US" sz="1200" dirty="0">
                <a:solidFill>
                  <a:srgbClr val="000000"/>
                </a:solidFill>
              </a:rPr>
              <a:t> 기준 필수 </a:t>
            </a:r>
            <a:r>
              <a:rPr lang="ko-KR" altLang="en-US" sz="1200" dirty="0" err="1">
                <a:solidFill>
                  <a:srgbClr val="000000"/>
                </a:solidFill>
              </a:rPr>
              <a:t>진료과는</a:t>
            </a:r>
            <a:r>
              <a:rPr lang="ko-KR" altLang="en-US" sz="1200" dirty="0">
                <a:solidFill>
                  <a:srgbClr val="000000"/>
                </a:solidFill>
              </a:rPr>
              <a:t> </a:t>
            </a:r>
            <a:r>
              <a:rPr lang="en-US" altLang="ko-KR" sz="1200" dirty="0" smtClean="0">
                <a:solidFill>
                  <a:srgbClr val="000000"/>
                </a:solidFill>
              </a:rPr>
              <a:t>8</a:t>
            </a:r>
            <a:r>
              <a:rPr lang="ko-KR" altLang="en-US" sz="1200" dirty="0" smtClean="0">
                <a:solidFill>
                  <a:srgbClr val="000000"/>
                </a:solidFill>
              </a:rPr>
              <a:t>개 </a:t>
            </a:r>
            <a:r>
              <a:rPr lang="ko-KR" altLang="en-US" sz="1200" dirty="0">
                <a:solidFill>
                  <a:srgbClr val="000000"/>
                </a:solidFill>
              </a:rPr>
              <a:t>진료과로 선정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ko-KR" altLang="en-US" sz="1200" dirty="0">
                <a:solidFill>
                  <a:srgbClr val="000000"/>
                </a:solidFill>
              </a:rPr>
              <a:t> </a:t>
            </a:r>
            <a:r>
              <a:rPr lang="ko-KR" altLang="en-US" sz="1200" dirty="0" err="1">
                <a:solidFill>
                  <a:srgbClr val="000000"/>
                </a:solidFill>
              </a:rPr>
              <a:t>비필수</a:t>
            </a:r>
            <a:r>
              <a:rPr lang="ko-KR" altLang="en-US" sz="1200" dirty="0">
                <a:solidFill>
                  <a:srgbClr val="000000"/>
                </a:solidFill>
              </a:rPr>
              <a:t> </a:t>
            </a:r>
            <a:r>
              <a:rPr lang="ko-KR" altLang="en-US" sz="1200" dirty="0" err="1">
                <a:solidFill>
                  <a:srgbClr val="000000"/>
                </a:solidFill>
              </a:rPr>
              <a:t>진료과</a:t>
            </a:r>
            <a:r>
              <a:rPr lang="ko-KR" altLang="en-US" sz="1200" dirty="0">
                <a:solidFill>
                  <a:srgbClr val="000000"/>
                </a:solidFill>
              </a:rPr>
              <a:t> </a:t>
            </a:r>
            <a:r>
              <a:rPr lang="en-US" altLang="ko-KR" sz="1200" dirty="0">
                <a:solidFill>
                  <a:srgbClr val="000000"/>
                </a:solidFill>
              </a:rPr>
              <a:t>: </a:t>
            </a:r>
            <a:r>
              <a:rPr lang="ko-KR" altLang="en-US" sz="1200" dirty="0" smtClean="0">
                <a:solidFill>
                  <a:srgbClr val="000000"/>
                </a:solidFill>
              </a:rPr>
              <a:t>신경과</a:t>
            </a:r>
            <a:r>
              <a:rPr lang="en-US" altLang="ko-KR" sz="1200" dirty="0" smtClean="0">
                <a:solidFill>
                  <a:srgbClr val="000000"/>
                </a:solidFill>
              </a:rPr>
              <a:t>, </a:t>
            </a:r>
            <a:r>
              <a:rPr lang="ko-KR" altLang="en-US" sz="1200" dirty="0" smtClean="0">
                <a:solidFill>
                  <a:srgbClr val="000000"/>
                </a:solidFill>
              </a:rPr>
              <a:t>치과</a:t>
            </a:r>
            <a:r>
              <a:rPr lang="en-US" altLang="ko-KR" sz="1200" dirty="0" smtClean="0">
                <a:solidFill>
                  <a:srgbClr val="000000"/>
                </a:solidFill>
              </a:rPr>
              <a:t>, </a:t>
            </a:r>
            <a:r>
              <a:rPr lang="ko-KR" altLang="en-US" sz="1200" dirty="0" smtClean="0">
                <a:solidFill>
                  <a:srgbClr val="000000"/>
                </a:solidFill>
              </a:rPr>
              <a:t>가정의학과</a:t>
            </a:r>
            <a:endParaRPr lang="ko-KR" altLang="en-US" sz="12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전략과제 도출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진료 영역</a:t>
            </a:r>
            <a:endParaRPr lang="ko-KR" altLang="en-US" dirty="0"/>
          </a:p>
        </p:txBody>
      </p:sp>
      <p:graphicFrame>
        <p:nvGraphicFramePr>
          <p:cNvPr id="9" name="내용 개체 틀 8"/>
          <p:cNvGraphicFramePr>
            <a:graphicFrameLocks noGrp="1"/>
          </p:cNvGraphicFramePr>
          <p:nvPr>
            <p:ph idx="1"/>
          </p:nvPr>
        </p:nvGraphicFramePr>
        <p:xfrm>
          <a:off x="560512" y="2348880"/>
          <a:ext cx="7992888" cy="3600399"/>
        </p:xfrm>
        <a:graphic>
          <a:graphicData uri="http://schemas.openxmlformats.org/drawingml/2006/table">
            <a:tbl>
              <a:tblPr/>
              <a:tblGrid>
                <a:gridCol w="1366912"/>
                <a:gridCol w="1318093"/>
                <a:gridCol w="1544434"/>
                <a:gridCol w="1508930"/>
                <a:gridCol w="852102"/>
                <a:gridCol w="1402417"/>
              </a:tblGrid>
              <a:tr h="327309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진료과목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의료수익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원가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의료손익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손익결과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비고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327309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내과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2,206,173,848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3,120,210,920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(914,037,072)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FF0000"/>
                          </a:solidFill>
                          <a:latin typeface="맑은 고딕"/>
                        </a:rPr>
                        <a:t>적자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7309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신경과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424,389,431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553,742,911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(129,353,480)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FF0000"/>
                          </a:solidFill>
                          <a:latin typeface="맑은 고딕"/>
                        </a:rPr>
                        <a:t>적자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7309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외과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684,554,928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1,369,247,238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(684,692,310)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FF0000"/>
                          </a:solidFill>
                          <a:latin typeface="맑은 고딕"/>
                        </a:rPr>
                        <a:t>적자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7309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정형외과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2,041,713,236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3,059,843,465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(1,018,130,229)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FF0000"/>
                          </a:solidFill>
                          <a:latin typeface="맑은 고딕"/>
                        </a:rPr>
                        <a:t>적자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7309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소아청소년과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428,622,342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516,892,483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(88,270,141)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FF0000"/>
                          </a:solidFill>
                          <a:latin typeface="맑은 고딕"/>
                        </a:rPr>
                        <a:t>적자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7309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산부인과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317,223,939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532,998,445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(215,774,506)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FF0000"/>
                          </a:solidFill>
                          <a:latin typeface="맑은 고딕"/>
                        </a:rPr>
                        <a:t>적자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7309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치과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255,939,426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447,399,752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FF0000"/>
                          </a:solidFill>
                          <a:latin typeface="맑은 고딕"/>
                        </a:rPr>
                        <a:t>(191,460,326)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FF0000"/>
                          </a:solidFill>
                          <a:latin typeface="맑은 고딕"/>
                        </a:rPr>
                        <a:t>적자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7309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응급의학과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366,423,291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908,660,674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FF0000"/>
                          </a:solidFill>
                          <a:latin typeface="맑은 고딕"/>
                        </a:rPr>
                        <a:t>(542,237,383)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적자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전문의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2, 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공보의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7309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가정의학과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313,850,801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430,125,761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FF0000"/>
                          </a:solidFill>
                          <a:latin typeface="맑은 고딕"/>
                        </a:rPr>
                        <a:t>(116,274,960)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적자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7309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재활의학과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150,238,989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289,214,394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(138,975,405)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적자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>
            <a:off x="7839506" y="2132856"/>
            <a:ext cx="76495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1000" dirty="0">
                <a:solidFill>
                  <a:srgbClr val="000000"/>
                </a:solidFill>
              </a:rPr>
              <a:t>(</a:t>
            </a:r>
            <a:r>
              <a:rPr lang="ko-KR" altLang="en-US" sz="1000" dirty="0">
                <a:solidFill>
                  <a:srgbClr val="000000"/>
                </a:solidFill>
              </a:rPr>
              <a:t>단위 </a:t>
            </a:r>
            <a:r>
              <a:rPr lang="en-US" altLang="ko-KR" sz="1000" dirty="0">
                <a:solidFill>
                  <a:srgbClr val="000000"/>
                </a:solidFill>
              </a:rPr>
              <a:t>: </a:t>
            </a:r>
            <a:r>
              <a:rPr lang="ko-KR" altLang="en-US" sz="1000" dirty="0" smtClean="0">
                <a:solidFill>
                  <a:srgbClr val="000000"/>
                </a:solidFill>
              </a:rPr>
              <a:t>원</a:t>
            </a:r>
            <a:r>
              <a:rPr lang="en-US" altLang="ko-KR" sz="1000" dirty="0">
                <a:solidFill>
                  <a:srgbClr val="000000"/>
                </a:solidFill>
              </a:rPr>
              <a:t>)</a:t>
            </a:r>
            <a:endParaRPr lang="ko-KR" altLang="en-US" sz="1000" dirty="0">
              <a:solidFill>
                <a:srgbClr val="000000"/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493924" y="1199766"/>
            <a:ext cx="1014113" cy="861081"/>
          </a:xfrm>
          <a:prstGeom prst="rect">
            <a:avLst/>
          </a:prstGeom>
          <a:solidFill>
            <a:srgbClr val="F9DA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dirty="0">
                <a:solidFill>
                  <a:srgbClr val="000000"/>
                </a:solidFill>
              </a:rPr>
              <a:t>구분 손익</a:t>
            </a:r>
            <a:endParaRPr lang="en-US" altLang="ko-KR" sz="1200" b="1" dirty="0">
              <a:solidFill>
                <a:srgbClr val="000000"/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1658055" y="1142984"/>
            <a:ext cx="6914478" cy="989872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ko-KR" altLang="en-US" sz="1200" dirty="0" smtClean="0">
                <a:solidFill>
                  <a:srgbClr val="000000"/>
                </a:solidFill>
              </a:rPr>
              <a:t>분석 대상 기간 </a:t>
            </a:r>
            <a:r>
              <a:rPr lang="en-US" altLang="ko-KR" sz="1200" dirty="0" smtClean="0">
                <a:solidFill>
                  <a:srgbClr val="000000"/>
                </a:solidFill>
              </a:rPr>
              <a:t>: 2012</a:t>
            </a:r>
            <a:r>
              <a:rPr lang="ko-KR" altLang="en-US" sz="1200" dirty="0" smtClean="0">
                <a:solidFill>
                  <a:srgbClr val="000000"/>
                </a:solidFill>
              </a:rPr>
              <a:t>년 </a:t>
            </a:r>
            <a:r>
              <a:rPr lang="en-US" altLang="ko-KR" sz="1200" dirty="0" smtClean="0">
                <a:solidFill>
                  <a:srgbClr val="000000"/>
                </a:solidFill>
              </a:rPr>
              <a:t>1</a:t>
            </a:r>
            <a:r>
              <a:rPr lang="ko-KR" altLang="en-US" sz="1200" dirty="0" smtClean="0">
                <a:solidFill>
                  <a:srgbClr val="000000"/>
                </a:solidFill>
              </a:rPr>
              <a:t>월 </a:t>
            </a:r>
            <a:r>
              <a:rPr lang="en-US" altLang="ko-KR" sz="1200" dirty="0" smtClean="0">
                <a:solidFill>
                  <a:srgbClr val="000000"/>
                </a:solidFill>
              </a:rPr>
              <a:t>1</a:t>
            </a:r>
            <a:r>
              <a:rPr lang="ko-KR" altLang="en-US" sz="1200" dirty="0" smtClean="0">
                <a:solidFill>
                  <a:srgbClr val="000000"/>
                </a:solidFill>
              </a:rPr>
              <a:t>일 </a:t>
            </a:r>
            <a:r>
              <a:rPr lang="en-US" altLang="ko-KR" sz="1200" dirty="0" smtClean="0">
                <a:solidFill>
                  <a:srgbClr val="000000"/>
                </a:solidFill>
              </a:rPr>
              <a:t>~ 2012</a:t>
            </a:r>
            <a:r>
              <a:rPr lang="ko-KR" altLang="en-US" sz="1200" dirty="0" smtClean="0">
                <a:solidFill>
                  <a:srgbClr val="000000"/>
                </a:solidFill>
              </a:rPr>
              <a:t>년 </a:t>
            </a:r>
            <a:r>
              <a:rPr lang="en-US" altLang="ko-KR" sz="1200" dirty="0" smtClean="0">
                <a:solidFill>
                  <a:srgbClr val="000000"/>
                </a:solidFill>
              </a:rPr>
              <a:t>12</a:t>
            </a:r>
            <a:r>
              <a:rPr lang="ko-KR" altLang="en-US" sz="1200" dirty="0" smtClean="0">
                <a:solidFill>
                  <a:srgbClr val="000000"/>
                </a:solidFill>
              </a:rPr>
              <a:t>월 </a:t>
            </a:r>
            <a:r>
              <a:rPr lang="en-US" altLang="ko-KR" sz="1200" dirty="0" smtClean="0">
                <a:solidFill>
                  <a:srgbClr val="000000"/>
                </a:solidFill>
              </a:rPr>
              <a:t>31</a:t>
            </a:r>
            <a:r>
              <a:rPr lang="ko-KR" altLang="en-US" sz="1200" dirty="0" smtClean="0">
                <a:solidFill>
                  <a:srgbClr val="000000"/>
                </a:solidFill>
              </a:rPr>
              <a:t>일</a:t>
            </a:r>
            <a:r>
              <a:rPr lang="en-US" altLang="ko-KR" sz="1200" dirty="0" smtClean="0">
                <a:solidFill>
                  <a:srgbClr val="000000"/>
                </a:solidFill>
              </a:rPr>
              <a:t> (</a:t>
            </a:r>
            <a:r>
              <a:rPr lang="ko-KR" altLang="en-US" sz="1200" dirty="0" smtClean="0">
                <a:solidFill>
                  <a:srgbClr val="000000"/>
                </a:solidFill>
              </a:rPr>
              <a:t>지방의료원 공익적 비용계측 연구</a:t>
            </a:r>
            <a:r>
              <a:rPr lang="en-US" altLang="ko-KR" sz="1200" dirty="0" smtClean="0">
                <a:solidFill>
                  <a:srgbClr val="000000"/>
                </a:solidFill>
              </a:rPr>
              <a:t>, 2014</a:t>
            </a:r>
            <a:r>
              <a:rPr lang="ko-KR" altLang="en-US" sz="1200" dirty="0" smtClean="0">
                <a:solidFill>
                  <a:srgbClr val="000000"/>
                </a:solidFill>
              </a:rPr>
              <a:t>년</a:t>
            </a:r>
            <a:r>
              <a:rPr lang="en-US" altLang="ko-KR" sz="1200" dirty="0" smtClean="0">
                <a:solidFill>
                  <a:srgbClr val="000000"/>
                </a:solidFill>
              </a:rPr>
              <a:t>)</a:t>
            </a:r>
          </a:p>
          <a:p>
            <a:r>
              <a:rPr lang="en-US" altLang="ko-KR" sz="1200" dirty="0" smtClean="0">
                <a:solidFill>
                  <a:srgbClr val="000000"/>
                </a:solidFill>
              </a:rPr>
              <a:t>- </a:t>
            </a:r>
            <a:r>
              <a:rPr lang="ko-KR" altLang="en-US" sz="1200" dirty="0" smtClean="0">
                <a:solidFill>
                  <a:srgbClr val="000000"/>
                </a:solidFill>
              </a:rPr>
              <a:t>공익적 비용 계측 결과 </a:t>
            </a:r>
            <a:r>
              <a:rPr lang="ko-KR" altLang="en-US" sz="1200" dirty="0" err="1" smtClean="0">
                <a:solidFill>
                  <a:srgbClr val="000000"/>
                </a:solidFill>
              </a:rPr>
              <a:t>미반영</a:t>
            </a:r>
            <a:endParaRPr lang="ko-KR" altLang="en-US" sz="1200" dirty="0">
              <a:solidFill>
                <a:srgbClr val="00000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1200" dirty="0">
                <a:solidFill>
                  <a:srgbClr val="000000"/>
                </a:solidFill>
              </a:rPr>
              <a:t> 구분 손익 분석 결과 </a:t>
            </a:r>
            <a:r>
              <a:rPr lang="ko-KR" altLang="en-US" sz="1200" dirty="0" smtClean="0">
                <a:solidFill>
                  <a:srgbClr val="000000"/>
                </a:solidFill>
              </a:rPr>
              <a:t>모든 </a:t>
            </a:r>
            <a:r>
              <a:rPr lang="ko-KR" altLang="en-US" sz="1200" dirty="0">
                <a:solidFill>
                  <a:srgbClr val="000000"/>
                </a:solidFill>
              </a:rPr>
              <a:t>진료과목에서 적자 </a:t>
            </a:r>
            <a:r>
              <a:rPr lang="ko-KR" altLang="en-US" sz="1200" dirty="0" smtClean="0">
                <a:solidFill>
                  <a:srgbClr val="000000"/>
                </a:solidFill>
              </a:rPr>
              <a:t>발생</a:t>
            </a:r>
            <a:endParaRPr lang="en-US" altLang="ko-KR" sz="1200" dirty="0" smtClean="0">
              <a:solidFill>
                <a:srgbClr val="000000"/>
              </a:solidFill>
            </a:endParaRPr>
          </a:p>
          <a:p>
            <a:r>
              <a:rPr lang="en-US" altLang="ko-KR" sz="1200" dirty="0" smtClean="0">
                <a:solidFill>
                  <a:srgbClr val="000000"/>
                </a:solidFill>
              </a:rPr>
              <a:t>- </a:t>
            </a:r>
            <a:r>
              <a:rPr lang="ko-KR" altLang="en-US" sz="1200" dirty="0" smtClean="0">
                <a:solidFill>
                  <a:srgbClr val="000000"/>
                </a:solidFill>
              </a:rPr>
              <a:t>의료원 전체 의료손실 발생하므로 구분손익 흑자 발생 어려움</a:t>
            </a:r>
            <a:endParaRPr lang="ko-KR" altLang="en-US" sz="1200" dirty="0">
              <a:solidFill>
                <a:srgbClr val="00000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1200" dirty="0">
                <a:solidFill>
                  <a:srgbClr val="000000"/>
                </a:solidFill>
              </a:rPr>
              <a:t> 진료 지원과 제외 </a:t>
            </a:r>
            <a:r>
              <a:rPr lang="en-US" altLang="ko-KR" sz="1200" dirty="0">
                <a:solidFill>
                  <a:srgbClr val="000000"/>
                </a:solidFill>
              </a:rPr>
              <a:t>: </a:t>
            </a:r>
            <a:r>
              <a:rPr lang="ko-KR" altLang="en-US" sz="1200" dirty="0">
                <a:solidFill>
                  <a:srgbClr val="000000"/>
                </a:solidFill>
              </a:rPr>
              <a:t>영상의학과</a:t>
            </a:r>
            <a:r>
              <a:rPr lang="en-US" altLang="ko-KR" sz="1200" dirty="0">
                <a:solidFill>
                  <a:srgbClr val="000000"/>
                </a:solidFill>
              </a:rPr>
              <a:t>, </a:t>
            </a:r>
            <a:r>
              <a:rPr lang="ko-KR" altLang="en-US" sz="1200" dirty="0">
                <a:solidFill>
                  <a:srgbClr val="000000"/>
                </a:solidFill>
              </a:rPr>
              <a:t>마취통증의학과</a:t>
            </a:r>
            <a:r>
              <a:rPr lang="en-US" altLang="ko-KR" sz="1200" dirty="0">
                <a:solidFill>
                  <a:srgbClr val="000000"/>
                </a:solidFill>
              </a:rPr>
              <a:t>, </a:t>
            </a:r>
            <a:r>
              <a:rPr lang="ko-KR" altLang="en-US" sz="1200" dirty="0">
                <a:solidFill>
                  <a:srgbClr val="000000"/>
                </a:solidFill>
              </a:rPr>
              <a:t>진단검사의학과</a:t>
            </a:r>
          </a:p>
        </p:txBody>
      </p:sp>
      <p:sp>
        <p:nvSpPr>
          <p:cNvPr id="8" name="타원 7"/>
          <p:cNvSpPr/>
          <p:nvPr/>
        </p:nvSpPr>
        <p:spPr>
          <a:xfrm>
            <a:off x="405615" y="1086644"/>
            <a:ext cx="309565" cy="285752"/>
          </a:xfrm>
          <a:prstGeom prst="ellipse">
            <a:avLst/>
          </a:prstGeom>
          <a:solidFill>
            <a:schemeClr val="bg1"/>
          </a:solidFill>
          <a:ln w="28575">
            <a:solidFill>
              <a:srgbClr val="0000FF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>
                <a:solidFill>
                  <a:srgbClr val="000000"/>
                </a:solidFill>
              </a:rPr>
              <a:t>2</a:t>
            </a:r>
            <a:endParaRPr lang="ko-KR" altLang="en-US" sz="1200" b="1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전략과제 도출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진료 영역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811606" y="1339223"/>
            <a:ext cx="958517" cy="1080120"/>
          </a:xfrm>
          <a:prstGeom prst="rect">
            <a:avLst/>
          </a:prstGeom>
          <a:solidFill>
            <a:srgbClr val="F9DA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dirty="0">
                <a:solidFill>
                  <a:srgbClr val="000000"/>
                </a:solidFill>
              </a:rPr>
              <a:t>진료 성과</a:t>
            </a:r>
            <a:endParaRPr lang="en-US" altLang="ko-KR" sz="1200" b="1" dirty="0">
              <a:solidFill>
                <a:srgbClr val="000000"/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1975722" y="1348748"/>
            <a:ext cx="6737972" cy="1080120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ko-KR" altLang="en-US" sz="1200" dirty="0">
                <a:solidFill>
                  <a:srgbClr val="000000"/>
                </a:solidFill>
              </a:rPr>
              <a:t> 분석 대상 기간 </a:t>
            </a:r>
            <a:r>
              <a:rPr lang="en-US" altLang="ko-KR" sz="1200" dirty="0">
                <a:solidFill>
                  <a:srgbClr val="000000"/>
                </a:solidFill>
              </a:rPr>
              <a:t>: 2013</a:t>
            </a:r>
            <a:r>
              <a:rPr lang="ko-KR" altLang="en-US" sz="1200" dirty="0">
                <a:solidFill>
                  <a:srgbClr val="000000"/>
                </a:solidFill>
              </a:rPr>
              <a:t>년 </a:t>
            </a:r>
            <a:r>
              <a:rPr lang="en-US" altLang="ko-KR" sz="1200" dirty="0">
                <a:solidFill>
                  <a:srgbClr val="000000"/>
                </a:solidFill>
              </a:rPr>
              <a:t>1</a:t>
            </a:r>
            <a:r>
              <a:rPr lang="ko-KR" altLang="en-US" sz="1200" dirty="0">
                <a:solidFill>
                  <a:srgbClr val="000000"/>
                </a:solidFill>
              </a:rPr>
              <a:t>월 </a:t>
            </a:r>
            <a:r>
              <a:rPr lang="en-US" altLang="ko-KR" sz="1200" dirty="0">
                <a:solidFill>
                  <a:srgbClr val="000000"/>
                </a:solidFill>
              </a:rPr>
              <a:t>1</a:t>
            </a:r>
            <a:r>
              <a:rPr lang="ko-KR" altLang="en-US" sz="1200" dirty="0">
                <a:solidFill>
                  <a:srgbClr val="000000"/>
                </a:solidFill>
              </a:rPr>
              <a:t>일 </a:t>
            </a:r>
            <a:r>
              <a:rPr lang="en-US" altLang="ko-KR" sz="1200" dirty="0">
                <a:solidFill>
                  <a:srgbClr val="000000"/>
                </a:solidFill>
              </a:rPr>
              <a:t>~ 2013</a:t>
            </a:r>
            <a:r>
              <a:rPr lang="ko-KR" altLang="en-US" sz="1200" dirty="0">
                <a:solidFill>
                  <a:srgbClr val="000000"/>
                </a:solidFill>
              </a:rPr>
              <a:t>년 </a:t>
            </a:r>
            <a:r>
              <a:rPr lang="en-US" altLang="ko-KR" sz="1200" dirty="0" smtClean="0">
                <a:solidFill>
                  <a:srgbClr val="000000"/>
                </a:solidFill>
              </a:rPr>
              <a:t>12</a:t>
            </a:r>
            <a:r>
              <a:rPr lang="ko-KR" altLang="en-US" sz="1200" dirty="0" smtClean="0">
                <a:solidFill>
                  <a:srgbClr val="000000"/>
                </a:solidFill>
              </a:rPr>
              <a:t>월 </a:t>
            </a:r>
            <a:r>
              <a:rPr lang="en-US" altLang="ko-KR" sz="1200" dirty="0" smtClean="0">
                <a:solidFill>
                  <a:srgbClr val="000000"/>
                </a:solidFill>
              </a:rPr>
              <a:t>31</a:t>
            </a:r>
            <a:r>
              <a:rPr lang="ko-KR" altLang="en-US" sz="1200" dirty="0" smtClean="0">
                <a:solidFill>
                  <a:srgbClr val="000000"/>
                </a:solidFill>
              </a:rPr>
              <a:t>일</a:t>
            </a:r>
            <a:endParaRPr lang="en-US" altLang="ko-KR" sz="1200" dirty="0">
              <a:solidFill>
                <a:srgbClr val="000000"/>
              </a:solidFill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1200" dirty="0">
                <a:solidFill>
                  <a:srgbClr val="000000"/>
                </a:solidFill>
              </a:rPr>
              <a:t> </a:t>
            </a:r>
            <a:r>
              <a:rPr lang="ko-KR" altLang="en-US" sz="1200" dirty="0">
                <a:solidFill>
                  <a:srgbClr val="000000"/>
                </a:solidFill>
              </a:rPr>
              <a:t>의사 </a:t>
            </a:r>
            <a:r>
              <a:rPr lang="en-US" altLang="ko-KR" sz="1200" dirty="0">
                <a:solidFill>
                  <a:srgbClr val="000000"/>
                </a:solidFill>
              </a:rPr>
              <a:t>1</a:t>
            </a:r>
            <a:r>
              <a:rPr lang="ko-KR" altLang="en-US" sz="1200" dirty="0">
                <a:solidFill>
                  <a:srgbClr val="000000"/>
                </a:solidFill>
              </a:rPr>
              <a:t>인당 의료수익 </a:t>
            </a:r>
            <a:r>
              <a:rPr lang="en-US" altLang="ko-KR" sz="1200" dirty="0">
                <a:solidFill>
                  <a:srgbClr val="000000"/>
                </a:solidFill>
              </a:rPr>
              <a:t>: </a:t>
            </a:r>
            <a:r>
              <a:rPr lang="ko-KR" altLang="en-US" sz="1200" dirty="0">
                <a:solidFill>
                  <a:srgbClr val="000000"/>
                </a:solidFill>
              </a:rPr>
              <a:t>해당 의료원 내 순위에 의한 절대 평가</a:t>
            </a:r>
            <a:endParaRPr lang="en-US" altLang="ko-KR" sz="1200" dirty="0">
              <a:solidFill>
                <a:srgbClr val="000000"/>
              </a:solidFill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1200" dirty="0">
                <a:solidFill>
                  <a:srgbClr val="000000"/>
                </a:solidFill>
              </a:rPr>
              <a:t> 100</a:t>
            </a:r>
            <a:r>
              <a:rPr lang="ko-KR" altLang="en-US" sz="1200" dirty="0">
                <a:solidFill>
                  <a:srgbClr val="000000"/>
                </a:solidFill>
              </a:rPr>
              <a:t>병상당 의료수익 </a:t>
            </a:r>
            <a:r>
              <a:rPr lang="en-US" altLang="ko-KR" sz="1200" dirty="0">
                <a:solidFill>
                  <a:srgbClr val="000000"/>
                </a:solidFill>
              </a:rPr>
              <a:t>: </a:t>
            </a:r>
            <a:r>
              <a:rPr lang="ko-KR" altLang="en-US" sz="1200" dirty="0">
                <a:solidFill>
                  <a:srgbClr val="000000"/>
                </a:solidFill>
              </a:rPr>
              <a:t>비교병원 대비 상대 평가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052929" y="3075798"/>
            <a:ext cx="1225595" cy="642942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>
                <a:solidFill>
                  <a:srgbClr val="000000"/>
                </a:solidFill>
              </a:rPr>
              <a:t>20% </a:t>
            </a:r>
            <a:r>
              <a:rPr lang="ko-KR" altLang="en-US" sz="1200" b="1" dirty="0">
                <a:solidFill>
                  <a:srgbClr val="000000"/>
                </a:solidFill>
              </a:rPr>
              <a:t>이하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4313433" y="3075798"/>
            <a:ext cx="1225595" cy="642942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>
                <a:solidFill>
                  <a:srgbClr val="000000"/>
                </a:solidFill>
              </a:rPr>
              <a:t>21%~40%</a:t>
            </a:r>
            <a:endParaRPr lang="ko-KR" altLang="en-US" sz="1200" b="1" dirty="0">
              <a:solidFill>
                <a:srgbClr val="000000"/>
              </a:solidFill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5573937" y="3075798"/>
            <a:ext cx="1225595" cy="642942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>
                <a:solidFill>
                  <a:srgbClr val="000000"/>
                </a:solidFill>
              </a:rPr>
              <a:t>41%~60%</a:t>
            </a:r>
            <a:endParaRPr lang="ko-KR" altLang="en-US" sz="1200" b="1" dirty="0">
              <a:solidFill>
                <a:srgbClr val="000000"/>
              </a:solidFill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6834441" y="3075798"/>
            <a:ext cx="1225595" cy="642942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>
                <a:solidFill>
                  <a:srgbClr val="000000"/>
                </a:solidFill>
              </a:rPr>
              <a:t>61%~80%</a:t>
            </a:r>
            <a:endParaRPr lang="ko-KR" altLang="en-US" sz="1200" b="1" dirty="0">
              <a:solidFill>
                <a:srgbClr val="000000"/>
              </a:solidFill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8094945" y="3075798"/>
            <a:ext cx="1225595" cy="642942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>
                <a:solidFill>
                  <a:srgbClr val="000000"/>
                </a:solidFill>
              </a:rPr>
              <a:t>81%~100%</a:t>
            </a:r>
            <a:endParaRPr lang="ko-KR" altLang="en-US" sz="1200" b="1" dirty="0">
              <a:solidFill>
                <a:srgbClr val="0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471684" y="2786078"/>
            <a:ext cx="3834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rgbClr val="000000"/>
                </a:solidFill>
              </a:rPr>
              <a:t>[4]</a:t>
            </a:r>
            <a:endParaRPr lang="ko-KR" altLang="en-US" sz="1200" b="1" dirty="0">
              <a:solidFill>
                <a:srgbClr val="00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720155" y="2786078"/>
            <a:ext cx="3834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b="1">
                <a:solidFill>
                  <a:srgbClr val="000000"/>
                </a:solidFill>
              </a:rPr>
              <a:t>[3]</a:t>
            </a:r>
            <a:endParaRPr lang="ko-KR" altLang="en-US" sz="1200" b="1">
              <a:solidFill>
                <a:srgbClr val="00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063972" y="2786078"/>
            <a:ext cx="3834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b="1">
                <a:solidFill>
                  <a:srgbClr val="000000"/>
                </a:solidFill>
              </a:rPr>
              <a:t>[2]</a:t>
            </a:r>
            <a:endParaRPr lang="ko-KR" altLang="en-US" sz="1200" b="1">
              <a:solidFill>
                <a:srgbClr val="00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170528" y="2786078"/>
            <a:ext cx="3834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b="1">
                <a:solidFill>
                  <a:srgbClr val="000000"/>
                </a:solidFill>
              </a:rPr>
              <a:t>[1]</a:t>
            </a:r>
            <a:endParaRPr lang="ko-KR" altLang="en-US" sz="1200" b="1">
              <a:solidFill>
                <a:srgbClr val="00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512244" y="2786078"/>
            <a:ext cx="3834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b="1">
                <a:solidFill>
                  <a:srgbClr val="000000"/>
                </a:solidFill>
              </a:rPr>
              <a:t>[0]</a:t>
            </a:r>
            <a:endParaRPr lang="ko-KR" altLang="en-US" sz="1200" b="1">
              <a:solidFill>
                <a:srgbClr val="000000"/>
              </a:solidFill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1614233" y="3075798"/>
            <a:ext cx="1122125" cy="642942"/>
          </a:xfrm>
          <a:prstGeom prst="rect">
            <a:avLst/>
          </a:prstGeom>
          <a:solidFill>
            <a:schemeClr val="bg1">
              <a:lumMod val="95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dirty="0">
                <a:solidFill>
                  <a:srgbClr val="000000"/>
                </a:solidFill>
              </a:rPr>
              <a:t>의사 </a:t>
            </a:r>
            <a:r>
              <a:rPr lang="en-US" altLang="ko-KR" sz="1200" b="1" dirty="0">
                <a:solidFill>
                  <a:srgbClr val="000000"/>
                </a:solidFill>
              </a:rPr>
              <a:t>1</a:t>
            </a:r>
            <a:r>
              <a:rPr lang="ko-KR" altLang="en-US" sz="1200" b="1" dirty="0">
                <a:solidFill>
                  <a:srgbClr val="000000"/>
                </a:solidFill>
              </a:rPr>
              <a:t>인당 </a:t>
            </a:r>
            <a:endParaRPr lang="en-US" altLang="ko-KR" sz="1200" b="1" dirty="0">
              <a:solidFill>
                <a:srgbClr val="000000"/>
              </a:solidFill>
            </a:endParaRPr>
          </a:p>
          <a:p>
            <a:pPr algn="ctr"/>
            <a:r>
              <a:rPr lang="ko-KR" altLang="en-US" sz="1200" b="1" dirty="0">
                <a:solidFill>
                  <a:srgbClr val="000000"/>
                </a:solidFill>
              </a:rPr>
              <a:t>의료수익</a:t>
            </a:r>
          </a:p>
        </p:txBody>
      </p:sp>
      <p:sp>
        <p:nvSpPr>
          <p:cNvPr id="18" name="오른쪽 화살표 17"/>
          <p:cNvSpPr/>
          <p:nvPr/>
        </p:nvSpPr>
        <p:spPr>
          <a:xfrm>
            <a:off x="2766351" y="3288972"/>
            <a:ext cx="234026" cy="144016"/>
          </a:xfrm>
          <a:prstGeom prst="rightArrow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b="1">
              <a:solidFill>
                <a:srgbClr val="FFFFFF"/>
              </a:solidFill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3043197" y="4147374"/>
            <a:ext cx="1225595" cy="636425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>
                <a:solidFill>
                  <a:srgbClr val="000000"/>
                </a:solidFill>
              </a:rPr>
              <a:t>&gt;</a:t>
            </a:r>
            <a:r>
              <a:rPr lang="ko-KR" altLang="en-US" sz="1200" b="1" dirty="0">
                <a:solidFill>
                  <a:srgbClr val="000000"/>
                </a:solidFill>
              </a:rPr>
              <a:t>공공병원</a:t>
            </a:r>
            <a:r>
              <a:rPr lang="en-US" altLang="ko-KR" sz="1200" b="1" dirty="0">
                <a:solidFill>
                  <a:srgbClr val="000000"/>
                </a:solidFill>
              </a:rPr>
              <a:t>&amp;</a:t>
            </a:r>
          </a:p>
          <a:p>
            <a:pPr algn="ctr"/>
            <a:r>
              <a:rPr lang="ko-KR" altLang="en-US" sz="1200" b="1" dirty="0" smtClean="0">
                <a:solidFill>
                  <a:srgbClr val="000000"/>
                </a:solidFill>
              </a:rPr>
              <a:t>중소도시</a:t>
            </a:r>
            <a:endParaRPr lang="ko-KR" altLang="en-US" sz="1200" b="1" dirty="0">
              <a:solidFill>
                <a:srgbClr val="000000"/>
              </a:solidFill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4305768" y="4147374"/>
            <a:ext cx="1225595" cy="636425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>
                <a:solidFill>
                  <a:srgbClr val="000000"/>
                </a:solidFill>
              </a:rPr>
              <a:t>&gt;</a:t>
            </a:r>
            <a:r>
              <a:rPr lang="ko-KR" altLang="en-US" sz="1200" b="1" dirty="0">
                <a:solidFill>
                  <a:srgbClr val="000000"/>
                </a:solidFill>
              </a:rPr>
              <a:t>공공병원</a:t>
            </a:r>
            <a:r>
              <a:rPr lang="en-US" altLang="ko-KR" sz="1200" b="1" dirty="0">
                <a:solidFill>
                  <a:srgbClr val="000000"/>
                </a:solidFill>
              </a:rPr>
              <a:t>or</a:t>
            </a:r>
          </a:p>
          <a:p>
            <a:pPr algn="ctr"/>
            <a:r>
              <a:rPr lang="ko-KR" altLang="en-US" sz="1200" b="1" dirty="0" smtClean="0">
                <a:solidFill>
                  <a:srgbClr val="000000"/>
                </a:solidFill>
              </a:rPr>
              <a:t>중소도시</a:t>
            </a:r>
            <a:endParaRPr lang="ko-KR" altLang="en-US" sz="1200" b="1" dirty="0">
              <a:solidFill>
                <a:srgbClr val="000000"/>
              </a:solidFill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5568345" y="4147374"/>
            <a:ext cx="1225595" cy="636425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spc="-80" dirty="0">
                <a:solidFill>
                  <a:srgbClr val="000000"/>
                </a:solidFill>
              </a:rPr>
              <a:t>&gt;</a:t>
            </a:r>
            <a:r>
              <a:rPr lang="ko-KR" altLang="en-US" sz="1200" b="1" spc="-80" dirty="0">
                <a:solidFill>
                  <a:srgbClr val="000000"/>
                </a:solidFill>
              </a:rPr>
              <a:t>공공병원 </a:t>
            </a:r>
            <a:r>
              <a:rPr lang="en-US" altLang="ko-KR" sz="1200" b="1" spc="-80" dirty="0">
                <a:solidFill>
                  <a:srgbClr val="000000"/>
                </a:solidFill>
              </a:rPr>
              <a:t>x 0.8 </a:t>
            </a:r>
            <a:r>
              <a:rPr lang="en-US" altLang="ko-KR" sz="1200" b="1" dirty="0">
                <a:solidFill>
                  <a:srgbClr val="000000"/>
                </a:solidFill>
              </a:rPr>
              <a:t>or</a:t>
            </a:r>
          </a:p>
          <a:p>
            <a:pPr algn="ctr"/>
            <a:r>
              <a:rPr lang="ko-KR" altLang="en-US" sz="1200" b="1" dirty="0" smtClean="0">
                <a:solidFill>
                  <a:srgbClr val="000000"/>
                </a:solidFill>
              </a:rPr>
              <a:t>중소도시 </a:t>
            </a:r>
            <a:r>
              <a:rPr lang="en-US" altLang="ko-KR" sz="1200" b="1" dirty="0">
                <a:solidFill>
                  <a:srgbClr val="000000"/>
                </a:solidFill>
              </a:rPr>
              <a:t>x 0.8</a:t>
            </a:r>
            <a:endParaRPr lang="ko-KR" altLang="en-US" sz="1200" b="1" dirty="0">
              <a:solidFill>
                <a:srgbClr val="000000"/>
              </a:solidFill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1614233" y="4147368"/>
            <a:ext cx="1122125" cy="571504"/>
          </a:xfrm>
          <a:prstGeom prst="rect">
            <a:avLst/>
          </a:prstGeom>
          <a:solidFill>
            <a:schemeClr val="bg1">
              <a:lumMod val="95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>
                <a:solidFill>
                  <a:srgbClr val="000000"/>
                </a:solidFill>
              </a:rPr>
              <a:t>100</a:t>
            </a:r>
            <a:r>
              <a:rPr lang="ko-KR" altLang="en-US" sz="1200" b="1" dirty="0">
                <a:solidFill>
                  <a:srgbClr val="000000"/>
                </a:solidFill>
              </a:rPr>
              <a:t>병상당</a:t>
            </a:r>
            <a:endParaRPr lang="en-US" altLang="ko-KR" sz="1200" b="1" dirty="0">
              <a:solidFill>
                <a:srgbClr val="000000"/>
              </a:solidFill>
            </a:endParaRPr>
          </a:p>
          <a:p>
            <a:pPr algn="ctr"/>
            <a:r>
              <a:rPr lang="ko-KR" altLang="en-US" sz="1200" b="1" dirty="0">
                <a:solidFill>
                  <a:srgbClr val="000000"/>
                </a:solidFill>
              </a:rPr>
              <a:t>의료수익</a:t>
            </a:r>
          </a:p>
        </p:txBody>
      </p:sp>
      <p:sp>
        <p:nvSpPr>
          <p:cNvPr id="23" name="오른쪽 화살표 22"/>
          <p:cNvSpPr/>
          <p:nvPr/>
        </p:nvSpPr>
        <p:spPr>
          <a:xfrm>
            <a:off x="2775875" y="4433120"/>
            <a:ext cx="234026" cy="144016"/>
          </a:xfrm>
          <a:prstGeom prst="rightArrow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b="1">
              <a:solidFill>
                <a:srgbClr val="FFFFFF"/>
              </a:solidFill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391548" y="3504426"/>
            <a:ext cx="1008112" cy="853266"/>
          </a:xfrm>
          <a:prstGeom prst="rect">
            <a:avLst/>
          </a:prstGeom>
          <a:solidFill>
            <a:schemeClr val="bg2">
              <a:lumMod val="90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dirty="0">
                <a:solidFill>
                  <a:srgbClr val="000000"/>
                </a:solidFill>
              </a:rPr>
              <a:t>필수 </a:t>
            </a:r>
            <a:r>
              <a:rPr lang="ko-KR" altLang="en-US" sz="1200" b="1" dirty="0" err="1">
                <a:solidFill>
                  <a:srgbClr val="000000"/>
                </a:solidFill>
              </a:rPr>
              <a:t>진료과</a:t>
            </a:r>
            <a:endParaRPr lang="en-US" altLang="ko-KR" sz="1200" b="1" dirty="0">
              <a:solidFill>
                <a:srgbClr val="000000"/>
              </a:solidFill>
            </a:endParaRPr>
          </a:p>
          <a:p>
            <a:pPr algn="ctr"/>
            <a:r>
              <a:rPr lang="en-US" altLang="ko-KR" sz="1200" b="1" dirty="0">
                <a:solidFill>
                  <a:srgbClr val="000000"/>
                </a:solidFill>
              </a:rPr>
              <a:t>/</a:t>
            </a:r>
            <a:r>
              <a:rPr lang="ko-KR" altLang="en-US" sz="1200" b="1" dirty="0">
                <a:solidFill>
                  <a:srgbClr val="000000"/>
                </a:solidFill>
              </a:rPr>
              <a:t>진료시설</a:t>
            </a:r>
          </a:p>
        </p:txBody>
      </p:sp>
      <p:cxnSp>
        <p:nvCxnSpPr>
          <p:cNvPr id="25" name="꺾인 연결선 24"/>
          <p:cNvCxnSpPr>
            <a:stCxn id="24" idx="3"/>
            <a:endCxn id="17" idx="1"/>
          </p:cNvCxnSpPr>
          <p:nvPr/>
        </p:nvCxnSpPr>
        <p:spPr>
          <a:xfrm flipV="1">
            <a:off x="1399668" y="3397269"/>
            <a:ext cx="214565" cy="53379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꺾인 연결선 25"/>
          <p:cNvCxnSpPr>
            <a:stCxn id="24" idx="3"/>
            <a:endCxn id="22" idx="1"/>
          </p:cNvCxnSpPr>
          <p:nvPr/>
        </p:nvCxnSpPr>
        <p:spPr>
          <a:xfrm>
            <a:off x="1399668" y="3931062"/>
            <a:ext cx="214565" cy="502061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직사각형 26"/>
          <p:cNvSpPr/>
          <p:nvPr/>
        </p:nvSpPr>
        <p:spPr>
          <a:xfrm>
            <a:off x="6845157" y="4147374"/>
            <a:ext cx="1225595" cy="636425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spc="-80" dirty="0">
                <a:solidFill>
                  <a:srgbClr val="000000"/>
                </a:solidFill>
              </a:rPr>
              <a:t>&gt;</a:t>
            </a:r>
            <a:r>
              <a:rPr lang="ko-KR" altLang="en-US" sz="1200" b="1" spc="-80" dirty="0">
                <a:solidFill>
                  <a:srgbClr val="000000"/>
                </a:solidFill>
              </a:rPr>
              <a:t>공공병원 </a:t>
            </a:r>
            <a:r>
              <a:rPr lang="en-US" altLang="ko-KR" sz="1200" b="1" spc="-80" dirty="0">
                <a:solidFill>
                  <a:srgbClr val="000000"/>
                </a:solidFill>
              </a:rPr>
              <a:t>x 0.6 </a:t>
            </a:r>
            <a:r>
              <a:rPr lang="en-US" altLang="ko-KR" sz="1200" b="1" dirty="0">
                <a:solidFill>
                  <a:srgbClr val="000000"/>
                </a:solidFill>
              </a:rPr>
              <a:t>or</a:t>
            </a:r>
          </a:p>
          <a:p>
            <a:pPr algn="ctr"/>
            <a:r>
              <a:rPr lang="ko-KR" altLang="en-US" sz="1200" b="1" dirty="0" smtClean="0">
                <a:solidFill>
                  <a:srgbClr val="000000"/>
                </a:solidFill>
              </a:rPr>
              <a:t>중소도시 </a:t>
            </a:r>
            <a:r>
              <a:rPr lang="en-US" altLang="ko-KR" sz="1200" b="1" dirty="0">
                <a:solidFill>
                  <a:srgbClr val="000000"/>
                </a:solidFill>
              </a:rPr>
              <a:t>x 0.6</a:t>
            </a:r>
            <a:endParaRPr lang="ko-KR" altLang="en-US" sz="1200" b="1" dirty="0">
              <a:solidFill>
                <a:srgbClr val="000000"/>
              </a:solidFill>
            </a:endParaRPr>
          </a:p>
        </p:txBody>
      </p:sp>
      <p:sp>
        <p:nvSpPr>
          <p:cNvPr id="28" name="직사각형 27"/>
          <p:cNvSpPr/>
          <p:nvPr/>
        </p:nvSpPr>
        <p:spPr>
          <a:xfrm>
            <a:off x="8119893" y="4147374"/>
            <a:ext cx="1225595" cy="636425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spc="-80" dirty="0" smtClean="0">
                <a:solidFill>
                  <a:srgbClr val="000000"/>
                </a:solidFill>
              </a:rPr>
              <a:t>&lt;</a:t>
            </a:r>
            <a:r>
              <a:rPr lang="ko-KR" altLang="en-US" sz="1200" b="1" spc="-80" dirty="0" smtClean="0">
                <a:solidFill>
                  <a:srgbClr val="000000"/>
                </a:solidFill>
              </a:rPr>
              <a:t>공공병원 </a:t>
            </a:r>
            <a:r>
              <a:rPr lang="en-US" altLang="ko-KR" sz="1200" b="1" spc="-80" dirty="0">
                <a:solidFill>
                  <a:srgbClr val="000000"/>
                </a:solidFill>
              </a:rPr>
              <a:t>x 0.6 </a:t>
            </a:r>
            <a:r>
              <a:rPr lang="en-US" altLang="ko-KR" sz="1200" b="1" dirty="0">
                <a:solidFill>
                  <a:srgbClr val="000000"/>
                </a:solidFill>
              </a:rPr>
              <a:t>or</a:t>
            </a:r>
          </a:p>
          <a:p>
            <a:pPr algn="ctr"/>
            <a:r>
              <a:rPr lang="ko-KR" altLang="en-US" sz="1200" b="1" dirty="0" smtClean="0">
                <a:solidFill>
                  <a:srgbClr val="000000"/>
                </a:solidFill>
              </a:rPr>
              <a:t>중소도시 </a:t>
            </a:r>
            <a:r>
              <a:rPr lang="en-US" altLang="ko-KR" sz="1200" b="1" dirty="0">
                <a:solidFill>
                  <a:srgbClr val="000000"/>
                </a:solidFill>
              </a:rPr>
              <a:t>x 0.6</a:t>
            </a:r>
            <a:endParaRPr lang="ko-KR" altLang="en-US" sz="1200" b="1" dirty="0">
              <a:solidFill>
                <a:srgbClr val="000000"/>
              </a:solidFill>
            </a:endParaRPr>
          </a:p>
        </p:txBody>
      </p:sp>
      <p:sp>
        <p:nvSpPr>
          <p:cNvPr id="29" name="타원 28"/>
          <p:cNvSpPr/>
          <p:nvPr/>
        </p:nvSpPr>
        <p:spPr>
          <a:xfrm>
            <a:off x="682995" y="1268608"/>
            <a:ext cx="309565" cy="285752"/>
          </a:xfrm>
          <a:prstGeom prst="ellipse">
            <a:avLst/>
          </a:prstGeom>
          <a:solidFill>
            <a:schemeClr val="bg1"/>
          </a:solidFill>
          <a:ln w="28575">
            <a:solidFill>
              <a:srgbClr val="0000FF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>
                <a:solidFill>
                  <a:srgbClr val="000000"/>
                </a:solidFill>
              </a:rPr>
              <a:t>3</a:t>
            </a:r>
            <a:endParaRPr lang="ko-KR" altLang="en-US" sz="1200" b="1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전략과제 도출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진료 영역</a:t>
            </a:r>
            <a:endParaRPr lang="ko-KR" altLang="en-US" dirty="0"/>
          </a:p>
        </p:txBody>
      </p:sp>
      <p:graphicFrame>
        <p:nvGraphicFramePr>
          <p:cNvPr id="8" name="내용 개체 틀 7"/>
          <p:cNvGraphicFramePr>
            <a:graphicFrameLocks noGrp="1"/>
          </p:cNvGraphicFramePr>
          <p:nvPr>
            <p:ph idx="1"/>
          </p:nvPr>
        </p:nvGraphicFramePr>
        <p:xfrm>
          <a:off x="560512" y="2276870"/>
          <a:ext cx="8452689" cy="3816428"/>
        </p:xfrm>
        <a:graphic>
          <a:graphicData uri="http://schemas.openxmlformats.org/drawingml/2006/table">
            <a:tbl>
              <a:tblPr/>
              <a:tblGrid>
                <a:gridCol w="1128003"/>
                <a:gridCol w="1181108"/>
                <a:gridCol w="1181108"/>
                <a:gridCol w="1333510"/>
                <a:gridCol w="761642"/>
                <a:gridCol w="761642"/>
                <a:gridCol w="1119188"/>
                <a:gridCol w="986488"/>
              </a:tblGrid>
              <a:tr h="346948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진료과목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의료수익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의사수</a:t>
                      </a:r>
                      <a:r>
                        <a:rPr lang="en-US" altLang="ko-KR" sz="1100" b="0" i="0" u="none" strike="noStrike" baseline="30000" dirty="0" smtClean="0">
                          <a:solidFill>
                            <a:srgbClr val="000000"/>
                          </a:solidFill>
                          <a:latin typeface="+mn-lt"/>
                        </a:rPr>
                        <a:t>1)</a:t>
                      </a:r>
                      <a:endParaRPr lang="en-US" altLang="ko-KR" sz="1100" b="0" i="0" u="none" strike="noStrike" baseline="300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의사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</a:t>
                      </a:r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인당 의료수익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순위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우선순위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비고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급여대비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46948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내과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2,582,451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2.8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911,453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46948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신경과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501,820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1.1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463,219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46948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외과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2,414,216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3.0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804,739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3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46948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정형외과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3,422,443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2.2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1,579,589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46948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소아청소년과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587,306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0.9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640,698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46948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산부인과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351,455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1.0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351,455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46948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치과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217,733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1.0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217,733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46948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응급의학과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383,887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3.8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100,145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전문의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2, 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공보의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46948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가정의학과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438,921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1.1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405,158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46948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재활의학과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749,233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1.0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749,233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3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dirty="0" smtClean="0"/>
              <a:t>주</a:t>
            </a:r>
            <a:r>
              <a:rPr lang="en-US" altLang="ko-KR" dirty="0" smtClean="0"/>
              <a:t>1) </a:t>
            </a:r>
            <a:r>
              <a:rPr lang="ko-KR" altLang="en-US" dirty="0" err="1" smtClean="0"/>
              <a:t>의사수</a:t>
            </a:r>
            <a:r>
              <a:rPr lang="ko-KR" altLang="en-US" dirty="0" smtClean="0"/>
              <a:t> 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공보의와</a:t>
            </a:r>
            <a:r>
              <a:rPr lang="ko-KR" altLang="en-US" dirty="0" smtClean="0"/>
              <a:t> 전문의 생산성 차이 반영을 위해 공보의 근무인력은 </a:t>
            </a:r>
            <a:r>
              <a:rPr lang="en-US" altLang="ko-KR" dirty="0" smtClean="0"/>
              <a:t>50%</a:t>
            </a:r>
            <a:r>
              <a:rPr lang="ko-KR" altLang="en-US" dirty="0" smtClean="0"/>
              <a:t>로 적용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36271" y="2055034"/>
            <a:ext cx="89319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1000" dirty="0">
                <a:solidFill>
                  <a:srgbClr val="000000"/>
                </a:solidFill>
              </a:rPr>
              <a:t>(</a:t>
            </a:r>
            <a:r>
              <a:rPr lang="ko-KR" altLang="en-US" sz="1000" dirty="0">
                <a:solidFill>
                  <a:srgbClr val="000000"/>
                </a:solidFill>
              </a:rPr>
              <a:t>단위 </a:t>
            </a:r>
            <a:r>
              <a:rPr lang="en-US" altLang="ko-KR" sz="1000" dirty="0">
                <a:solidFill>
                  <a:srgbClr val="000000"/>
                </a:solidFill>
              </a:rPr>
              <a:t>: </a:t>
            </a:r>
            <a:r>
              <a:rPr lang="ko-KR" altLang="en-US" sz="1000" dirty="0">
                <a:solidFill>
                  <a:srgbClr val="000000"/>
                </a:solidFill>
              </a:rPr>
              <a:t>천원</a:t>
            </a:r>
            <a:r>
              <a:rPr lang="en-US" altLang="ko-KR" sz="1000" dirty="0">
                <a:solidFill>
                  <a:srgbClr val="000000"/>
                </a:solidFill>
              </a:rPr>
              <a:t>)</a:t>
            </a:r>
            <a:endParaRPr lang="ko-KR" altLang="en-US" sz="1000" dirty="0">
              <a:solidFill>
                <a:srgbClr val="000000"/>
              </a:solidFill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527560" y="1142984"/>
            <a:ext cx="1014113" cy="845856"/>
          </a:xfrm>
          <a:prstGeom prst="rect">
            <a:avLst/>
          </a:prstGeom>
          <a:solidFill>
            <a:srgbClr val="F9DA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dirty="0">
                <a:solidFill>
                  <a:srgbClr val="000000"/>
                </a:solidFill>
              </a:rPr>
              <a:t>진료 성과</a:t>
            </a:r>
            <a:endParaRPr lang="en-US" altLang="ko-KR" sz="1200" b="1" dirty="0">
              <a:solidFill>
                <a:srgbClr val="000000"/>
              </a:solidFill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1691680" y="1142984"/>
            <a:ext cx="6380782" cy="845856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ko-KR" altLang="en-US" sz="1200" dirty="0">
                <a:solidFill>
                  <a:srgbClr val="000000"/>
                </a:solidFill>
              </a:rPr>
              <a:t> 분석 대상 기간 </a:t>
            </a:r>
            <a:r>
              <a:rPr lang="en-US" altLang="ko-KR" sz="1200" dirty="0">
                <a:solidFill>
                  <a:srgbClr val="000000"/>
                </a:solidFill>
              </a:rPr>
              <a:t>: 2013</a:t>
            </a:r>
            <a:r>
              <a:rPr lang="ko-KR" altLang="en-US" sz="1200" dirty="0">
                <a:solidFill>
                  <a:srgbClr val="000000"/>
                </a:solidFill>
              </a:rPr>
              <a:t>년 </a:t>
            </a:r>
            <a:r>
              <a:rPr lang="en-US" altLang="ko-KR" sz="1200" dirty="0">
                <a:solidFill>
                  <a:srgbClr val="000000"/>
                </a:solidFill>
              </a:rPr>
              <a:t>1</a:t>
            </a:r>
            <a:r>
              <a:rPr lang="ko-KR" altLang="en-US" sz="1200" dirty="0">
                <a:solidFill>
                  <a:srgbClr val="000000"/>
                </a:solidFill>
              </a:rPr>
              <a:t>월 </a:t>
            </a:r>
            <a:r>
              <a:rPr lang="en-US" altLang="ko-KR" sz="1200" dirty="0">
                <a:solidFill>
                  <a:srgbClr val="000000"/>
                </a:solidFill>
              </a:rPr>
              <a:t>1</a:t>
            </a:r>
            <a:r>
              <a:rPr lang="ko-KR" altLang="en-US" sz="1200" dirty="0">
                <a:solidFill>
                  <a:srgbClr val="000000"/>
                </a:solidFill>
              </a:rPr>
              <a:t>일 </a:t>
            </a:r>
            <a:r>
              <a:rPr lang="en-US" altLang="ko-KR" sz="1200" dirty="0">
                <a:solidFill>
                  <a:srgbClr val="000000"/>
                </a:solidFill>
              </a:rPr>
              <a:t>~ 2013</a:t>
            </a:r>
            <a:r>
              <a:rPr lang="ko-KR" altLang="en-US" sz="1200" dirty="0">
                <a:solidFill>
                  <a:srgbClr val="000000"/>
                </a:solidFill>
              </a:rPr>
              <a:t>년 </a:t>
            </a:r>
            <a:r>
              <a:rPr lang="en-US" altLang="ko-KR" sz="1200" dirty="0" smtClean="0">
                <a:solidFill>
                  <a:srgbClr val="000000"/>
                </a:solidFill>
              </a:rPr>
              <a:t>12</a:t>
            </a:r>
            <a:r>
              <a:rPr lang="ko-KR" altLang="en-US" sz="1200" dirty="0" smtClean="0">
                <a:solidFill>
                  <a:srgbClr val="000000"/>
                </a:solidFill>
              </a:rPr>
              <a:t>월 </a:t>
            </a:r>
            <a:r>
              <a:rPr lang="en-US" altLang="ko-KR" sz="1200" dirty="0" smtClean="0">
                <a:solidFill>
                  <a:srgbClr val="000000"/>
                </a:solidFill>
              </a:rPr>
              <a:t>31</a:t>
            </a:r>
            <a:r>
              <a:rPr lang="ko-KR" altLang="en-US" sz="1200" dirty="0" smtClean="0">
                <a:solidFill>
                  <a:srgbClr val="000000"/>
                </a:solidFill>
              </a:rPr>
              <a:t>일</a:t>
            </a:r>
            <a:endParaRPr lang="ko-KR" altLang="en-US" sz="1200" dirty="0">
              <a:solidFill>
                <a:srgbClr val="000000"/>
              </a:solidFill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ko-KR" altLang="en-US" sz="1200" dirty="0">
                <a:solidFill>
                  <a:srgbClr val="000000"/>
                </a:solidFill>
              </a:rPr>
              <a:t> 의사인력 산정 </a:t>
            </a:r>
            <a:r>
              <a:rPr lang="en-US" altLang="ko-KR" sz="1200" dirty="0">
                <a:solidFill>
                  <a:srgbClr val="000000"/>
                </a:solidFill>
              </a:rPr>
              <a:t>: </a:t>
            </a:r>
            <a:r>
              <a:rPr lang="ko-KR" altLang="en-US" sz="1200" dirty="0">
                <a:solidFill>
                  <a:srgbClr val="000000"/>
                </a:solidFill>
              </a:rPr>
              <a:t>해당 기간 중 실제 근무일수 </a:t>
            </a:r>
            <a:r>
              <a:rPr lang="ko-KR" altLang="en-US" sz="1200" dirty="0" smtClean="0">
                <a:solidFill>
                  <a:srgbClr val="000000"/>
                </a:solidFill>
              </a:rPr>
              <a:t>기준</a:t>
            </a:r>
            <a:endParaRPr lang="en-US" altLang="ko-KR" sz="1200" dirty="0" smtClean="0">
              <a:solidFill>
                <a:srgbClr val="000000"/>
              </a:solidFill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1200" dirty="0" smtClean="0">
                <a:solidFill>
                  <a:srgbClr val="000000"/>
                </a:solidFill>
              </a:rPr>
              <a:t> </a:t>
            </a:r>
            <a:r>
              <a:rPr lang="ko-KR" altLang="en-US" sz="1200" dirty="0" smtClean="0">
                <a:solidFill>
                  <a:srgbClr val="000000"/>
                </a:solidFill>
              </a:rPr>
              <a:t>의사인력 생산성 평가를 위해 급여대비 수익 규모에 대해 추후 의료원 내부 검토 필요</a:t>
            </a:r>
            <a:endParaRPr lang="ko-KR" altLang="en-US" sz="1200" dirty="0">
              <a:solidFill>
                <a:srgbClr val="FF0000"/>
              </a:solidFill>
            </a:endParaRPr>
          </a:p>
        </p:txBody>
      </p:sp>
      <p:sp>
        <p:nvSpPr>
          <p:cNvPr id="11" name="타원 10"/>
          <p:cNvSpPr/>
          <p:nvPr/>
        </p:nvSpPr>
        <p:spPr>
          <a:xfrm>
            <a:off x="405615" y="1052736"/>
            <a:ext cx="309565" cy="285752"/>
          </a:xfrm>
          <a:prstGeom prst="ellipse">
            <a:avLst/>
          </a:prstGeom>
          <a:solidFill>
            <a:schemeClr val="bg1"/>
          </a:solidFill>
          <a:ln w="28575">
            <a:solidFill>
              <a:srgbClr val="0000FF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>
                <a:solidFill>
                  <a:srgbClr val="000000"/>
                </a:solidFill>
              </a:rPr>
              <a:t>3</a:t>
            </a:r>
            <a:endParaRPr lang="ko-KR" altLang="en-US" sz="1200" b="1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전략과제 도출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진료 영역</a:t>
            </a:r>
            <a:endParaRPr lang="ko-KR" altLang="en-US" dirty="0"/>
          </a:p>
        </p:txBody>
      </p:sp>
      <p:graphicFrame>
        <p:nvGraphicFramePr>
          <p:cNvPr id="8" name="내용 개체 틀 7"/>
          <p:cNvGraphicFramePr>
            <a:graphicFrameLocks noGrp="1"/>
          </p:cNvGraphicFramePr>
          <p:nvPr>
            <p:ph idx="1"/>
          </p:nvPr>
        </p:nvGraphicFramePr>
        <p:xfrm>
          <a:off x="488504" y="2348880"/>
          <a:ext cx="7848872" cy="3888432"/>
        </p:xfrm>
        <a:graphic>
          <a:graphicData uri="http://schemas.openxmlformats.org/drawingml/2006/table">
            <a:tbl>
              <a:tblPr/>
              <a:tblGrid>
                <a:gridCol w="1343029"/>
                <a:gridCol w="1295064"/>
                <a:gridCol w="1517449"/>
                <a:gridCol w="1478204"/>
                <a:gridCol w="837213"/>
                <a:gridCol w="1377913"/>
              </a:tblGrid>
              <a:tr h="32403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진료과목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의료원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비교병원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우선순위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비고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32403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공공병원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중소도시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24036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내과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104,978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215,143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200,493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4036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신경과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20,399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47,718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42,941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4036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외과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98,139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32,156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54,516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4036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정형외과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139,124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96,200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127,072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4036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소아청소년과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23,874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15,780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27,057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4036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산부인과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14,287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6,089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12,170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4036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치과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8,851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11,021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15,099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4036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응급의학과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15,605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33,326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41,287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전문의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2, 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공보의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4036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가정의학과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17,842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14,374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17,455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4036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재활의학과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30,457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49,940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41,034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>
            <a:off x="7473280" y="2030651"/>
            <a:ext cx="89319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1000" dirty="0">
                <a:solidFill>
                  <a:srgbClr val="000000"/>
                </a:solidFill>
              </a:rPr>
              <a:t>(</a:t>
            </a:r>
            <a:r>
              <a:rPr lang="ko-KR" altLang="en-US" sz="1000" dirty="0">
                <a:solidFill>
                  <a:srgbClr val="000000"/>
                </a:solidFill>
              </a:rPr>
              <a:t>단위 </a:t>
            </a:r>
            <a:r>
              <a:rPr lang="en-US" altLang="ko-KR" sz="1000" dirty="0">
                <a:solidFill>
                  <a:srgbClr val="000000"/>
                </a:solidFill>
              </a:rPr>
              <a:t>: </a:t>
            </a:r>
            <a:r>
              <a:rPr lang="ko-KR" altLang="en-US" sz="1000" dirty="0">
                <a:solidFill>
                  <a:srgbClr val="000000"/>
                </a:solidFill>
              </a:rPr>
              <a:t>천원</a:t>
            </a:r>
            <a:r>
              <a:rPr lang="en-US" altLang="ko-KR" sz="1000" dirty="0">
                <a:solidFill>
                  <a:srgbClr val="000000"/>
                </a:solidFill>
              </a:rPr>
              <a:t>)</a:t>
            </a:r>
            <a:endParaRPr lang="ko-KR" altLang="en-US" sz="1000" dirty="0">
              <a:solidFill>
                <a:srgbClr val="000000"/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527560" y="1215727"/>
            <a:ext cx="1014113" cy="648072"/>
          </a:xfrm>
          <a:prstGeom prst="rect">
            <a:avLst/>
          </a:prstGeom>
          <a:solidFill>
            <a:srgbClr val="F9DA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dirty="0">
                <a:solidFill>
                  <a:srgbClr val="000000"/>
                </a:solidFill>
              </a:rPr>
              <a:t>진료 성과</a:t>
            </a:r>
            <a:endParaRPr lang="en-US" altLang="ko-KR" sz="1200" b="1" dirty="0">
              <a:solidFill>
                <a:srgbClr val="000000"/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1691680" y="1214422"/>
            <a:ext cx="6452220" cy="648072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ko-KR" altLang="en-US" sz="1200" dirty="0">
                <a:solidFill>
                  <a:srgbClr val="000000"/>
                </a:solidFill>
              </a:rPr>
              <a:t> 분석 대상 기간 </a:t>
            </a:r>
            <a:r>
              <a:rPr lang="en-US" altLang="ko-KR" sz="1200" dirty="0">
                <a:solidFill>
                  <a:srgbClr val="000000"/>
                </a:solidFill>
              </a:rPr>
              <a:t>: 2013</a:t>
            </a:r>
            <a:r>
              <a:rPr lang="ko-KR" altLang="en-US" sz="1200" dirty="0">
                <a:solidFill>
                  <a:srgbClr val="000000"/>
                </a:solidFill>
              </a:rPr>
              <a:t>년 </a:t>
            </a:r>
            <a:r>
              <a:rPr lang="en-US" altLang="ko-KR" sz="1200" dirty="0">
                <a:solidFill>
                  <a:srgbClr val="000000"/>
                </a:solidFill>
              </a:rPr>
              <a:t>1</a:t>
            </a:r>
            <a:r>
              <a:rPr lang="ko-KR" altLang="en-US" sz="1200" dirty="0">
                <a:solidFill>
                  <a:srgbClr val="000000"/>
                </a:solidFill>
              </a:rPr>
              <a:t>월 </a:t>
            </a:r>
            <a:r>
              <a:rPr lang="en-US" altLang="ko-KR" sz="1200" dirty="0">
                <a:solidFill>
                  <a:srgbClr val="000000"/>
                </a:solidFill>
              </a:rPr>
              <a:t>1</a:t>
            </a:r>
            <a:r>
              <a:rPr lang="ko-KR" altLang="en-US" sz="1200" dirty="0">
                <a:solidFill>
                  <a:srgbClr val="000000"/>
                </a:solidFill>
              </a:rPr>
              <a:t>일 </a:t>
            </a:r>
            <a:r>
              <a:rPr lang="en-US" altLang="ko-KR" sz="1200" dirty="0">
                <a:solidFill>
                  <a:srgbClr val="000000"/>
                </a:solidFill>
              </a:rPr>
              <a:t>~ 2013</a:t>
            </a:r>
            <a:r>
              <a:rPr lang="ko-KR" altLang="en-US" sz="1200" dirty="0">
                <a:solidFill>
                  <a:srgbClr val="000000"/>
                </a:solidFill>
              </a:rPr>
              <a:t>년 </a:t>
            </a:r>
            <a:r>
              <a:rPr lang="en-US" altLang="ko-KR" sz="1200" dirty="0" smtClean="0">
                <a:solidFill>
                  <a:srgbClr val="000000"/>
                </a:solidFill>
              </a:rPr>
              <a:t>12</a:t>
            </a:r>
            <a:r>
              <a:rPr lang="ko-KR" altLang="en-US" sz="1200" dirty="0" smtClean="0">
                <a:solidFill>
                  <a:srgbClr val="000000"/>
                </a:solidFill>
              </a:rPr>
              <a:t>월 </a:t>
            </a:r>
            <a:r>
              <a:rPr lang="en-US" altLang="ko-KR" sz="1200" dirty="0" smtClean="0">
                <a:solidFill>
                  <a:srgbClr val="000000"/>
                </a:solidFill>
              </a:rPr>
              <a:t>31</a:t>
            </a:r>
            <a:r>
              <a:rPr lang="ko-KR" altLang="en-US" sz="1200" dirty="0" smtClean="0">
                <a:solidFill>
                  <a:srgbClr val="000000"/>
                </a:solidFill>
              </a:rPr>
              <a:t>일</a:t>
            </a:r>
            <a:endParaRPr lang="ko-KR" altLang="en-US" sz="1200" dirty="0">
              <a:solidFill>
                <a:srgbClr val="000000"/>
              </a:solidFill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ko-KR" altLang="en-US" sz="1200" dirty="0">
                <a:solidFill>
                  <a:srgbClr val="000000"/>
                </a:solidFill>
              </a:rPr>
              <a:t> 비교병원 </a:t>
            </a:r>
            <a:r>
              <a:rPr lang="en-US" altLang="ko-KR" sz="1200" dirty="0">
                <a:solidFill>
                  <a:srgbClr val="000000"/>
                </a:solidFill>
              </a:rPr>
              <a:t>: 160~299</a:t>
            </a:r>
            <a:r>
              <a:rPr lang="ko-KR" altLang="en-US" sz="1200" dirty="0">
                <a:solidFill>
                  <a:srgbClr val="000000"/>
                </a:solidFill>
              </a:rPr>
              <a:t>병상 </a:t>
            </a:r>
            <a:r>
              <a:rPr lang="ko-KR" altLang="en-US" sz="1200" dirty="0" smtClean="0">
                <a:solidFill>
                  <a:srgbClr val="000000"/>
                </a:solidFill>
              </a:rPr>
              <a:t>중소도시 </a:t>
            </a:r>
            <a:r>
              <a:rPr lang="ko-KR" altLang="en-US" sz="1200" dirty="0">
                <a:solidFill>
                  <a:srgbClr val="000000"/>
                </a:solidFill>
              </a:rPr>
              <a:t>종합병원</a:t>
            </a:r>
            <a:r>
              <a:rPr lang="en-US" altLang="ko-KR" sz="1200" dirty="0">
                <a:solidFill>
                  <a:srgbClr val="000000"/>
                </a:solidFill>
              </a:rPr>
              <a:t>(</a:t>
            </a:r>
            <a:r>
              <a:rPr lang="ko-KR" altLang="en-US" sz="1200" dirty="0">
                <a:solidFill>
                  <a:srgbClr val="000000"/>
                </a:solidFill>
              </a:rPr>
              <a:t>한국보건산업진흥원</a:t>
            </a:r>
            <a:r>
              <a:rPr lang="en-US" altLang="ko-KR" sz="1200" dirty="0">
                <a:solidFill>
                  <a:srgbClr val="000000"/>
                </a:solidFill>
              </a:rPr>
              <a:t>, </a:t>
            </a:r>
            <a:r>
              <a:rPr lang="ko-KR" altLang="en-US" sz="1200" dirty="0">
                <a:solidFill>
                  <a:srgbClr val="000000"/>
                </a:solidFill>
              </a:rPr>
              <a:t>병원경영분석</a:t>
            </a:r>
            <a:r>
              <a:rPr lang="en-US" altLang="ko-KR" sz="1200" dirty="0">
                <a:solidFill>
                  <a:srgbClr val="000000"/>
                </a:solidFill>
              </a:rPr>
              <a:t>, </a:t>
            </a:r>
            <a:r>
              <a:rPr lang="en-US" altLang="ko-KR" sz="1200" dirty="0" smtClean="0">
                <a:solidFill>
                  <a:srgbClr val="000000"/>
                </a:solidFill>
              </a:rPr>
              <a:t>2012)</a:t>
            </a:r>
            <a:endParaRPr lang="ko-KR" altLang="en-US" sz="1200" dirty="0">
              <a:solidFill>
                <a:srgbClr val="000000"/>
              </a:solidFill>
            </a:endParaRPr>
          </a:p>
        </p:txBody>
      </p:sp>
      <p:sp>
        <p:nvSpPr>
          <p:cNvPr id="9" name="타원 8"/>
          <p:cNvSpPr/>
          <p:nvPr/>
        </p:nvSpPr>
        <p:spPr>
          <a:xfrm>
            <a:off x="405615" y="1124744"/>
            <a:ext cx="309565" cy="285752"/>
          </a:xfrm>
          <a:prstGeom prst="ellipse">
            <a:avLst/>
          </a:prstGeom>
          <a:solidFill>
            <a:schemeClr val="bg1"/>
          </a:solidFill>
          <a:ln w="28575">
            <a:solidFill>
              <a:srgbClr val="0000FF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>
                <a:solidFill>
                  <a:srgbClr val="000000"/>
                </a:solidFill>
              </a:rPr>
              <a:t>3</a:t>
            </a:r>
            <a:endParaRPr lang="ko-KR" altLang="en-US" sz="1200" b="1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경영상태진단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재무적 성과와 공익적 성과 측정 기준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7414401" y="2132858"/>
            <a:ext cx="102143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1000" dirty="0">
                <a:solidFill>
                  <a:srgbClr val="000000"/>
                </a:solidFill>
              </a:rPr>
              <a:t>(</a:t>
            </a:r>
            <a:r>
              <a:rPr lang="ko-KR" altLang="en-US" sz="1000" dirty="0">
                <a:solidFill>
                  <a:srgbClr val="000000"/>
                </a:solidFill>
              </a:rPr>
              <a:t>단위 </a:t>
            </a:r>
            <a:r>
              <a:rPr lang="en-US" altLang="ko-KR" sz="1000" dirty="0">
                <a:solidFill>
                  <a:srgbClr val="000000"/>
                </a:solidFill>
              </a:rPr>
              <a:t>: </a:t>
            </a:r>
            <a:r>
              <a:rPr lang="ko-KR" altLang="en-US" sz="1000" dirty="0" err="1">
                <a:solidFill>
                  <a:srgbClr val="000000"/>
                </a:solidFill>
              </a:rPr>
              <a:t>백만원</a:t>
            </a:r>
            <a:r>
              <a:rPr lang="en-US" altLang="ko-KR" sz="1000" dirty="0">
                <a:solidFill>
                  <a:srgbClr val="000000"/>
                </a:solidFill>
              </a:rPr>
              <a:t>)</a:t>
            </a:r>
            <a:endParaRPr lang="ko-KR" altLang="en-US" sz="1000" dirty="0">
              <a:solidFill>
                <a:srgbClr val="000000"/>
              </a:solidFill>
            </a:endParaRPr>
          </a:p>
        </p:txBody>
      </p:sp>
      <p:graphicFrame>
        <p:nvGraphicFramePr>
          <p:cNvPr id="12" name="표 11"/>
          <p:cNvGraphicFramePr>
            <a:graphicFrameLocks noGrp="1"/>
          </p:cNvGraphicFramePr>
          <p:nvPr/>
        </p:nvGraphicFramePr>
        <p:xfrm>
          <a:off x="2066679" y="2379078"/>
          <a:ext cx="6291144" cy="1337954"/>
        </p:xfrm>
        <a:graphic>
          <a:graphicData uri="http://schemas.openxmlformats.org/drawingml/2006/table">
            <a:tbl>
              <a:tblPr/>
              <a:tblGrid>
                <a:gridCol w="782029"/>
                <a:gridCol w="806398"/>
                <a:gridCol w="613397"/>
                <a:gridCol w="817865"/>
                <a:gridCol w="613397"/>
                <a:gridCol w="817865"/>
                <a:gridCol w="511164"/>
                <a:gridCol w="715632"/>
                <a:gridCol w="613397"/>
              </a:tblGrid>
              <a:tr h="27942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의료원명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①</a:t>
                      </a:r>
                      <a:r>
                        <a:rPr lang="en-US" altLang="ko-KR" sz="900" b="1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900" b="1" i="0" u="none" strike="noStrike" dirty="0" err="1">
                          <a:solidFill>
                            <a:schemeClr val="tx1"/>
                          </a:solidFill>
                          <a:latin typeface="맑은 고딕"/>
                        </a:rPr>
                        <a:t>당기순이익</a:t>
                      </a:r>
                      <a:r>
                        <a:rPr lang="en-US" altLang="ko-KR" sz="900" b="1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② </a:t>
                      </a:r>
                      <a:r>
                        <a:rPr lang="en-US" altLang="ko-KR" sz="900" b="1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(①+</a:t>
                      </a:r>
                      <a:r>
                        <a:rPr lang="ko-KR" altLang="en-US" sz="900" b="1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감가상각비</a:t>
                      </a:r>
                      <a:r>
                        <a:rPr lang="en-US" altLang="ko-KR" sz="900" b="1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③ </a:t>
                      </a:r>
                      <a:r>
                        <a:rPr lang="en-US" altLang="ko-KR" sz="900" b="1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(②-</a:t>
                      </a:r>
                      <a:r>
                        <a:rPr lang="ko-KR" altLang="en-US" sz="900" b="1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운영보조금</a:t>
                      </a:r>
                      <a:r>
                        <a:rPr lang="en-US" altLang="ko-KR" sz="900" b="1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④ </a:t>
                      </a:r>
                      <a:r>
                        <a:rPr lang="en-US" altLang="ko-KR" sz="900" b="1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(③+</a:t>
                      </a:r>
                      <a:r>
                        <a:rPr lang="ko-KR" altLang="en-US" sz="900" b="1" i="0" u="none" strike="noStrike" dirty="0" err="1" smtClean="0">
                          <a:solidFill>
                            <a:schemeClr val="tx1"/>
                          </a:solidFill>
                          <a:latin typeface="맑은 고딕"/>
                        </a:rPr>
                        <a:t>공익적비용</a:t>
                      </a:r>
                      <a:r>
                        <a:rPr lang="en-US" altLang="ko-KR" sz="900" b="1" i="0" u="none" strike="noStrike" dirty="0" smtClean="0">
                          <a:solidFill>
                            <a:schemeClr val="tx1"/>
                          </a:solidFill>
                          <a:latin typeface="맑은 고딕"/>
                        </a:rPr>
                        <a:t>)</a:t>
                      </a:r>
                      <a:endParaRPr lang="en-US" altLang="ko-KR" sz="900" b="1" i="0" u="none" strike="noStrike" dirty="0">
                        <a:solidFill>
                          <a:schemeClr val="tx1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7942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금액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순위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금액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순위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금액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순위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금액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순위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194778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천안의료원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(3,939)</a:t>
                      </a:r>
                    </a:p>
                  </a:txBody>
                  <a:tcPr marL="0" marR="39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32 </a:t>
                      </a:r>
                    </a:p>
                  </a:txBody>
                  <a:tcPr marL="0" marR="39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(3,195)</a:t>
                      </a:r>
                    </a:p>
                  </a:txBody>
                  <a:tcPr marL="0" marR="39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32 </a:t>
                      </a:r>
                    </a:p>
                  </a:txBody>
                  <a:tcPr marL="0" marR="39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(3,572)</a:t>
                      </a:r>
                    </a:p>
                  </a:txBody>
                  <a:tcPr marL="0" marR="39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27 </a:t>
                      </a:r>
                    </a:p>
                  </a:txBody>
                  <a:tcPr marL="0" marR="39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(2,569)</a:t>
                      </a:r>
                    </a:p>
                  </a:txBody>
                  <a:tcPr marL="0" marR="39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32 </a:t>
                      </a:r>
                    </a:p>
                  </a:txBody>
                  <a:tcPr marL="0" marR="39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778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공주의료원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(1,751)</a:t>
                      </a:r>
                    </a:p>
                  </a:txBody>
                  <a:tcPr marL="0" marR="39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15 </a:t>
                      </a:r>
                    </a:p>
                  </a:txBody>
                  <a:tcPr marL="0" marR="39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(1,675)</a:t>
                      </a:r>
                    </a:p>
                  </a:txBody>
                  <a:tcPr marL="0" marR="39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24 </a:t>
                      </a:r>
                    </a:p>
                  </a:txBody>
                  <a:tcPr marL="0" marR="39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(2,022)</a:t>
                      </a:r>
                    </a:p>
                  </a:txBody>
                  <a:tcPr marL="0" marR="39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18 </a:t>
                      </a:r>
                    </a:p>
                  </a:txBody>
                  <a:tcPr marL="0" marR="39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(446)</a:t>
                      </a:r>
                    </a:p>
                  </a:txBody>
                  <a:tcPr marL="0" marR="39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21 </a:t>
                      </a:r>
                    </a:p>
                  </a:txBody>
                  <a:tcPr marL="0" marR="39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778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홍성의료원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(2,580)</a:t>
                      </a:r>
                    </a:p>
                  </a:txBody>
                  <a:tcPr marL="0" marR="39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22 </a:t>
                      </a:r>
                    </a:p>
                  </a:txBody>
                  <a:tcPr marL="0" marR="39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(2,580)</a:t>
                      </a:r>
                    </a:p>
                  </a:txBody>
                  <a:tcPr marL="0" marR="39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30 </a:t>
                      </a:r>
                    </a:p>
                  </a:txBody>
                  <a:tcPr marL="0" marR="39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(3,234)</a:t>
                      </a:r>
                    </a:p>
                  </a:txBody>
                  <a:tcPr marL="0" marR="39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26 </a:t>
                      </a:r>
                    </a:p>
                  </a:txBody>
                  <a:tcPr marL="0" marR="39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1,245 </a:t>
                      </a:r>
                    </a:p>
                  </a:txBody>
                  <a:tcPr marL="0" marR="39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8 </a:t>
                      </a:r>
                    </a:p>
                  </a:txBody>
                  <a:tcPr marL="0" marR="39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778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서산의료원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(692)</a:t>
                      </a:r>
                    </a:p>
                  </a:txBody>
                  <a:tcPr marL="0" marR="39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 </a:t>
                      </a:r>
                    </a:p>
                  </a:txBody>
                  <a:tcPr marL="0" marR="39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(678)</a:t>
                      </a:r>
                    </a:p>
                  </a:txBody>
                  <a:tcPr marL="0" marR="39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16 </a:t>
                      </a:r>
                    </a:p>
                  </a:txBody>
                  <a:tcPr marL="0" marR="39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(1,178)</a:t>
                      </a:r>
                    </a:p>
                  </a:txBody>
                  <a:tcPr marL="0" marR="39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11 </a:t>
                      </a:r>
                    </a:p>
                  </a:txBody>
                  <a:tcPr marL="0" marR="39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1,688 </a:t>
                      </a:r>
                    </a:p>
                  </a:txBody>
                  <a:tcPr marL="0" marR="39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3 </a:t>
                      </a:r>
                    </a:p>
                  </a:txBody>
                  <a:tcPr marL="0" marR="39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3" name="직사각형 12"/>
          <p:cNvSpPr/>
          <p:nvPr/>
        </p:nvSpPr>
        <p:spPr>
          <a:xfrm>
            <a:off x="350490" y="1591344"/>
            <a:ext cx="1482164" cy="2125688"/>
          </a:xfrm>
          <a:prstGeom prst="rect">
            <a:avLst/>
          </a:prstGeom>
          <a:solidFill>
            <a:srgbClr val="1F90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 smtClean="0">
                <a:solidFill>
                  <a:srgbClr val="FFFFFF"/>
                </a:solidFill>
              </a:rPr>
              <a:t>재무적 성과</a:t>
            </a:r>
            <a:endParaRPr lang="en-US" altLang="ko-KR" sz="1100" b="1" dirty="0" smtClean="0">
              <a:solidFill>
                <a:srgbClr val="FFFFFF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832653" y="1556792"/>
            <a:ext cx="66800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200" dirty="0" smtClean="0"/>
              <a:t>재무적 성과 </a:t>
            </a:r>
            <a:r>
              <a:rPr lang="en-US" altLang="ko-KR" sz="1200" dirty="0" smtClean="0"/>
              <a:t>= 2012</a:t>
            </a:r>
            <a:r>
              <a:rPr lang="ko-KR" altLang="en-US" sz="1200" dirty="0" smtClean="0"/>
              <a:t>년 </a:t>
            </a:r>
            <a:r>
              <a:rPr lang="ko-KR" altLang="en-US" sz="1200" dirty="0" err="1" smtClean="0"/>
              <a:t>의료원별</a:t>
            </a:r>
            <a:r>
              <a:rPr lang="ko-KR" altLang="en-US" sz="1200" dirty="0" smtClean="0"/>
              <a:t> 결산서 </a:t>
            </a:r>
            <a:r>
              <a:rPr lang="ko-KR" altLang="en-US" sz="1200" dirty="0" err="1" smtClean="0"/>
              <a:t>당기순이익</a:t>
            </a:r>
            <a:r>
              <a:rPr lang="ko-KR" altLang="en-US" sz="1200" dirty="0" smtClean="0"/>
              <a:t> </a:t>
            </a:r>
            <a:r>
              <a:rPr lang="en-US" altLang="ko-KR" sz="1200" dirty="0" smtClean="0"/>
              <a:t>+ </a:t>
            </a:r>
            <a:r>
              <a:rPr lang="ko-KR" altLang="en-US" sz="1200" dirty="0" smtClean="0"/>
              <a:t>국가 및 </a:t>
            </a:r>
            <a:r>
              <a:rPr lang="ko-KR" altLang="en-US" sz="1200" dirty="0" err="1" smtClean="0"/>
              <a:t>지자체</a:t>
            </a:r>
            <a:r>
              <a:rPr lang="ko-KR" altLang="en-US" sz="1200" dirty="0" smtClean="0"/>
              <a:t> 보조에 의한 감가상각비</a:t>
            </a:r>
            <a:endParaRPr lang="en-US" altLang="ko-KR" sz="1200" dirty="0" smtClean="0"/>
          </a:p>
          <a:p>
            <a:pPr>
              <a:lnSpc>
                <a:spcPct val="150000"/>
              </a:lnSpc>
            </a:pPr>
            <a:r>
              <a:rPr lang="en-US" altLang="ko-KR" sz="1200" dirty="0" smtClean="0"/>
              <a:t>                   - </a:t>
            </a:r>
            <a:r>
              <a:rPr lang="ko-KR" altLang="en-US" sz="1200" dirty="0" smtClean="0"/>
              <a:t>경상운영 보조 목적의 운영 보조금 </a:t>
            </a:r>
            <a:r>
              <a:rPr lang="en-US" altLang="ko-KR" sz="1200" dirty="0" smtClean="0"/>
              <a:t>+ </a:t>
            </a:r>
            <a:r>
              <a:rPr lang="ko-KR" altLang="en-US" sz="1200" dirty="0" smtClean="0"/>
              <a:t>공익적 비용 계측 결과</a:t>
            </a:r>
            <a:r>
              <a:rPr lang="en-US" altLang="ko-KR" sz="1200" dirty="0" smtClean="0"/>
              <a:t>(</a:t>
            </a:r>
            <a:r>
              <a:rPr lang="ko-KR" altLang="en-US" sz="1200" dirty="0" err="1" smtClean="0"/>
              <a:t>갈렙</a:t>
            </a:r>
            <a:r>
              <a:rPr lang="ko-KR" altLang="en-US" sz="1200" dirty="0" smtClean="0"/>
              <a:t> </a:t>
            </a:r>
            <a:r>
              <a:rPr lang="en-US" altLang="ko-KR" sz="1200" dirty="0" smtClean="0"/>
              <a:t>ABC)</a:t>
            </a:r>
            <a:endParaRPr lang="ko-KR" altLang="en-US" sz="1200" dirty="0"/>
          </a:p>
        </p:txBody>
      </p:sp>
      <p:sp>
        <p:nvSpPr>
          <p:cNvPr id="15" name="직사각형 14"/>
          <p:cNvSpPr/>
          <p:nvPr/>
        </p:nvSpPr>
        <p:spPr>
          <a:xfrm>
            <a:off x="350490" y="3929264"/>
            <a:ext cx="1482164" cy="2020016"/>
          </a:xfrm>
          <a:prstGeom prst="rect">
            <a:avLst/>
          </a:prstGeom>
          <a:solidFill>
            <a:srgbClr val="1F90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 dirty="0" smtClean="0">
                <a:solidFill>
                  <a:srgbClr val="FFFFFF"/>
                </a:solidFill>
              </a:rPr>
              <a:t>공익적 성과</a:t>
            </a:r>
            <a:endParaRPr lang="en-US" altLang="ko-KR" sz="1100" b="1" dirty="0" smtClean="0">
              <a:solidFill>
                <a:srgbClr val="FFFFFF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832654" y="3871064"/>
            <a:ext cx="6885218" cy="8540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100" dirty="0" smtClean="0"/>
              <a:t>공익적 성과 평가를 위한 지역사회 편익</a:t>
            </a:r>
            <a:r>
              <a:rPr lang="en-US" altLang="ko-KR" sz="1100" dirty="0" smtClean="0"/>
              <a:t>(Community benefit)</a:t>
            </a:r>
            <a:r>
              <a:rPr lang="ko-KR" altLang="en-US" sz="1100" dirty="0" smtClean="0"/>
              <a:t>과 같은 결과</a:t>
            </a:r>
            <a:r>
              <a:rPr lang="en-US" altLang="ko-KR" sz="1100" dirty="0" smtClean="0"/>
              <a:t>(outcome) </a:t>
            </a:r>
            <a:r>
              <a:rPr lang="ko-KR" altLang="en-US" sz="1100" dirty="0" smtClean="0"/>
              <a:t>지표가 존재하지 않음</a:t>
            </a:r>
          </a:p>
          <a:p>
            <a:pPr>
              <a:lnSpc>
                <a:spcPct val="150000"/>
              </a:lnSpc>
            </a:pPr>
            <a:r>
              <a:rPr lang="ko-KR" altLang="en-US" sz="1100" dirty="0" smtClean="0"/>
              <a:t>따라서</a:t>
            </a:r>
            <a:r>
              <a:rPr lang="en-US" altLang="ko-KR" sz="1100" dirty="0" smtClean="0"/>
              <a:t>, </a:t>
            </a:r>
            <a:r>
              <a:rPr lang="ko-KR" altLang="en-US" sz="1100" dirty="0" smtClean="0"/>
              <a:t>공익적 성과 지표 적용은 공공의료기관 공익성 평가에 활용되는 평가결과 적용 고려</a:t>
            </a:r>
            <a:endParaRPr lang="en-US" altLang="ko-KR" sz="1100" dirty="0" smtClean="0"/>
          </a:p>
          <a:p>
            <a:pPr>
              <a:lnSpc>
                <a:spcPct val="150000"/>
              </a:lnSpc>
            </a:pPr>
            <a:r>
              <a:rPr lang="en-US" altLang="ko-KR" sz="1100" dirty="0" smtClean="0"/>
              <a:t>→ 2013</a:t>
            </a:r>
            <a:r>
              <a:rPr lang="ko-KR" altLang="en-US" sz="1100" dirty="0" smtClean="0"/>
              <a:t>년 운영평가 중 </a:t>
            </a:r>
            <a:r>
              <a:rPr lang="en-US" altLang="ko-KR" sz="1100" dirty="0" smtClean="0"/>
              <a:t>3. </a:t>
            </a:r>
            <a:r>
              <a:rPr lang="ko-KR" altLang="en-US" sz="1100" dirty="0" smtClean="0"/>
              <a:t>공익적 보건의료서비스 영역 총점</a:t>
            </a:r>
            <a:r>
              <a:rPr lang="en-US" altLang="ko-KR" sz="1100" dirty="0" smtClean="0"/>
              <a:t>(100</a:t>
            </a:r>
            <a:r>
              <a:rPr lang="ko-KR" altLang="en-US" sz="1100" dirty="0" smtClean="0"/>
              <a:t>점 환산</a:t>
            </a:r>
            <a:r>
              <a:rPr lang="en-US" altLang="ko-KR" sz="1100" dirty="0" smtClean="0"/>
              <a:t>)</a:t>
            </a:r>
          </a:p>
        </p:txBody>
      </p:sp>
      <p:graphicFrame>
        <p:nvGraphicFramePr>
          <p:cNvPr id="17" name="표 16"/>
          <p:cNvGraphicFramePr>
            <a:graphicFrameLocks noGrp="1"/>
          </p:cNvGraphicFramePr>
          <p:nvPr/>
        </p:nvGraphicFramePr>
        <p:xfrm>
          <a:off x="2000675" y="4797152"/>
          <a:ext cx="6408713" cy="1083912"/>
        </p:xfrm>
        <a:graphic>
          <a:graphicData uri="http://schemas.openxmlformats.org/drawingml/2006/table">
            <a:tbl>
              <a:tblPr/>
              <a:tblGrid>
                <a:gridCol w="1358108"/>
                <a:gridCol w="1010121"/>
                <a:gridCol w="1010121"/>
                <a:gridCol w="1010121"/>
                <a:gridCol w="1010121"/>
                <a:gridCol w="1010121"/>
              </a:tblGrid>
              <a:tr h="279421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의료원명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 smtClean="0">
                          <a:solidFill>
                            <a:schemeClr val="tx1"/>
                          </a:solidFill>
                          <a:latin typeface="맑은 고딕"/>
                        </a:rPr>
                        <a:t>공공보건의료</a:t>
                      </a:r>
                      <a:endParaRPr lang="en-US" altLang="ko-KR" sz="1000" b="1" i="0" u="none" strike="noStrike" dirty="0" smtClean="0">
                        <a:solidFill>
                          <a:schemeClr val="tx1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1000" b="1" i="0" u="none" strike="noStrike" dirty="0" smtClean="0">
                          <a:solidFill>
                            <a:schemeClr val="tx1"/>
                          </a:solidFill>
                          <a:latin typeface="맑은 고딕"/>
                        </a:rPr>
                        <a:t>사업지원체계</a:t>
                      </a:r>
                      <a:endParaRPr lang="en-US" altLang="ko-KR" sz="1000" b="1" i="0" u="none" strike="noStrike" dirty="0">
                        <a:solidFill>
                          <a:schemeClr val="tx1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 err="1" smtClean="0">
                          <a:solidFill>
                            <a:schemeClr val="tx1"/>
                          </a:solidFill>
                          <a:latin typeface="맑은 고딕"/>
                        </a:rPr>
                        <a:t>의료안전망기능</a:t>
                      </a:r>
                      <a:endParaRPr lang="en-US" altLang="ko-KR" sz="1000" b="1" i="0" u="none" strike="noStrike" dirty="0">
                        <a:solidFill>
                          <a:schemeClr val="tx1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 err="1" smtClean="0">
                          <a:solidFill>
                            <a:schemeClr val="tx1"/>
                          </a:solidFill>
                          <a:latin typeface="맑은 고딕"/>
                        </a:rPr>
                        <a:t>포괄적서비스</a:t>
                      </a:r>
                      <a:endParaRPr lang="en-US" altLang="ko-KR" sz="1000" b="1" i="0" u="none" strike="noStrike" dirty="0">
                        <a:solidFill>
                          <a:schemeClr val="tx1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 smtClean="0">
                          <a:solidFill>
                            <a:schemeClr val="tx1"/>
                          </a:solidFill>
                          <a:latin typeface="맑은 고딕"/>
                        </a:rPr>
                        <a:t>총점</a:t>
                      </a:r>
                      <a:endParaRPr lang="en-US" altLang="ko-KR" sz="1000" b="1" i="0" u="none" strike="noStrike" dirty="0">
                        <a:solidFill>
                          <a:schemeClr val="tx1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 smtClean="0">
                          <a:solidFill>
                            <a:schemeClr val="tx1"/>
                          </a:solidFill>
                          <a:latin typeface="맑은 고딕"/>
                        </a:rPr>
                        <a:t>순위</a:t>
                      </a:r>
                      <a:endParaRPr lang="en-US" altLang="ko-KR" sz="1000" b="1" i="0" u="none" strike="noStrike" dirty="0">
                        <a:solidFill>
                          <a:schemeClr val="tx1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194778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천안의료원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75.0(7.5)</a:t>
                      </a:r>
                    </a:p>
                  </a:txBody>
                  <a:tcPr marL="72001" marR="72001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75.0(30.0)</a:t>
                      </a:r>
                    </a:p>
                  </a:txBody>
                  <a:tcPr marL="72001" marR="72001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58.3(29.2)</a:t>
                      </a:r>
                    </a:p>
                  </a:txBody>
                  <a:tcPr marL="72001" marR="72001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66.7(20.0)</a:t>
                      </a:r>
                    </a:p>
                  </a:txBody>
                  <a:tcPr marL="72001" marR="72001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latin typeface="맑은 고딕"/>
                        </a:rPr>
                        <a:t>31</a:t>
                      </a:r>
                      <a:r>
                        <a:rPr lang="ko-KR" altLang="en-US" sz="1000" b="0" i="0" u="none" strike="noStrike" dirty="0" smtClean="0">
                          <a:solidFill>
                            <a:schemeClr val="tx1"/>
                          </a:solidFill>
                          <a:latin typeface="맑은 고딕"/>
                        </a:rPr>
                        <a:t>위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latin typeface="맑은 고딕"/>
                      </a:endParaRPr>
                    </a:p>
                  </a:txBody>
                  <a:tcPr marL="0" marR="39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778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공주의료원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75.0(7.5)</a:t>
                      </a:r>
                    </a:p>
                  </a:txBody>
                  <a:tcPr marL="72001" marR="72001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50.0(20.0)</a:t>
                      </a:r>
                    </a:p>
                  </a:txBody>
                  <a:tcPr marL="72001" marR="72001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91.7(45.8)</a:t>
                      </a:r>
                    </a:p>
                  </a:txBody>
                  <a:tcPr marL="72001" marR="72001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73.3(22.0)</a:t>
                      </a:r>
                    </a:p>
                  </a:txBody>
                  <a:tcPr marL="72001" marR="72001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latin typeface="맑은 고딕"/>
                        </a:rPr>
                        <a:t>30</a:t>
                      </a:r>
                      <a:r>
                        <a:rPr lang="ko-KR" altLang="en-US" sz="1000" b="0" i="0" u="none" strike="noStrike" dirty="0" smtClean="0">
                          <a:solidFill>
                            <a:schemeClr val="tx1"/>
                          </a:solidFill>
                          <a:latin typeface="맑은 고딕"/>
                        </a:rPr>
                        <a:t>위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latin typeface="맑은 고딕"/>
                      </a:endParaRPr>
                    </a:p>
                  </a:txBody>
                  <a:tcPr marL="0" marR="39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778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홍성의료원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75.0(7.5)</a:t>
                      </a:r>
                    </a:p>
                  </a:txBody>
                  <a:tcPr marL="72001" marR="72001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100.0(40.0)</a:t>
                      </a:r>
                    </a:p>
                  </a:txBody>
                  <a:tcPr marL="72001" marR="72001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91.7(45.8)</a:t>
                      </a:r>
                    </a:p>
                  </a:txBody>
                  <a:tcPr marL="72001" marR="72001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93.3(28.0)</a:t>
                      </a:r>
                    </a:p>
                  </a:txBody>
                  <a:tcPr marL="72001" marR="72001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latin typeface="맑은 고딕"/>
                        </a:rPr>
                        <a:t>7</a:t>
                      </a:r>
                      <a:r>
                        <a:rPr lang="ko-KR" altLang="en-US" sz="1000" b="0" i="0" u="none" strike="noStrike" dirty="0" smtClean="0">
                          <a:solidFill>
                            <a:schemeClr val="tx1"/>
                          </a:solidFill>
                          <a:latin typeface="맑은 고딕"/>
                        </a:rPr>
                        <a:t>위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latin typeface="맑은 고딕"/>
                      </a:endParaRPr>
                    </a:p>
                  </a:txBody>
                  <a:tcPr marL="0" marR="39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778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서산의료원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75.0(7.5)</a:t>
                      </a:r>
                    </a:p>
                  </a:txBody>
                  <a:tcPr marL="72001" marR="72001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75.0(30.0)</a:t>
                      </a:r>
                    </a:p>
                  </a:txBody>
                  <a:tcPr marL="72001" marR="72001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83.3(41.7)</a:t>
                      </a:r>
                    </a:p>
                  </a:txBody>
                  <a:tcPr marL="72001" marR="72001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79.3(23.8)</a:t>
                      </a:r>
                    </a:p>
                  </a:txBody>
                  <a:tcPr marL="72001" marR="72001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chemeClr val="tx1"/>
                          </a:solidFill>
                          <a:latin typeface="맑은 고딕"/>
                        </a:rPr>
                        <a:t>20</a:t>
                      </a:r>
                      <a:r>
                        <a:rPr lang="ko-KR" altLang="en-US" sz="1000" b="0" i="0" u="none" strike="noStrike" dirty="0" smtClean="0">
                          <a:solidFill>
                            <a:schemeClr val="tx1"/>
                          </a:solidFill>
                          <a:latin typeface="맑은 고딕"/>
                        </a:rPr>
                        <a:t>위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latin typeface="맑은 고딕"/>
                      </a:endParaRPr>
                    </a:p>
                  </a:txBody>
                  <a:tcPr marL="0" marR="39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전략과제 도출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진료 영역</a:t>
            </a:r>
            <a:endParaRPr lang="ko-KR" altLang="en-US" dirty="0"/>
          </a:p>
        </p:txBody>
      </p:sp>
      <p:graphicFrame>
        <p:nvGraphicFramePr>
          <p:cNvPr id="7" name="내용 개체 틀 6"/>
          <p:cNvGraphicFramePr>
            <a:graphicFrameLocks noGrp="1"/>
          </p:cNvGraphicFramePr>
          <p:nvPr>
            <p:ph idx="1"/>
          </p:nvPr>
        </p:nvGraphicFramePr>
        <p:xfrm>
          <a:off x="560512" y="2060852"/>
          <a:ext cx="8280918" cy="3744411"/>
        </p:xfrm>
        <a:graphic>
          <a:graphicData uri="http://schemas.openxmlformats.org/drawingml/2006/table">
            <a:tbl>
              <a:tblPr/>
              <a:tblGrid>
                <a:gridCol w="1416170"/>
                <a:gridCol w="1509662"/>
                <a:gridCol w="1509662"/>
                <a:gridCol w="1509662"/>
                <a:gridCol w="1039620"/>
                <a:gridCol w="1296142"/>
              </a:tblGrid>
              <a:tr h="340401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진료과목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의사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인당 의료수익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100</a:t>
                      </a:r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병상당 의료수익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성과평가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결과분류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비고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340401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내과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부진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0401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신경과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부진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0401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외과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양호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0401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정형외과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8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양호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0401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소아청소년과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5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양호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0401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산부인과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5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양호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0401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치과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부진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0401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응급의학과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부진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전문의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2, 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공보의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0401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가정의학과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5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양호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0401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재활의학과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부진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527561" y="1214422"/>
            <a:ext cx="1115487" cy="648072"/>
          </a:xfrm>
          <a:prstGeom prst="rect">
            <a:avLst/>
          </a:prstGeom>
          <a:solidFill>
            <a:srgbClr val="F9DA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dirty="0">
                <a:solidFill>
                  <a:srgbClr val="000000"/>
                </a:solidFill>
              </a:rPr>
              <a:t>진료 성과</a:t>
            </a:r>
            <a:endParaRPr lang="en-US" altLang="ko-KR" sz="1200" b="1" dirty="0">
              <a:solidFill>
                <a:srgbClr val="000000"/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1691680" y="1223947"/>
            <a:ext cx="7149752" cy="648072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ko-KR" altLang="en-US" sz="1200" dirty="0">
                <a:solidFill>
                  <a:srgbClr val="000000"/>
                </a:solidFill>
              </a:rPr>
              <a:t> </a:t>
            </a:r>
            <a:r>
              <a:rPr lang="ko-KR" altLang="en-US" sz="1200" dirty="0" err="1">
                <a:solidFill>
                  <a:srgbClr val="000000"/>
                </a:solidFill>
              </a:rPr>
              <a:t>진료과</a:t>
            </a:r>
            <a:r>
              <a:rPr lang="ko-KR" altLang="en-US" sz="1200" dirty="0">
                <a:solidFill>
                  <a:srgbClr val="000000"/>
                </a:solidFill>
              </a:rPr>
              <a:t> </a:t>
            </a:r>
            <a:r>
              <a:rPr lang="en-US" altLang="ko-KR" sz="1200" dirty="0">
                <a:solidFill>
                  <a:srgbClr val="000000"/>
                </a:solidFill>
              </a:rPr>
              <a:t>&gt; </a:t>
            </a:r>
            <a:r>
              <a:rPr lang="ko-KR" altLang="en-US" sz="1200" dirty="0">
                <a:solidFill>
                  <a:srgbClr val="000000"/>
                </a:solidFill>
              </a:rPr>
              <a:t>전체 </a:t>
            </a:r>
            <a:r>
              <a:rPr lang="ko-KR" altLang="en-US" sz="1200" dirty="0" err="1">
                <a:solidFill>
                  <a:srgbClr val="000000"/>
                </a:solidFill>
              </a:rPr>
              <a:t>진료과</a:t>
            </a:r>
            <a:r>
              <a:rPr lang="ko-KR" altLang="en-US" sz="1200" dirty="0">
                <a:solidFill>
                  <a:srgbClr val="000000"/>
                </a:solidFill>
              </a:rPr>
              <a:t> 성과평가 결과 평균 → 양호</a:t>
            </a:r>
          </a:p>
          <a:p>
            <a:pPr>
              <a:buFont typeface="Arial" pitchFamily="34" charset="0"/>
              <a:buChar char="•"/>
            </a:pPr>
            <a:r>
              <a:rPr lang="ko-KR" altLang="en-US" sz="1200" dirty="0">
                <a:solidFill>
                  <a:srgbClr val="000000"/>
                </a:solidFill>
              </a:rPr>
              <a:t> 평가 결과 양호 </a:t>
            </a:r>
            <a:r>
              <a:rPr lang="en-US" altLang="ko-KR" sz="1200" dirty="0">
                <a:solidFill>
                  <a:srgbClr val="000000"/>
                </a:solidFill>
              </a:rPr>
              <a:t>: </a:t>
            </a:r>
            <a:r>
              <a:rPr lang="ko-KR" altLang="en-US" sz="1200" dirty="0" smtClean="0">
                <a:solidFill>
                  <a:srgbClr val="000000"/>
                </a:solidFill>
              </a:rPr>
              <a:t>외과</a:t>
            </a:r>
            <a:r>
              <a:rPr lang="en-US" altLang="ko-KR" sz="1200" dirty="0" smtClean="0">
                <a:solidFill>
                  <a:srgbClr val="000000"/>
                </a:solidFill>
              </a:rPr>
              <a:t>, </a:t>
            </a:r>
            <a:r>
              <a:rPr lang="ko-KR" altLang="en-US" sz="1200" dirty="0" smtClean="0">
                <a:solidFill>
                  <a:srgbClr val="000000"/>
                </a:solidFill>
              </a:rPr>
              <a:t>정형외과</a:t>
            </a:r>
            <a:r>
              <a:rPr lang="en-US" altLang="ko-KR" sz="1200" dirty="0" smtClean="0">
                <a:solidFill>
                  <a:srgbClr val="000000"/>
                </a:solidFill>
              </a:rPr>
              <a:t>, </a:t>
            </a:r>
            <a:r>
              <a:rPr lang="ko-KR" altLang="en-US" sz="1200" dirty="0" smtClean="0">
                <a:solidFill>
                  <a:srgbClr val="000000"/>
                </a:solidFill>
              </a:rPr>
              <a:t>소아청소년과</a:t>
            </a:r>
            <a:r>
              <a:rPr lang="en-US" altLang="ko-KR" sz="1200" dirty="0" smtClean="0">
                <a:solidFill>
                  <a:srgbClr val="000000"/>
                </a:solidFill>
              </a:rPr>
              <a:t>, </a:t>
            </a:r>
            <a:r>
              <a:rPr lang="ko-KR" altLang="en-US" sz="1200" dirty="0" smtClean="0">
                <a:solidFill>
                  <a:srgbClr val="000000"/>
                </a:solidFill>
              </a:rPr>
              <a:t>산부인과</a:t>
            </a:r>
            <a:r>
              <a:rPr lang="en-US" altLang="ko-KR" sz="1200" dirty="0" smtClean="0">
                <a:solidFill>
                  <a:srgbClr val="000000"/>
                </a:solidFill>
              </a:rPr>
              <a:t>, </a:t>
            </a:r>
            <a:r>
              <a:rPr lang="ko-KR" altLang="en-US" sz="1200" dirty="0" smtClean="0">
                <a:solidFill>
                  <a:srgbClr val="000000"/>
                </a:solidFill>
              </a:rPr>
              <a:t>가정의학과</a:t>
            </a:r>
            <a:endParaRPr lang="ko-KR" altLang="en-US" sz="1200" dirty="0">
              <a:solidFill>
                <a:srgbClr val="00000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1200" dirty="0">
                <a:solidFill>
                  <a:srgbClr val="000000"/>
                </a:solidFill>
              </a:rPr>
              <a:t> 평과 결과 부진 </a:t>
            </a:r>
            <a:r>
              <a:rPr lang="en-US" altLang="ko-KR" sz="1200" dirty="0">
                <a:solidFill>
                  <a:srgbClr val="000000"/>
                </a:solidFill>
              </a:rPr>
              <a:t>: </a:t>
            </a:r>
            <a:r>
              <a:rPr lang="ko-KR" altLang="en-US" sz="1200" dirty="0" smtClean="0">
                <a:solidFill>
                  <a:srgbClr val="000000"/>
                </a:solidFill>
              </a:rPr>
              <a:t>내과</a:t>
            </a:r>
            <a:r>
              <a:rPr lang="en-US" altLang="ko-KR" sz="1200" dirty="0" smtClean="0">
                <a:solidFill>
                  <a:srgbClr val="000000"/>
                </a:solidFill>
              </a:rPr>
              <a:t>, </a:t>
            </a:r>
            <a:r>
              <a:rPr lang="ko-KR" altLang="en-US" sz="1200" dirty="0" smtClean="0">
                <a:solidFill>
                  <a:srgbClr val="000000"/>
                </a:solidFill>
              </a:rPr>
              <a:t>신경과</a:t>
            </a:r>
            <a:r>
              <a:rPr lang="en-US" altLang="ko-KR" sz="1200" dirty="0" smtClean="0">
                <a:solidFill>
                  <a:srgbClr val="000000"/>
                </a:solidFill>
              </a:rPr>
              <a:t>, </a:t>
            </a:r>
            <a:r>
              <a:rPr lang="ko-KR" altLang="en-US" sz="1200" dirty="0" smtClean="0">
                <a:solidFill>
                  <a:srgbClr val="000000"/>
                </a:solidFill>
              </a:rPr>
              <a:t>치과</a:t>
            </a:r>
            <a:r>
              <a:rPr lang="en-US" altLang="ko-KR" sz="1200" dirty="0" smtClean="0">
                <a:solidFill>
                  <a:srgbClr val="000000"/>
                </a:solidFill>
              </a:rPr>
              <a:t>, </a:t>
            </a:r>
            <a:r>
              <a:rPr lang="ko-KR" altLang="en-US" sz="1200" dirty="0" smtClean="0">
                <a:solidFill>
                  <a:srgbClr val="000000"/>
                </a:solidFill>
              </a:rPr>
              <a:t>응급의학과</a:t>
            </a:r>
            <a:r>
              <a:rPr lang="en-US" altLang="ko-KR" sz="1200" dirty="0" smtClean="0">
                <a:solidFill>
                  <a:srgbClr val="000000"/>
                </a:solidFill>
              </a:rPr>
              <a:t>, </a:t>
            </a:r>
            <a:r>
              <a:rPr lang="ko-KR" altLang="en-US" sz="1200" dirty="0" smtClean="0">
                <a:solidFill>
                  <a:srgbClr val="000000"/>
                </a:solidFill>
              </a:rPr>
              <a:t>재활의학과</a:t>
            </a:r>
            <a:endParaRPr lang="ko-KR" altLang="en-US" sz="1200" dirty="0">
              <a:solidFill>
                <a:srgbClr val="000000"/>
              </a:solidFill>
            </a:endParaRPr>
          </a:p>
        </p:txBody>
      </p:sp>
      <p:sp>
        <p:nvSpPr>
          <p:cNvPr id="8" name="타원 7"/>
          <p:cNvSpPr/>
          <p:nvPr/>
        </p:nvSpPr>
        <p:spPr>
          <a:xfrm>
            <a:off x="405615" y="1124744"/>
            <a:ext cx="309565" cy="285752"/>
          </a:xfrm>
          <a:prstGeom prst="ellipse">
            <a:avLst/>
          </a:prstGeom>
          <a:solidFill>
            <a:schemeClr val="bg1"/>
          </a:solidFill>
          <a:ln w="28575">
            <a:solidFill>
              <a:srgbClr val="0000FF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>
                <a:solidFill>
                  <a:srgbClr val="000000"/>
                </a:solidFill>
              </a:rPr>
              <a:t>3</a:t>
            </a:r>
            <a:endParaRPr lang="ko-KR" altLang="en-US" sz="1200" b="1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전략과제 도출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진료 영역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ko-KR" altLang="en-US"/>
          </a:p>
        </p:txBody>
      </p:sp>
      <p:graphicFrame>
        <p:nvGraphicFramePr>
          <p:cNvPr id="9" name="내용 개체 틀 8"/>
          <p:cNvGraphicFramePr>
            <a:graphicFrameLocks noGrp="1"/>
          </p:cNvGraphicFramePr>
          <p:nvPr>
            <p:ph idx="1"/>
          </p:nvPr>
        </p:nvGraphicFramePr>
        <p:xfrm>
          <a:off x="560512" y="2420886"/>
          <a:ext cx="8602346" cy="3888434"/>
        </p:xfrm>
        <a:graphic>
          <a:graphicData uri="http://schemas.openxmlformats.org/drawingml/2006/table">
            <a:tbl>
              <a:tblPr/>
              <a:tblGrid>
                <a:gridCol w="1279740"/>
                <a:gridCol w="1234036"/>
                <a:gridCol w="1445941"/>
                <a:gridCol w="1412700"/>
                <a:gridCol w="1119188"/>
                <a:gridCol w="1312981"/>
                <a:gridCol w="797760"/>
              </a:tblGrid>
              <a:tr h="35349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진료과목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필수진료과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/</a:t>
                      </a:r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시설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구분손익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성과평가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비고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우선대안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</a:t>
                      </a:r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차대안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내과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필수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FF0000"/>
                          </a:solidFill>
                          <a:latin typeface="맑은 고딕"/>
                        </a:rPr>
                        <a:t>적자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FF0000"/>
                          </a:solidFill>
                          <a:latin typeface="맑은 고딕"/>
                        </a:rPr>
                        <a:t>부진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거버넌스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지속유지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신경과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FF0000"/>
                          </a:solidFill>
                          <a:latin typeface="맑은 고딕"/>
                        </a:rPr>
                        <a:t>적자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FF0000"/>
                          </a:solidFill>
                          <a:latin typeface="맑은 고딕"/>
                        </a:rPr>
                        <a:t>부진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거버넌스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외과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필수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FF0000"/>
                          </a:solidFill>
                          <a:latin typeface="맑은 고딕"/>
                        </a:rPr>
                        <a:t>적자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양호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지속유지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강화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정형외과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필수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FF0000"/>
                          </a:solidFill>
                          <a:latin typeface="맑은 고딕"/>
                        </a:rPr>
                        <a:t>적자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양호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지속유지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강화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소아청소년과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필수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FF0000"/>
                          </a:solidFill>
                          <a:latin typeface="맑은 고딕"/>
                        </a:rPr>
                        <a:t>적자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양호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지속유지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강화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산부인과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필수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FF0000"/>
                          </a:solidFill>
                          <a:latin typeface="맑은 고딕"/>
                        </a:rPr>
                        <a:t>적자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양호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지속유지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강화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치과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FF0000"/>
                          </a:solidFill>
                          <a:latin typeface="맑은 고딕"/>
                        </a:rPr>
                        <a:t>적자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FF0000"/>
                          </a:solidFill>
                          <a:latin typeface="맑은 고딕"/>
                        </a:rPr>
                        <a:t>부진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거버넌스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응급의학과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필수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FF0000"/>
                          </a:solidFill>
                          <a:latin typeface="맑은 고딕"/>
                        </a:rPr>
                        <a:t>적자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FF0000"/>
                          </a:solidFill>
                          <a:latin typeface="맑은 고딕"/>
                        </a:rPr>
                        <a:t>부진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전문의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2, </a:t>
                      </a:r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공보의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거버넌스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지속유지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가정의학과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FF0000"/>
                          </a:solidFill>
                          <a:latin typeface="맑은 고딕"/>
                        </a:rPr>
                        <a:t>적자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양호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거버넌스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재활의학과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필수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FF0000"/>
                          </a:solidFill>
                          <a:latin typeface="맑은 고딕"/>
                        </a:rPr>
                        <a:t>적자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FF0000"/>
                          </a:solidFill>
                          <a:latin typeface="맑은 고딕"/>
                        </a:rPr>
                        <a:t>부진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거버넌스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지속유지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" name="직사각형 9"/>
          <p:cNvSpPr/>
          <p:nvPr/>
        </p:nvSpPr>
        <p:spPr>
          <a:xfrm>
            <a:off x="527560" y="1128329"/>
            <a:ext cx="1014113" cy="1067010"/>
          </a:xfrm>
          <a:prstGeom prst="rect">
            <a:avLst/>
          </a:prstGeom>
          <a:solidFill>
            <a:srgbClr val="F9DA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dirty="0">
                <a:solidFill>
                  <a:srgbClr val="000000"/>
                </a:solidFill>
              </a:rPr>
              <a:t>전략 과제</a:t>
            </a:r>
            <a:endParaRPr lang="en-US" altLang="ko-KR" sz="1200" b="1" dirty="0">
              <a:solidFill>
                <a:srgbClr val="000000"/>
              </a:solidFill>
            </a:endParaRPr>
          </a:p>
          <a:p>
            <a:pPr algn="ctr"/>
            <a:r>
              <a:rPr lang="ko-KR" altLang="en-US" sz="1200" b="1" dirty="0">
                <a:solidFill>
                  <a:srgbClr val="000000"/>
                </a:solidFill>
              </a:rPr>
              <a:t>도출 </a:t>
            </a:r>
            <a:r>
              <a:rPr lang="ko-KR" altLang="en-US" sz="1200" b="1" dirty="0" smtClean="0">
                <a:solidFill>
                  <a:srgbClr val="000000"/>
                </a:solidFill>
              </a:rPr>
              <a:t>결과</a:t>
            </a:r>
            <a:endParaRPr lang="en-US" altLang="ko-KR" sz="1200" b="1" dirty="0" smtClean="0">
              <a:solidFill>
                <a:srgbClr val="000000"/>
              </a:solidFill>
            </a:endParaRPr>
          </a:p>
          <a:p>
            <a:pPr algn="ctr"/>
            <a:r>
              <a:rPr lang="en-US" altLang="ko-KR" sz="1200" b="1" dirty="0" smtClean="0">
                <a:solidFill>
                  <a:srgbClr val="000000"/>
                </a:solidFill>
              </a:rPr>
              <a:t>(</a:t>
            </a:r>
            <a:r>
              <a:rPr lang="ko-KR" altLang="en-US" sz="1200" b="1" dirty="0" smtClean="0">
                <a:solidFill>
                  <a:srgbClr val="000000"/>
                </a:solidFill>
              </a:rPr>
              <a:t>분석결과 적용</a:t>
            </a:r>
            <a:r>
              <a:rPr lang="en-US" altLang="ko-KR" sz="1200" b="1" dirty="0" smtClean="0">
                <a:solidFill>
                  <a:srgbClr val="000000"/>
                </a:solidFill>
              </a:rPr>
              <a:t>)</a:t>
            </a:r>
            <a:endParaRPr lang="en-US" altLang="ko-KR" sz="1200" b="1" dirty="0">
              <a:solidFill>
                <a:srgbClr val="000000"/>
              </a:solidFill>
            </a:endParaRPr>
          </a:p>
        </p:txBody>
      </p:sp>
      <p:sp>
        <p:nvSpPr>
          <p:cNvPr id="11" name="타원 10"/>
          <p:cNvSpPr/>
          <p:nvPr/>
        </p:nvSpPr>
        <p:spPr>
          <a:xfrm>
            <a:off x="375913" y="1019158"/>
            <a:ext cx="309565" cy="285752"/>
          </a:xfrm>
          <a:prstGeom prst="ellipse">
            <a:avLst/>
          </a:prstGeom>
          <a:solidFill>
            <a:schemeClr val="bg1"/>
          </a:solidFill>
          <a:ln w="28575">
            <a:solidFill>
              <a:srgbClr val="0000FF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>
                <a:solidFill>
                  <a:srgbClr val="000000"/>
                </a:solidFill>
              </a:rPr>
              <a:t>4</a:t>
            </a:r>
            <a:endParaRPr lang="ko-KR" altLang="en-US" sz="1200" b="1" dirty="0">
              <a:solidFill>
                <a:srgbClr val="000000"/>
              </a:solidFill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1691680" y="1137854"/>
            <a:ext cx="7128792" cy="1067010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30000"/>
              </a:lnSpc>
              <a:buFont typeface="Arial" pitchFamily="34" charset="0"/>
              <a:buChar char="•"/>
            </a:pPr>
            <a:r>
              <a:rPr lang="ko-KR" altLang="en-US" sz="1200" dirty="0">
                <a:solidFill>
                  <a:srgbClr val="000000"/>
                </a:solidFill>
              </a:rPr>
              <a:t> 지속유지 또는 강화 </a:t>
            </a:r>
            <a:r>
              <a:rPr lang="ko-KR" altLang="en-US" sz="1200" dirty="0" err="1">
                <a:solidFill>
                  <a:srgbClr val="000000"/>
                </a:solidFill>
              </a:rPr>
              <a:t>진료과</a:t>
            </a:r>
            <a:r>
              <a:rPr lang="ko-KR" altLang="en-US" sz="1200" dirty="0">
                <a:solidFill>
                  <a:srgbClr val="000000"/>
                </a:solidFill>
              </a:rPr>
              <a:t> </a:t>
            </a:r>
            <a:r>
              <a:rPr lang="en-US" altLang="ko-KR" sz="1200" dirty="0">
                <a:solidFill>
                  <a:srgbClr val="000000"/>
                </a:solidFill>
              </a:rPr>
              <a:t>: </a:t>
            </a:r>
            <a:r>
              <a:rPr lang="ko-KR" altLang="en-US" sz="1200" dirty="0">
                <a:solidFill>
                  <a:srgbClr val="000000"/>
                </a:solidFill>
              </a:rPr>
              <a:t>의료원 단계에서 중점 서비스 영역 도출 결과 중심 활성화 대안 수립</a:t>
            </a:r>
          </a:p>
          <a:p>
            <a:pPr>
              <a:lnSpc>
                <a:spcPct val="130000"/>
              </a:lnSpc>
              <a:buFont typeface="Arial" pitchFamily="34" charset="0"/>
              <a:buChar char="•"/>
            </a:pPr>
            <a:r>
              <a:rPr lang="ko-KR" altLang="en-US" sz="1200" dirty="0">
                <a:solidFill>
                  <a:srgbClr val="000000"/>
                </a:solidFill>
              </a:rPr>
              <a:t> </a:t>
            </a:r>
            <a:r>
              <a:rPr lang="ko-KR" altLang="en-US" sz="1200" dirty="0" err="1">
                <a:solidFill>
                  <a:srgbClr val="000000"/>
                </a:solidFill>
              </a:rPr>
              <a:t>거버넌스</a:t>
            </a:r>
            <a:r>
              <a:rPr lang="ko-KR" altLang="en-US" sz="1200" dirty="0">
                <a:solidFill>
                  <a:srgbClr val="000000"/>
                </a:solidFill>
              </a:rPr>
              <a:t> 전략 수립 </a:t>
            </a:r>
            <a:r>
              <a:rPr lang="en-US" altLang="ko-KR" sz="1200" dirty="0">
                <a:solidFill>
                  <a:srgbClr val="000000"/>
                </a:solidFill>
              </a:rPr>
              <a:t>: </a:t>
            </a:r>
            <a:r>
              <a:rPr lang="ko-KR" altLang="en-US" sz="1200" dirty="0">
                <a:solidFill>
                  <a:srgbClr val="000000"/>
                </a:solidFill>
              </a:rPr>
              <a:t>운영 전략 수립을 위한 이해관계자간 합의 </a:t>
            </a:r>
            <a:r>
              <a:rPr lang="ko-KR" altLang="en-US" sz="1200" dirty="0" smtClean="0">
                <a:solidFill>
                  <a:srgbClr val="000000"/>
                </a:solidFill>
              </a:rPr>
              <a:t>필요</a:t>
            </a:r>
            <a:endParaRPr lang="en-US" altLang="ko-KR" sz="1200" dirty="0" smtClean="0">
              <a:solidFill>
                <a:srgbClr val="000000"/>
              </a:solidFill>
            </a:endParaRPr>
          </a:p>
          <a:p>
            <a:pPr>
              <a:lnSpc>
                <a:spcPct val="130000"/>
              </a:lnSpc>
              <a:buFont typeface="Arial" pitchFamily="34" charset="0"/>
              <a:buChar char="•"/>
            </a:pPr>
            <a:r>
              <a:rPr lang="en-US" altLang="ko-KR" sz="1200" dirty="0" smtClean="0">
                <a:solidFill>
                  <a:srgbClr val="000000"/>
                </a:solidFill>
              </a:rPr>
              <a:t> </a:t>
            </a:r>
            <a:r>
              <a:rPr lang="ko-KR" altLang="en-US" sz="1200" dirty="0" smtClean="0">
                <a:solidFill>
                  <a:srgbClr val="000000"/>
                </a:solidFill>
              </a:rPr>
              <a:t>대안의 추가 검토 </a:t>
            </a:r>
            <a:r>
              <a:rPr lang="en-US" altLang="ko-KR" sz="1200" dirty="0" smtClean="0">
                <a:solidFill>
                  <a:srgbClr val="000000"/>
                </a:solidFill>
              </a:rPr>
              <a:t>: </a:t>
            </a:r>
            <a:r>
              <a:rPr lang="ko-KR" altLang="en-US" sz="1200" dirty="0" smtClean="0">
                <a:solidFill>
                  <a:srgbClr val="000000"/>
                </a:solidFill>
              </a:rPr>
              <a:t>우선대안과 </a:t>
            </a:r>
            <a:r>
              <a:rPr lang="en-US" altLang="ko-KR" sz="1200" dirty="0" smtClean="0">
                <a:solidFill>
                  <a:srgbClr val="000000"/>
                </a:solidFill>
              </a:rPr>
              <a:t>2</a:t>
            </a:r>
            <a:r>
              <a:rPr lang="ko-KR" altLang="en-US" sz="1200" dirty="0" smtClean="0">
                <a:solidFill>
                  <a:srgbClr val="000000"/>
                </a:solidFill>
              </a:rPr>
              <a:t>차 대안의 선정</a:t>
            </a:r>
            <a:endParaRPr lang="en-US" altLang="ko-KR" sz="1200" dirty="0" smtClean="0">
              <a:solidFill>
                <a:srgbClr val="000000"/>
              </a:solidFill>
            </a:endParaRPr>
          </a:p>
          <a:p>
            <a:pPr>
              <a:lnSpc>
                <a:spcPct val="130000"/>
              </a:lnSpc>
            </a:pPr>
            <a:r>
              <a:rPr lang="en-US" altLang="ko-KR" sz="1200" dirty="0" smtClean="0">
                <a:solidFill>
                  <a:srgbClr val="000000"/>
                </a:solidFill>
              </a:rPr>
              <a:t>- </a:t>
            </a:r>
            <a:r>
              <a:rPr lang="ko-KR" altLang="en-US" sz="1200" dirty="0" err="1" smtClean="0">
                <a:solidFill>
                  <a:srgbClr val="000000"/>
                </a:solidFill>
              </a:rPr>
              <a:t>필수진료과에</a:t>
            </a:r>
            <a:r>
              <a:rPr lang="ko-KR" altLang="en-US" sz="1200" dirty="0" smtClean="0">
                <a:solidFill>
                  <a:srgbClr val="000000"/>
                </a:solidFill>
              </a:rPr>
              <a:t> 한해 우선대안과 </a:t>
            </a:r>
            <a:r>
              <a:rPr lang="en-US" altLang="ko-KR" sz="1200" dirty="0" smtClean="0">
                <a:solidFill>
                  <a:srgbClr val="000000"/>
                </a:solidFill>
              </a:rPr>
              <a:t>2</a:t>
            </a:r>
            <a:r>
              <a:rPr lang="ko-KR" altLang="en-US" sz="1200" dirty="0" smtClean="0">
                <a:solidFill>
                  <a:srgbClr val="000000"/>
                </a:solidFill>
              </a:rPr>
              <a:t>차 대안 중 적정 대안 선택을 위한 추가 검토 진행</a:t>
            </a:r>
            <a:endParaRPr lang="ko-KR" altLang="en-US" sz="12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전략과제 도출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진료 영역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필수 </a:t>
            </a:r>
            <a:r>
              <a:rPr lang="ko-KR" altLang="en-US" dirty="0" err="1" smtClean="0"/>
              <a:t>진료과</a:t>
            </a:r>
            <a:r>
              <a:rPr lang="ko-KR" altLang="en-US" dirty="0" smtClean="0"/>
              <a:t> 대상 대안의 추가 검토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지속유지 </a:t>
            </a:r>
            <a:r>
              <a:rPr lang="en-US" altLang="ko-KR" dirty="0" smtClean="0"/>
              <a:t>vs. </a:t>
            </a:r>
            <a:r>
              <a:rPr lang="ko-KR" altLang="en-US" dirty="0" smtClean="0"/>
              <a:t>강화 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필수 진료과목 </a:t>
            </a:r>
            <a:r>
              <a:rPr lang="en-US" altLang="ko-KR" dirty="0" smtClean="0"/>
              <a:t>&amp;</a:t>
            </a:r>
            <a:r>
              <a:rPr lang="ko-KR" altLang="en-US" dirty="0" smtClean="0"/>
              <a:t> 구분손익 결과 적자 </a:t>
            </a:r>
            <a:r>
              <a:rPr lang="en-US" altLang="ko-KR" dirty="0" smtClean="0"/>
              <a:t>&amp; </a:t>
            </a:r>
            <a:r>
              <a:rPr lang="ko-KR" altLang="en-US" dirty="0" smtClean="0"/>
              <a:t>성과평가 결과 양호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필수 진료과목으로 운영 필요성 존재하며 성과평가 결과 양호하여 전략 설정에 따라 손실 보전 가능할 것으로 예상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100</a:t>
            </a:r>
            <a:r>
              <a:rPr lang="ko-KR" altLang="en-US" dirty="0" smtClean="0"/>
              <a:t>대 다빈도 상병 분석 결과를 </a:t>
            </a:r>
            <a:r>
              <a:rPr lang="ko-KR" altLang="en-US" dirty="0" err="1" smtClean="0"/>
              <a:t>진료과와</a:t>
            </a:r>
            <a:r>
              <a:rPr lang="ko-KR" altLang="en-US" dirty="0" smtClean="0"/>
              <a:t> 연결하여 </a:t>
            </a:r>
            <a:r>
              <a:rPr lang="en-US" altLang="ko-KR" dirty="0" smtClean="0"/>
              <a:t>A</a:t>
            </a:r>
            <a:r>
              <a:rPr lang="ko-KR" altLang="en-US" dirty="0" smtClean="0"/>
              <a:t>영역</a:t>
            </a:r>
            <a:r>
              <a:rPr lang="en-US" altLang="ko-KR" dirty="0" smtClean="0"/>
              <a:t>(</a:t>
            </a:r>
            <a:r>
              <a:rPr lang="ko-KR" altLang="en-US" dirty="0" smtClean="0"/>
              <a:t>강화</a:t>
            </a:r>
            <a:r>
              <a:rPr lang="en-US" altLang="ko-KR" dirty="0" smtClean="0"/>
              <a:t>), B</a:t>
            </a:r>
            <a:r>
              <a:rPr lang="ko-KR" altLang="en-US" dirty="0" smtClean="0"/>
              <a:t>영역</a:t>
            </a:r>
            <a:r>
              <a:rPr lang="en-US" altLang="ko-KR" dirty="0" smtClean="0"/>
              <a:t>(</a:t>
            </a:r>
            <a:r>
              <a:rPr lang="ko-KR" altLang="en-US" dirty="0" smtClean="0"/>
              <a:t>유지</a:t>
            </a:r>
            <a:r>
              <a:rPr lang="en-US" altLang="ko-KR" dirty="0" smtClean="0"/>
              <a:t>), D</a:t>
            </a:r>
            <a:r>
              <a:rPr lang="ko-KR" altLang="en-US" dirty="0" smtClean="0"/>
              <a:t>영역</a:t>
            </a:r>
            <a:r>
              <a:rPr lang="en-US" altLang="ko-KR" dirty="0" smtClean="0"/>
              <a:t>(</a:t>
            </a:r>
            <a:r>
              <a:rPr lang="ko-KR" altLang="en-US" dirty="0" smtClean="0"/>
              <a:t>경쟁력 확보</a:t>
            </a:r>
            <a:r>
              <a:rPr lang="en-US" altLang="ko-KR" dirty="0" smtClean="0"/>
              <a:t>) </a:t>
            </a:r>
            <a:r>
              <a:rPr lang="ko-KR" altLang="en-US" dirty="0" smtClean="0"/>
              <a:t>중심 검토</a:t>
            </a:r>
          </a:p>
          <a:p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344488" y="2204256"/>
            <a:ext cx="1014113" cy="1467391"/>
          </a:xfrm>
          <a:prstGeom prst="rect">
            <a:avLst/>
          </a:prstGeom>
          <a:solidFill>
            <a:srgbClr val="F9DA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dirty="0">
                <a:solidFill>
                  <a:srgbClr val="000000"/>
                </a:solidFill>
              </a:rPr>
              <a:t>전략 과제</a:t>
            </a:r>
            <a:endParaRPr lang="en-US" altLang="ko-KR" sz="1200" b="1" dirty="0">
              <a:solidFill>
                <a:srgbClr val="000000"/>
              </a:solidFill>
            </a:endParaRPr>
          </a:p>
          <a:p>
            <a:pPr algn="ctr"/>
            <a:r>
              <a:rPr lang="ko-KR" altLang="en-US" sz="1200" b="1" dirty="0">
                <a:solidFill>
                  <a:srgbClr val="000000"/>
                </a:solidFill>
              </a:rPr>
              <a:t>도출 결과</a:t>
            </a:r>
            <a:endParaRPr lang="en-US" altLang="ko-KR" sz="1200" b="1" dirty="0">
              <a:solidFill>
                <a:srgbClr val="000000"/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323528" y="3789040"/>
            <a:ext cx="1080120" cy="136815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200" b="1" dirty="0" smtClean="0">
                <a:solidFill>
                  <a:srgbClr val="000000"/>
                </a:solidFill>
              </a:rPr>
              <a:t>중점서비스</a:t>
            </a:r>
            <a:endParaRPr lang="en-US" altLang="ko-KR" sz="1200" b="1" dirty="0" smtClean="0">
              <a:solidFill>
                <a:srgbClr val="00000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1200" b="1" dirty="0" smtClean="0">
                <a:solidFill>
                  <a:srgbClr val="000000"/>
                </a:solidFill>
              </a:rPr>
              <a:t>영역 도출</a:t>
            </a:r>
            <a:endParaRPr lang="en-US" altLang="ko-KR" sz="1200" b="1" dirty="0" smtClean="0">
              <a:solidFill>
                <a:srgbClr val="00000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1200" b="1" dirty="0" smtClean="0">
                <a:solidFill>
                  <a:srgbClr val="000000"/>
                </a:solidFill>
              </a:rPr>
              <a:t>결과</a:t>
            </a:r>
            <a:endParaRPr lang="en-US" altLang="ko-KR" sz="1200" b="1" dirty="0">
              <a:solidFill>
                <a:srgbClr val="000000"/>
              </a:solidFill>
            </a:endParaRPr>
          </a:p>
        </p:txBody>
      </p:sp>
      <p:graphicFrame>
        <p:nvGraphicFramePr>
          <p:cNvPr id="7" name="내용 개체 틀 8"/>
          <p:cNvGraphicFramePr>
            <a:graphicFrameLocks/>
          </p:cNvGraphicFramePr>
          <p:nvPr/>
        </p:nvGraphicFramePr>
        <p:xfrm>
          <a:off x="1496616" y="2262014"/>
          <a:ext cx="7510351" cy="1383010"/>
        </p:xfrm>
        <a:graphic>
          <a:graphicData uri="http://schemas.openxmlformats.org/drawingml/2006/table">
            <a:tbl>
              <a:tblPr/>
              <a:tblGrid>
                <a:gridCol w="1279740"/>
                <a:gridCol w="1234036"/>
                <a:gridCol w="1158632"/>
                <a:gridCol w="1080120"/>
                <a:gridCol w="647081"/>
                <a:gridCol w="1055371"/>
                <a:gridCol w="1055371"/>
              </a:tblGrid>
              <a:tr h="276602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진료과목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필수진료과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/</a:t>
                      </a:r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시설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구분손익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성과평가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비고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우선대안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</a:t>
                      </a:r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차대안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276602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외과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필수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FF0000"/>
                          </a:solidFill>
                          <a:latin typeface="맑은 고딕"/>
                        </a:rPr>
                        <a:t>적자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양호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지속유지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강화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602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정형외과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필수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FF0000"/>
                          </a:solidFill>
                          <a:latin typeface="맑은 고딕"/>
                        </a:rPr>
                        <a:t>적자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양호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지속유지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강화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602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소아청소년과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필수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FF0000"/>
                          </a:solidFill>
                          <a:latin typeface="맑은 고딕"/>
                        </a:rPr>
                        <a:t>적자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양호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지속유지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강화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602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산부인과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필수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FF0000"/>
                          </a:solidFill>
                          <a:latin typeface="맑은 고딕"/>
                        </a:rPr>
                        <a:t>적자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양호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지속유지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강화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8" name="표 7"/>
          <p:cNvGraphicFramePr>
            <a:graphicFrameLocks noGrp="1"/>
          </p:cNvGraphicFramePr>
          <p:nvPr/>
        </p:nvGraphicFramePr>
        <p:xfrm>
          <a:off x="1568624" y="3861048"/>
          <a:ext cx="7416824" cy="1296145"/>
        </p:xfrm>
        <a:graphic>
          <a:graphicData uri="http://schemas.openxmlformats.org/drawingml/2006/table">
            <a:tbl>
              <a:tblPr/>
              <a:tblGrid>
                <a:gridCol w="1009950"/>
                <a:gridCol w="1704292"/>
                <a:gridCol w="1578048"/>
                <a:gridCol w="1562267"/>
                <a:gridCol w="1562267"/>
              </a:tblGrid>
              <a:tr h="259229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진료과목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B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C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D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</a:tr>
              <a:tr h="259229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외과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9229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정형외과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9229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소아청소년과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9229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산부인과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" name="오른쪽 화살표 8"/>
          <p:cNvSpPr/>
          <p:nvPr/>
        </p:nvSpPr>
        <p:spPr>
          <a:xfrm>
            <a:off x="416496" y="5589240"/>
            <a:ext cx="864096" cy="576064"/>
          </a:xfrm>
          <a:prstGeom prst="rightArrow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모서리가 둥근 직사각형 9"/>
          <p:cNvSpPr/>
          <p:nvPr/>
        </p:nvSpPr>
        <p:spPr>
          <a:xfrm>
            <a:off x="1568624" y="5301208"/>
            <a:ext cx="7992888" cy="1008112"/>
          </a:xfrm>
          <a:prstGeom prst="roundRect">
            <a:avLst/>
          </a:prstGeom>
          <a:solidFill>
            <a:schemeClr val="bg2">
              <a:lumMod val="5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ko-KR" altLang="en-US" sz="1300" b="1" dirty="0" smtClean="0">
                <a:solidFill>
                  <a:schemeClr val="bg1"/>
                </a:solidFill>
              </a:rPr>
              <a:t> 추가 검토 시행 대상 진료과목 </a:t>
            </a:r>
            <a:r>
              <a:rPr lang="en-US" altLang="ko-KR" sz="1300" b="1" dirty="0" smtClean="0">
                <a:solidFill>
                  <a:schemeClr val="bg1"/>
                </a:solidFill>
              </a:rPr>
              <a:t>: </a:t>
            </a:r>
            <a:r>
              <a:rPr lang="ko-KR" altLang="en-US" sz="1300" b="1" dirty="0" smtClean="0">
                <a:solidFill>
                  <a:schemeClr val="bg1"/>
                </a:solidFill>
              </a:rPr>
              <a:t>외과</a:t>
            </a:r>
            <a:r>
              <a:rPr lang="en-US" altLang="ko-KR" sz="1300" b="1" dirty="0" smtClean="0">
                <a:solidFill>
                  <a:schemeClr val="bg1"/>
                </a:solidFill>
              </a:rPr>
              <a:t>, </a:t>
            </a:r>
            <a:r>
              <a:rPr lang="ko-KR" altLang="en-US" sz="1300" b="1" dirty="0" smtClean="0">
                <a:solidFill>
                  <a:schemeClr val="bg1"/>
                </a:solidFill>
              </a:rPr>
              <a:t>정형외과</a:t>
            </a:r>
            <a:r>
              <a:rPr lang="en-US" altLang="ko-KR" sz="1300" b="1" dirty="0" smtClean="0">
                <a:solidFill>
                  <a:schemeClr val="bg1"/>
                </a:solidFill>
              </a:rPr>
              <a:t>, </a:t>
            </a:r>
            <a:r>
              <a:rPr lang="ko-KR" altLang="en-US" sz="1300" b="1" dirty="0" smtClean="0">
                <a:solidFill>
                  <a:schemeClr val="bg1"/>
                </a:solidFill>
              </a:rPr>
              <a:t>산부인과</a:t>
            </a:r>
            <a:endParaRPr lang="en-US" altLang="ko-KR" sz="1300" b="1" dirty="0" smtClean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1300" b="1" dirty="0" smtClean="0">
                <a:solidFill>
                  <a:schemeClr val="bg1"/>
                </a:solidFill>
              </a:rPr>
              <a:t> </a:t>
            </a:r>
            <a:r>
              <a:rPr lang="ko-KR" altLang="en-US" sz="1300" b="1" dirty="0" smtClean="0">
                <a:solidFill>
                  <a:schemeClr val="bg1"/>
                </a:solidFill>
              </a:rPr>
              <a:t>추가 검토 제외 대상</a:t>
            </a:r>
            <a:endParaRPr lang="en-US" altLang="ko-KR" sz="1300" b="1" dirty="0" smtClean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1300" b="1" dirty="0" smtClean="0">
                <a:solidFill>
                  <a:schemeClr val="bg1"/>
                </a:solidFill>
              </a:rPr>
              <a:t>- </a:t>
            </a:r>
            <a:r>
              <a:rPr lang="ko-KR" altLang="en-US" sz="1300" b="1" dirty="0" smtClean="0">
                <a:solidFill>
                  <a:schemeClr val="bg1"/>
                </a:solidFill>
              </a:rPr>
              <a:t>소아청소년과 </a:t>
            </a:r>
            <a:r>
              <a:rPr lang="en-US" altLang="ko-KR" sz="1300" b="1" dirty="0" smtClean="0">
                <a:solidFill>
                  <a:schemeClr val="bg1"/>
                </a:solidFill>
              </a:rPr>
              <a:t>: </a:t>
            </a:r>
            <a:r>
              <a:rPr lang="ko-KR" altLang="en-US" sz="1300" b="1" dirty="0" err="1" smtClean="0">
                <a:solidFill>
                  <a:schemeClr val="bg1"/>
                </a:solidFill>
              </a:rPr>
              <a:t>진료량</a:t>
            </a:r>
            <a:r>
              <a:rPr lang="ko-KR" altLang="en-US" sz="1300" b="1" dirty="0" smtClean="0">
                <a:solidFill>
                  <a:schemeClr val="bg1"/>
                </a:solidFill>
              </a:rPr>
              <a:t> 적으며 대상 상병 </a:t>
            </a:r>
            <a:r>
              <a:rPr lang="en-US" altLang="ko-KR" sz="1300" b="1" dirty="0" smtClean="0">
                <a:solidFill>
                  <a:schemeClr val="bg1"/>
                </a:solidFill>
              </a:rPr>
              <a:t>P59(</a:t>
            </a:r>
            <a:r>
              <a:rPr lang="ko-KR" altLang="en-US" sz="1300" b="1" dirty="0" smtClean="0">
                <a:solidFill>
                  <a:schemeClr val="bg1"/>
                </a:solidFill>
              </a:rPr>
              <a:t>신생아 황달</a:t>
            </a:r>
            <a:r>
              <a:rPr lang="en-US" altLang="ko-KR" sz="1300" b="1" dirty="0" smtClean="0">
                <a:solidFill>
                  <a:schemeClr val="bg1"/>
                </a:solidFill>
              </a:rPr>
              <a:t>)</a:t>
            </a:r>
            <a:r>
              <a:rPr lang="ko-KR" altLang="en-US" sz="1300" b="1" dirty="0" smtClean="0">
                <a:solidFill>
                  <a:schemeClr val="bg1"/>
                </a:solidFill>
              </a:rPr>
              <a:t>로 분만 실행 하지 않는 경우 부적합</a:t>
            </a:r>
            <a:endParaRPr lang="ko-KR" altLang="en-US" sz="13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전략과제 도출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진료 영역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추가 검토 시행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외과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전문의 구성 천안 </a:t>
            </a:r>
            <a:r>
              <a:rPr lang="en-US" altLang="ko-KR" dirty="0" smtClean="0"/>
              <a:t>3</a:t>
            </a:r>
            <a:r>
              <a:rPr lang="ko-KR" altLang="en-US" dirty="0" smtClean="0"/>
              <a:t>인</a:t>
            </a:r>
            <a:r>
              <a:rPr lang="en-US" altLang="ko-KR" dirty="0" smtClean="0"/>
              <a:t>(</a:t>
            </a:r>
            <a:r>
              <a:rPr lang="ko-KR" altLang="en-US" dirty="0" smtClean="0"/>
              <a:t>홍성 </a:t>
            </a:r>
            <a:r>
              <a:rPr lang="en-US" altLang="ko-KR" dirty="0" smtClean="0"/>
              <a:t>2</a:t>
            </a:r>
            <a:r>
              <a:rPr lang="ko-KR" altLang="en-US" dirty="0" smtClean="0"/>
              <a:t>인</a:t>
            </a:r>
            <a:r>
              <a:rPr lang="en-US" altLang="ko-KR" dirty="0" smtClean="0"/>
              <a:t>,</a:t>
            </a:r>
            <a:r>
              <a:rPr lang="ko-KR" altLang="en-US" dirty="0" smtClean="0"/>
              <a:t> 서산</a:t>
            </a:r>
            <a:r>
              <a:rPr lang="en-US" altLang="ko-KR" dirty="0" smtClean="0"/>
              <a:t>/</a:t>
            </a:r>
            <a:r>
              <a:rPr lang="ko-KR" altLang="en-US" dirty="0" smtClean="0"/>
              <a:t>공주 </a:t>
            </a:r>
            <a:r>
              <a:rPr lang="en-US" altLang="ko-KR" dirty="0" smtClean="0"/>
              <a:t>1</a:t>
            </a:r>
            <a:r>
              <a:rPr lang="ko-KR" altLang="en-US" dirty="0" smtClean="0"/>
              <a:t>인</a:t>
            </a:r>
            <a:r>
              <a:rPr lang="en-US" altLang="ko-KR" dirty="0" smtClean="0"/>
              <a:t>)</a:t>
            </a:r>
            <a:r>
              <a:rPr lang="ko-KR" altLang="en-US" dirty="0" smtClean="0"/>
              <a:t>으로 의사당 생산성은 비교적 낮음</a:t>
            </a:r>
            <a:r>
              <a:rPr lang="en-US" altLang="ko-KR" dirty="0" smtClean="0"/>
              <a:t>. </a:t>
            </a:r>
            <a:r>
              <a:rPr lang="ko-KR" altLang="en-US" dirty="0" smtClean="0"/>
              <a:t>입원일당진료비 가장 높음</a:t>
            </a:r>
            <a:r>
              <a:rPr lang="en-US" altLang="ko-KR" dirty="0" smtClean="0"/>
              <a:t>.</a:t>
            </a:r>
          </a:p>
          <a:p>
            <a:pPr lvl="1"/>
            <a:r>
              <a:rPr lang="ko-KR" altLang="en-US" dirty="0" smtClean="0"/>
              <a:t>해당 상병 전반적으로 </a:t>
            </a:r>
            <a:r>
              <a:rPr lang="en-US" altLang="ko-KR" dirty="0" smtClean="0"/>
              <a:t>RI</a:t>
            </a:r>
            <a:r>
              <a:rPr lang="ko-KR" altLang="en-US" dirty="0" smtClean="0"/>
              <a:t>가 높으나</a:t>
            </a:r>
            <a:r>
              <a:rPr lang="en-US" altLang="ko-KR" dirty="0" smtClean="0"/>
              <a:t>, C73(</a:t>
            </a:r>
            <a:r>
              <a:rPr lang="ko-KR" altLang="en-US" dirty="0" err="1" smtClean="0"/>
              <a:t>갑상샘암</a:t>
            </a:r>
            <a:r>
              <a:rPr lang="en-US" altLang="ko-KR" dirty="0" smtClean="0"/>
              <a:t>)</a:t>
            </a:r>
            <a:r>
              <a:rPr lang="ko-KR" altLang="en-US" dirty="0" smtClean="0"/>
              <a:t>은 비교적 낮음</a:t>
            </a:r>
            <a:endParaRPr lang="en-US" altLang="ko-KR" dirty="0" smtClean="0"/>
          </a:p>
          <a:p>
            <a:pPr lvl="1">
              <a:buNone/>
            </a:pPr>
            <a:r>
              <a:rPr lang="ko-KR" altLang="en-US" b="1" dirty="0" smtClean="0"/>
              <a:t>→ </a:t>
            </a:r>
            <a:r>
              <a:rPr lang="ko-KR" altLang="en-US" b="1" dirty="0" smtClean="0">
                <a:solidFill>
                  <a:schemeClr val="bg2">
                    <a:lumMod val="50000"/>
                  </a:schemeClr>
                </a:solidFill>
              </a:rPr>
              <a:t>강화 검토 </a:t>
            </a:r>
            <a:r>
              <a:rPr lang="en-US" altLang="ko-KR" dirty="0" smtClean="0"/>
              <a:t>:</a:t>
            </a:r>
            <a:r>
              <a:rPr lang="en-US" altLang="ko-KR" b="1" dirty="0" smtClean="0"/>
              <a:t> </a:t>
            </a:r>
            <a:r>
              <a:rPr lang="ko-KR" altLang="en-US" dirty="0" smtClean="0"/>
              <a:t>유방 및 갑상선 중심의 특성화 지속</a:t>
            </a:r>
            <a:r>
              <a:rPr lang="en-US" altLang="ko-KR" dirty="0" smtClean="0"/>
              <a:t>. </a:t>
            </a:r>
            <a:r>
              <a:rPr lang="ko-KR" altLang="en-US" dirty="0" smtClean="0"/>
              <a:t>특히</a:t>
            </a:r>
            <a:r>
              <a:rPr lang="en-US" altLang="ko-KR" dirty="0" smtClean="0"/>
              <a:t>, </a:t>
            </a:r>
            <a:r>
              <a:rPr lang="ko-KR" altLang="en-US" dirty="0" smtClean="0"/>
              <a:t>상대적으로 </a:t>
            </a:r>
            <a:r>
              <a:rPr lang="en-US" altLang="ko-KR" dirty="0" smtClean="0"/>
              <a:t>RI</a:t>
            </a:r>
            <a:r>
              <a:rPr lang="ko-KR" altLang="en-US" dirty="0" smtClean="0"/>
              <a:t>가 낮은 갑상선 관련 영역 지속 강화</a:t>
            </a:r>
          </a:p>
          <a:p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ko-KR" altLang="en-US"/>
          </a:p>
        </p:txBody>
      </p:sp>
      <p:graphicFrame>
        <p:nvGraphicFramePr>
          <p:cNvPr id="5" name="표 4"/>
          <p:cNvGraphicFramePr>
            <a:graphicFrameLocks noGrp="1"/>
          </p:cNvGraphicFramePr>
          <p:nvPr/>
        </p:nvGraphicFramePr>
        <p:xfrm>
          <a:off x="523342" y="2204864"/>
          <a:ext cx="7453994" cy="671697"/>
        </p:xfrm>
        <a:graphic>
          <a:graphicData uri="http://schemas.openxmlformats.org/drawingml/2006/table">
            <a:tbl>
              <a:tblPr/>
              <a:tblGrid>
                <a:gridCol w="1355725"/>
                <a:gridCol w="1385168"/>
                <a:gridCol w="1371316"/>
                <a:gridCol w="1371316"/>
                <a:gridCol w="1371316"/>
                <a:gridCol w="599153"/>
              </a:tblGrid>
              <a:tr h="223899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구분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천안의료원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서산의료원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홍성의료원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공주의료원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순위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</a:tr>
              <a:tr h="223899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의사 </a:t>
                      </a:r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1</a:t>
                      </a: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인당 의료수익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804,738,710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777,250,130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1,058,542,907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930,458,975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3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899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입원환자 일당진료비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272,267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218,985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220,704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259,976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표 5"/>
          <p:cNvGraphicFramePr>
            <a:graphicFrameLocks noGrp="1"/>
          </p:cNvGraphicFramePr>
          <p:nvPr/>
        </p:nvGraphicFramePr>
        <p:xfrm>
          <a:off x="518764" y="2996956"/>
          <a:ext cx="9161462" cy="2952323"/>
        </p:xfrm>
        <a:graphic>
          <a:graphicData uri="http://schemas.openxmlformats.org/drawingml/2006/table">
            <a:tbl>
              <a:tblPr/>
              <a:tblGrid>
                <a:gridCol w="679450"/>
                <a:gridCol w="552450"/>
                <a:gridCol w="2597150"/>
                <a:gridCol w="501650"/>
                <a:gridCol w="501650"/>
                <a:gridCol w="327025"/>
                <a:gridCol w="755650"/>
                <a:gridCol w="806450"/>
                <a:gridCol w="806450"/>
                <a:gridCol w="536575"/>
                <a:gridCol w="536575"/>
                <a:gridCol w="560387"/>
              </a:tblGrid>
              <a:tr h="26839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중점서비스</a:t>
                      </a:r>
                      <a:endParaRPr lang="en-US" altLang="ko-KR" sz="10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영역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상병코드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상병명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의료권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천안의료원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입원일당 요양급여비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6839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전체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(ⓐ)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관내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(ⓑ)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RI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입원일수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(ⓒ)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점유율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(ⓒ/ⓐ)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점유율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(ⓒ/ⓑ)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전체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관내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의료원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268393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A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그룹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C50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유방의 악성 신생물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6,988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4,841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69.3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294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4.2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6.1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276,973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267,709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292,647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839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D12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결장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, 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직장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, 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항문 및 항문관의 양성 신생물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2,779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2,589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93.2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114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4.1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4.4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235,234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230,913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291,439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839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D24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유방의 양성 신생물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1,220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1,121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91.9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423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34.7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37.7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129,666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124,318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110,434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839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K35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급성 충수염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5,235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4,487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85.7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196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3.7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4.4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429,110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433,692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533,052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839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B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그룹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K40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사타구니탈장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1,062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880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82.9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78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7.3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8.9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390,440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396,351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211,902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839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K56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탈장이 없는 마비성 장폐색증 및 장폐색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1,705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1,297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76.1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78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4.6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6.0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199,607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202,948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198,961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8393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D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그룹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C73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갑상샘의 악성신생물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3,790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2,179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57.5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136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3.6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6.2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303,038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272,144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298,153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839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D13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기타 및 부분불명의 소화계통의 양성 신생물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1,122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762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67.9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35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3.1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4.6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303,453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292,617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78,045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839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I84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치핵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2,102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1,878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89.3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99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4.7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5.3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253,334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250,778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214,489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전략과제 도출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진료 영역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추가 검토 시행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정형외과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의사 </a:t>
            </a:r>
            <a:r>
              <a:rPr lang="en-US" altLang="ko-KR" dirty="0" smtClean="0"/>
              <a:t>1</a:t>
            </a:r>
            <a:r>
              <a:rPr lang="ko-KR" altLang="en-US" dirty="0" smtClean="0"/>
              <a:t>인당 수익 비교적 낮으나 입원일당 진료비 수준 높음</a:t>
            </a:r>
            <a:r>
              <a:rPr lang="en-US" altLang="ko-KR" dirty="0" smtClean="0"/>
              <a:t>.</a:t>
            </a:r>
          </a:p>
          <a:p>
            <a:pPr lvl="1"/>
            <a:r>
              <a:rPr lang="en-US" altLang="ko-KR" dirty="0" smtClean="0"/>
              <a:t>A</a:t>
            </a:r>
            <a:r>
              <a:rPr lang="ko-KR" altLang="en-US" dirty="0" smtClean="0"/>
              <a:t>그룹</a:t>
            </a:r>
            <a:r>
              <a:rPr lang="en-US" altLang="ko-KR" dirty="0" smtClean="0"/>
              <a:t>(</a:t>
            </a:r>
            <a:r>
              <a:rPr lang="ko-KR" altLang="en-US" dirty="0" smtClean="0"/>
              <a:t>강화</a:t>
            </a:r>
            <a:r>
              <a:rPr lang="en-US" altLang="ko-KR" dirty="0" smtClean="0"/>
              <a:t>)</a:t>
            </a:r>
            <a:r>
              <a:rPr lang="ko-KR" altLang="en-US" dirty="0" smtClean="0"/>
              <a:t>상병 중 </a:t>
            </a:r>
            <a:r>
              <a:rPr lang="en-US" altLang="ko-KR" dirty="0" smtClean="0"/>
              <a:t>M17 </a:t>
            </a:r>
            <a:r>
              <a:rPr lang="ko-KR" altLang="en-US" dirty="0" smtClean="0"/>
              <a:t>점유율 매우 높으며 </a:t>
            </a:r>
            <a:r>
              <a:rPr lang="en-US" altLang="ko-KR" dirty="0" smtClean="0"/>
              <a:t>RI </a:t>
            </a:r>
            <a:r>
              <a:rPr lang="ko-KR" altLang="en-US" dirty="0" smtClean="0"/>
              <a:t>비교적 낮아 관절수술 특성화 지속</a:t>
            </a:r>
            <a:r>
              <a:rPr lang="en-US" altLang="ko-KR" dirty="0" smtClean="0"/>
              <a:t>. </a:t>
            </a:r>
            <a:r>
              <a:rPr lang="ko-KR" altLang="en-US" dirty="0" smtClean="0"/>
              <a:t>골절 관련 상병 입원일당 </a:t>
            </a:r>
            <a:r>
              <a:rPr lang="ko-KR" altLang="en-US" dirty="0" err="1" smtClean="0"/>
              <a:t>요양급여비</a:t>
            </a:r>
            <a:r>
              <a:rPr lang="ko-KR" altLang="en-US" dirty="0" smtClean="0"/>
              <a:t> 낮음</a:t>
            </a:r>
            <a:endParaRPr lang="en-US" altLang="ko-KR" dirty="0" smtClean="0"/>
          </a:p>
          <a:p>
            <a:pPr lvl="1">
              <a:buNone/>
            </a:pPr>
            <a:r>
              <a:rPr lang="ko-KR" altLang="en-US" b="1" dirty="0" smtClean="0"/>
              <a:t>→ </a:t>
            </a:r>
            <a:r>
              <a:rPr lang="ko-KR" altLang="en-US" b="1" dirty="0" smtClean="0">
                <a:solidFill>
                  <a:schemeClr val="bg2">
                    <a:lumMod val="50000"/>
                  </a:schemeClr>
                </a:solidFill>
              </a:rPr>
              <a:t>강화 검토 </a:t>
            </a:r>
            <a:r>
              <a:rPr lang="en-US" altLang="ko-KR" dirty="0" smtClean="0"/>
              <a:t>:</a:t>
            </a:r>
            <a:r>
              <a:rPr lang="en-US" altLang="ko-KR" b="1" dirty="0" smtClean="0"/>
              <a:t> </a:t>
            </a:r>
            <a:r>
              <a:rPr lang="ko-KR" altLang="en-US" dirty="0" smtClean="0"/>
              <a:t>관절 수술 중심의 특성화 지속</a:t>
            </a:r>
            <a:r>
              <a:rPr lang="en-US" altLang="ko-KR" dirty="0" smtClean="0"/>
              <a:t>. </a:t>
            </a:r>
            <a:r>
              <a:rPr lang="ko-KR" altLang="en-US" dirty="0" smtClean="0"/>
              <a:t>골절 관련 상병 입원일당 진료비 수준 적정성 검토</a:t>
            </a:r>
            <a:r>
              <a:rPr lang="en-US" altLang="ko-KR" dirty="0" smtClean="0"/>
              <a:t>.</a:t>
            </a:r>
            <a:endParaRPr lang="ko-KR" altLang="en-US" dirty="0" smtClean="0"/>
          </a:p>
          <a:p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ko-KR" altLang="en-US"/>
          </a:p>
        </p:txBody>
      </p:sp>
      <p:graphicFrame>
        <p:nvGraphicFramePr>
          <p:cNvPr id="5" name="표 4"/>
          <p:cNvGraphicFramePr>
            <a:graphicFrameLocks noGrp="1"/>
          </p:cNvGraphicFramePr>
          <p:nvPr/>
        </p:nvGraphicFramePr>
        <p:xfrm>
          <a:off x="523342" y="2204864"/>
          <a:ext cx="7453994" cy="671697"/>
        </p:xfrm>
        <a:graphic>
          <a:graphicData uri="http://schemas.openxmlformats.org/drawingml/2006/table">
            <a:tbl>
              <a:tblPr/>
              <a:tblGrid>
                <a:gridCol w="1355725"/>
                <a:gridCol w="1385168"/>
                <a:gridCol w="1371316"/>
                <a:gridCol w="1371316"/>
                <a:gridCol w="1371316"/>
                <a:gridCol w="599153"/>
              </a:tblGrid>
              <a:tr h="223899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구분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천안의료원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서산의료원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홍성의료원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공주의료원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순위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</a:tr>
              <a:tr h="223899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의사 </a:t>
                      </a:r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1</a:t>
                      </a: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인당 의료수익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1,711,221,295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1,571,726,273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2,462,060,500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2,436,416,136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3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899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입원환자 일당진료비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180,421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103,054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129,783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280,715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표 5"/>
          <p:cNvGraphicFramePr>
            <a:graphicFrameLocks noGrp="1"/>
          </p:cNvGraphicFramePr>
          <p:nvPr/>
        </p:nvGraphicFramePr>
        <p:xfrm>
          <a:off x="488504" y="2996952"/>
          <a:ext cx="9050339" cy="3312368"/>
        </p:xfrm>
        <a:graphic>
          <a:graphicData uri="http://schemas.openxmlformats.org/drawingml/2006/table">
            <a:tbl>
              <a:tblPr/>
              <a:tblGrid>
                <a:gridCol w="611188"/>
                <a:gridCol w="496888"/>
                <a:gridCol w="2633663"/>
                <a:gridCol w="501650"/>
                <a:gridCol w="501650"/>
                <a:gridCol w="327025"/>
                <a:gridCol w="755650"/>
                <a:gridCol w="806450"/>
                <a:gridCol w="806450"/>
                <a:gridCol w="536575"/>
                <a:gridCol w="536575"/>
                <a:gridCol w="536575"/>
              </a:tblGrid>
              <a:tr h="20702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중점서비스</a:t>
                      </a:r>
                      <a:endParaRPr lang="en-US" altLang="ko-KR" sz="9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영역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상병코드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상병명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의료권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천안의료원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입원일당 요양급여비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0702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전체</a:t>
                      </a:r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(ⓐ)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관내</a:t>
                      </a:r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(ⓑ)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RI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입원일수</a:t>
                      </a:r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(ⓒ)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점유율</a:t>
                      </a:r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(ⓒ/ⓐ)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점유율</a:t>
                      </a:r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(ⓒ/ⓑ)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전체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관내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의료원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207023"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A</a:t>
                      </a:r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그룹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M17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무릎관절증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10,739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5,227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48.7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2,932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27.3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56.1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278,452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273,126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276,985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02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S22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늑골</a:t>
                      </a:r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, </a:t>
                      </a:r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흉골 및 흉추의 골절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4,555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3,546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77.8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1,010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22.2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28.5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131,807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131,662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126,144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02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S32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요추 및 골반의 골절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6,532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5,153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78.9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1,403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21.5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27.2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139,939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145,062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126,897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02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S52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아래팔의 골절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4,290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3,635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84.7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607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14.1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16.7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207,340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207,912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159,964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02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S72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대퇴골의 골절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8,336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6,607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79.3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1,223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14.7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18.5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233,404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236,848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203,132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02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S82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발목을 포함한 아래다리의 골절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6,700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5,364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80.1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563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8.4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10.5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160,100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164,334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144,962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023"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B</a:t>
                      </a:r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그룹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M65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윤활막염 및 힘줄윤활막염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1,139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756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66.4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97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8.5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12.8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155,421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138,905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95,013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02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M75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어깨 병변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3,456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1,890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54.7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302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8.7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16.0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193,387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189,088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201,109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02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S33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요추 및 골반의 관절 및 인대의 탈구</a:t>
                      </a:r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, </a:t>
                      </a:r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염좌 및 긴장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1,147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563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49.1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132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11.5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23.4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87,849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96,696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90,151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02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S42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어깨 및 위팔의 골절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3,517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2,997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85.2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403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11.5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13.4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183,445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186,655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153,613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02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S83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무릎의 관절 및 인대의 탈구</a:t>
                      </a:r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, </a:t>
                      </a:r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염좌 및 긴장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5,588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4,031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72.1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482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8.6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12.0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174,751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173,618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165,475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02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S92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발목을 제외한 발의 골절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2,072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1,642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79.2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260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12.5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15.8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120,274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127,126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100,318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02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Z47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기타 정형외과적 계속 치료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1,228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1,139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92.8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225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18.3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19.8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184,575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184,481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125,715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02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D</a:t>
                      </a:r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그룹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S66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손목 및 손 부위의 근육 및 힘줄의 손상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1,380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847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61.4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154,371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164,051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전략과제 도출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진료 영역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추가 검토 시행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산부인과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충남도 </a:t>
            </a:r>
            <a:r>
              <a:rPr lang="en-US" altLang="ko-KR" dirty="0" smtClean="0"/>
              <a:t>4</a:t>
            </a:r>
            <a:r>
              <a:rPr lang="ko-KR" altLang="en-US" dirty="0" smtClean="0"/>
              <a:t>개 의료원 중 홍성의료원만 분만을 시행함</a:t>
            </a:r>
            <a:r>
              <a:rPr lang="en-US" altLang="ko-KR" dirty="0" smtClean="0"/>
              <a:t>. </a:t>
            </a:r>
            <a:r>
              <a:rPr lang="ko-KR" altLang="en-US" dirty="0" smtClean="0"/>
              <a:t>분만을 시행하지 않는 </a:t>
            </a:r>
            <a:r>
              <a:rPr lang="en-US" altLang="ko-KR" dirty="0" smtClean="0"/>
              <a:t>3</a:t>
            </a:r>
            <a:r>
              <a:rPr lang="ko-KR" altLang="en-US" dirty="0" smtClean="0"/>
              <a:t>개 의료원 중 수익성은 </a:t>
            </a:r>
            <a:r>
              <a:rPr lang="ko-KR" altLang="en-US" dirty="0" err="1" smtClean="0"/>
              <a:t>높은편임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D</a:t>
            </a:r>
            <a:r>
              <a:rPr lang="ko-KR" altLang="en-US" dirty="0" smtClean="0"/>
              <a:t>그룹</a:t>
            </a:r>
            <a:r>
              <a:rPr lang="en-US" altLang="ko-KR" dirty="0" smtClean="0"/>
              <a:t>(</a:t>
            </a:r>
            <a:r>
              <a:rPr lang="ko-KR" altLang="en-US" dirty="0" smtClean="0"/>
              <a:t>경쟁력 확보</a:t>
            </a:r>
            <a:r>
              <a:rPr lang="en-US" altLang="ko-KR" dirty="0" smtClean="0"/>
              <a:t>) </a:t>
            </a:r>
            <a:r>
              <a:rPr lang="ko-KR" altLang="en-US" dirty="0" smtClean="0"/>
              <a:t>상병 대부분 분만 서비스이나 </a:t>
            </a:r>
            <a:r>
              <a:rPr lang="ko-KR" altLang="en-US" dirty="0" err="1" smtClean="0"/>
              <a:t>의료권</a:t>
            </a:r>
            <a:r>
              <a:rPr lang="ko-KR" altLang="en-US" dirty="0" smtClean="0"/>
              <a:t> 환경을 감안할 때 분만 서비스 제공은 부적절함</a:t>
            </a:r>
            <a:endParaRPr lang="en-US" altLang="ko-KR" dirty="0" smtClean="0"/>
          </a:p>
          <a:p>
            <a:pPr lvl="1">
              <a:buNone/>
            </a:pPr>
            <a:r>
              <a:rPr lang="ko-KR" altLang="en-US" b="1" dirty="0" smtClean="0"/>
              <a:t>→ </a:t>
            </a:r>
            <a:r>
              <a:rPr lang="ko-KR" altLang="en-US" b="1" dirty="0" smtClean="0">
                <a:solidFill>
                  <a:schemeClr val="bg2">
                    <a:lumMod val="50000"/>
                  </a:schemeClr>
                </a:solidFill>
              </a:rPr>
              <a:t>지속유지 검토 </a:t>
            </a:r>
            <a:r>
              <a:rPr lang="en-US" altLang="ko-KR" dirty="0" smtClean="0"/>
              <a:t>: </a:t>
            </a:r>
            <a:r>
              <a:rPr lang="ko-KR" altLang="en-US" dirty="0" smtClean="0"/>
              <a:t>부인과 질환 중심의 지속유지 검토</a:t>
            </a:r>
            <a:r>
              <a:rPr lang="en-US" altLang="ko-KR" dirty="0" smtClean="0"/>
              <a:t>. </a:t>
            </a:r>
            <a:r>
              <a:rPr lang="ko-KR" altLang="en-US" dirty="0" smtClean="0"/>
              <a:t>공공보건의료사업 연계를 통한 산전관리 서비스 제공</a:t>
            </a:r>
            <a:r>
              <a:rPr lang="en-US" altLang="ko-KR" dirty="0" smtClean="0"/>
              <a:t>.</a:t>
            </a:r>
            <a:endParaRPr lang="ko-KR" altLang="en-US" dirty="0" smtClean="0"/>
          </a:p>
          <a:p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dirty="0" smtClean="0"/>
              <a:t>자료 </a:t>
            </a:r>
            <a:r>
              <a:rPr lang="en-US" altLang="ko-KR" dirty="0" smtClean="0"/>
              <a:t>: </a:t>
            </a:r>
            <a:r>
              <a:rPr lang="ko-KR" altLang="en-US" dirty="0" smtClean="0"/>
              <a:t>건강보험심사평가원</a:t>
            </a:r>
            <a:r>
              <a:rPr lang="en-US" altLang="ko-KR" dirty="0" smtClean="0"/>
              <a:t>, </a:t>
            </a:r>
            <a:r>
              <a:rPr lang="ko-KR" altLang="en-US" dirty="0" smtClean="0"/>
              <a:t>제왕절개분만 적정성평가결과</a:t>
            </a:r>
            <a:r>
              <a:rPr lang="en-US" altLang="ko-KR" dirty="0" smtClean="0"/>
              <a:t>, 2012</a:t>
            </a:r>
            <a:r>
              <a:rPr lang="ko-KR" altLang="en-US" dirty="0" smtClean="0"/>
              <a:t>년</a:t>
            </a:r>
            <a:endParaRPr lang="ko-KR" altLang="en-US" dirty="0"/>
          </a:p>
        </p:txBody>
      </p:sp>
      <p:graphicFrame>
        <p:nvGraphicFramePr>
          <p:cNvPr id="5" name="표 4"/>
          <p:cNvGraphicFramePr>
            <a:graphicFrameLocks noGrp="1"/>
          </p:cNvGraphicFramePr>
          <p:nvPr/>
        </p:nvGraphicFramePr>
        <p:xfrm>
          <a:off x="523342" y="2204864"/>
          <a:ext cx="7453994" cy="671697"/>
        </p:xfrm>
        <a:graphic>
          <a:graphicData uri="http://schemas.openxmlformats.org/drawingml/2006/table">
            <a:tbl>
              <a:tblPr/>
              <a:tblGrid>
                <a:gridCol w="1355725"/>
                <a:gridCol w="1385168"/>
                <a:gridCol w="1371316"/>
                <a:gridCol w="1371316"/>
                <a:gridCol w="1371316"/>
                <a:gridCol w="599153"/>
              </a:tblGrid>
              <a:tr h="223899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구분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천안의료원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서산의료원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홍성의료원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공주의료원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순위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</a:tr>
              <a:tr h="223899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의사 </a:t>
                      </a:r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1</a:t>
                      </a: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인당 의료수익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351,454,600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130,744,050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495,834,073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86,345,032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899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입원환자 일당진료비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198,615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213,858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346,055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235,945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표 5"/>
          <p:cNvGraphicFramePr>
            <a:graphicFrameLocks noGrp="1"/>
          </p:cNvGraphicFramePr>
          <p:nvPr/>
        </p:nvGraphicFramePr>
        <p:xfrm>
          <a:off x="488504" y="2996952"/>
          <a:ext cx="8568955" cy="1584179"/>
        </p:xfrm>
        <a:graphic>
          <a:graphicData uri="http://schemas.openxmlformats.org/drawingml/2006/table">
            <a:tbl>
              <a:tblPr/>
              <a:tblGrid>
                <a:gridCol w="713524"/>
                <a:gridCol w="580155"/>
                <a:gridCol w="1700454"/>
                <a:gridCol w="526807"/>
                <a:gridCol w="526807"/>
                <a:gridCol w="343425"/>
                <a:gridCol w="793545"/>
                <a:gridCol w="846893"/>
                <a:gridCol w="846893"/>
                <a:gridCol w="563484"/>
                <a:gridCol w="563484"/>
                <a:gridCol w="563484"/>
              </a:tblGrid>
              <a:tr h="18548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중점서비스</a:t>
                      </a:r>
                      <a:endParaRPr lang="en-US" altLang="ko-KR" sz="10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영역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상병코드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상병명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의료권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천안의료원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입원일당 요양급여비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4264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전체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(ⓐ)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관내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(ⓑ)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RI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입원일수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(ⓒ)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점유율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(ⓒ/ⓐ)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점유율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(ⓒ/ⓑ)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전체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관내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의료원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242643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D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그룹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D25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자궁의 평활근종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3,446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2,762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80.2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13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0.5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369,438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362,572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228,860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548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O80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단일 자연 분만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5,367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4,622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86.1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306,993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305,993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264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O82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제왕절개에 의한 단일 분만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6,271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5,369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85.6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233,525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230,339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264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O83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기타 보조 단일 분만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1,268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1,158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91.3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312,671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312,297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264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Z38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출산장소에 따른 생존출생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11,408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10,223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89.6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38,326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38,143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직사각형 6"/>
          <p:cNvSpPr/>
          <p:nvPr/>
        </p:nvSpPr>
        <p:spPr>
          <a:xfrm>
            <a:off x="416496" y="4653136"/>
            <a:ext cx="1080120" cy="165618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200" b="1" dirty="0" err="1" smtClean="0">
                <a:solidFill>
                  <a:srgbClr val="000000"/>
                </a:solidFill>
              </a:rPr>
              <a:t>의료권</a:t>
            </a:r>
            <a:r>
              <a:rPr lang="ko-KR" altLang="en-US" sz="1200" b="1" dirty="0" smtClean="0">
                <a:solidFill>
                  <a:srgbClr val="000000"/>
                </a:solidFill>
              </a:rPr>
              <a:t> 내</a:t>
            </a:r>
            <a:endParaRPr lang="en-US" altLang="ko-KR" sz="1200" b="1" dirty="0" smtClean="0">
              <a:solidFill>
                <a:srgbClr val="00000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1200" b="1" dirty="0" smtClean="0">
                <a:solidFill>
                  <a:srgbClr val="000000"/>
                </a:solidFill>
              </a:rPr>
              <a:t>분만기관</a:t>
            </a:r>
            <a:endParaRPr lang="en-US" altLang="ko-KR" sz="1200" b="1" dirty="0" smtClean="0">
              <a:solidFill>
                <a:srgbClr val="00000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1200" b="1" dirty="0" smtClean="0">
                <a:solidFill>
                  <a:srgbClr val="000000"/>
                </a:solidFill>
              </a:rPr>
              <a:t>현황</a:t>
            </a:r>
            <a:endParaRPr lang="en-US" altLang="ko-KR" sz="1200" b="1" dirty="0">
              <a:solidFill>
                <a:srgbClr val="000000"/>
              </a:solidFill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1640632" y="4653136"/>
            <a:ext cx="7920880" cy="1656184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5457056" y="4797152"/>
            <a:ext cx="4014240" cy="11926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30000"/>
              </a:lnSpc>
              <a:buFont typeface="Arial" pitchFamily="34" charset="0"/>
              <a:buChar char="•"/>
            </a:pPr>
            <a:r>
              <a:rPr lang="en-US" altLang="ko-KR" sz="1100" dirty="0" smtClean="0"/>
              <a:t> 2012</a:t>
            </a:r>
            <a:r>
              <a:rPr lang="ko-KR" altLang="en-US" sz="1100" dirty="0" smtClean="0"/>
              <a:t>년 </a:t>
            </a:r>
            <a:r>
              <a:rPr lang="ko-KR" altLang="en-US" sz="1100" dirty="0" err="1" smtClean="0"/>
              <a:t>의료권</a:t>
            </a:r>
            <a:r>
              <a:rPr lang="ko-KR" altLang="en-US" sz="1100" dirty="0" smtClean="0"/>
              <a:t> 내 분만 </a:t>
            </a:r>
            <a:r>
              <a:rPr lang="en-US" altLang="ko-KR" sz="1100" dirty="0" smtClean="0"/>
              <a:t>8,304</a:t>
            </a:r>
            <a:r>
              <a:rPr lang="ko-KR" altLang="en-US" sz="1100" dirty="0" smtClean="0"/>
              <a:t>건으로 </a:t>
            </a:r>
            <a:r>
              <a:rPr lang="ko-KR" altLang="en-US" sz="1100" dirty="0" err="1" smtClean="0"/>
              <a:t>출생아수</a:t>
            </a:r>
            <a:r>
              <a:rPr lang="ko-KR" altLang="en-US" sz="1100" dirty="0" smtClean="0"/>
              <a:t> </a:t>
            </a:r>
            <a:r>
              <a:rPr lang="en-US" altLang="ko-KR" sz="1100" dirty="0" smtClean="0"/>
              <a:t>7,078</a:t>
            </a:r>
            <a:r>
              <a:rPr lang="ko-KR" altLang="en-US" sz="1100" dirty="0" smtClean="0"/>
              <a:t>명 초과</a:t>
            </a:r>
            <a:endParaRPr lang="en-US" altLang="ko-KR" sz="1100" dirty="0" smtClean="0"/>
          </a:p>
          <a:p>
            <a:pPr>
              <a:lnSpc>
                <a:spcPct val="130000"/>
              </a:lnSpc>
              <a:buFontTx/>
              <a:buChar char="-"/>
            </a:pPr>
            <a:r>
              <a:rPr lang="ko-KR" altLang="en-US" sz="1100" dirty="0" smtClean="0"/>
              <a:t> </a:t>
            </a:r>
            <a:r>
              <a:rPr lang="ko-KR" altLang="en-US" sz="1100" dirty="0" err="1" smtClean="0"/>
              <a:t>의료권</a:t>
            </a:r>
            <a:r>
              <a:rPr lang="ko-KR" altLang="en-US" sz="1100" dirty="0" smtClean="0"/>
              <a:t> 내 분만 공급은 충분한 상황</a:t>
            </a:r>
            <a:endParaRPr lang="en-US" altLang="ko-KR" sz="1100" dirty="0" smtClean="0"/>
          </a:p>
          <a:p>
            <a:pPr>
              <a:lnSpc>
                <a:spcPct val="130000"/>
              </a:lnSpc>
              <a:buFont typeface="Arial" pitchFamily="34" charset="0"/>
              <a:buChar char="•"/>
            </a:pPr>
            <a:r>
              <a:rPr lang="en-US" altLang="ko-KR" sz="1100" dirty="0" smtClean="0"/>
              <a:t> </a:t>
            </a:r>
            <a:r>
              <a:rPr lang="ko-KR" altLang="en-US" sz="1100" dirty="0" smtClean="0"/>
              <a:t>종합병원 분만건수 전혀 없으나 상급종합병원에서 흡수</a:t>
            </a:r>
            <a:endParaRPr lang="en-US" altLang="ko-KR" sz="1100" dirty="0" smtClean="0"/>
          </a:p>
          <a:p>
            <a:pPr>
              <a:lnSpc>
                <a:spcPct val="130000"/>
              </a:lnSpc>
              <a:buFontTx/>
              <a:buChar char="-"/>
            </a:pPr>
            <a:r>
              <a:rPr lang="ko-KR" altLang="en-US" sz="1100" dirty="0" smtClean="0"/>
              <a:t> 전국 평균</a:t>
            </a:r>
            <a:r>
              <a:rPr lang="en-US" altLang="ko-KR" sz="1100" dirty="0" smtClean="0"/>
              <a:t>(O80, O82) </a:t>
            </a:r>
            <a:r>
              <a:rPr lang="ko-KR" altLang="en-US" sz="1100" dirty="0" smtClean="0"/>
              <a:t>종합병원 이상 </a:t>
            </a:r>
            <a:r>
              <a:rPr lang="en-US" altLang="ko-KR" sz="1100" dirty="0" smtClean="0"/>
              <a:t>13.4%</a:t>
            </a:r>
            <a:r>
              <a:rPr lang="ko-KR" altLang="en-US" sz="1100" dirty="0" smtClean="0"/>
              <a:t>로 </a:t>
            </a:r>
            <a:r>
              <a:rPr lang="ko-KR" altLang="en-US" sz="1100" dirty="0" err="1" smtClean="0"/>
              <a:t>의료권은</a:t>
            </a:r>
            <a:endParaRPr lang="en-US" altLang="ko-KR" sz="1100" dirty="0" smtClean="0"/>
          </a:p>
          <a:p>
            <a:pPr>
              <a:lnSpc>
                <a:spcPct val="130000"/>
              </a:lnSpc>
            </a:pPr>
            <a:r>
              <a:rPr lang="en-US" altLang="ko-KR" sz="1100" dirty="0" smtClean="0"/>
              <a:t>  </a:t>
            </a:r>
            <a:r>
              <a:rPr lang="ko-KR" altLang="en-US" sz="1100" dirty="0" smtClean="0"/>
              <a:t>상급종합병원 </a:t>
            </a:r>
            <a:r>
              <a:rPr lang="en-US" altLang="ko-KR" sz="1100" dirty="0" smtClean="0"/>
              <a:t>13.9%</a:t>
            </a:r>
            <a:r>
              <a:rPr lang="ko-KR" altLang="en-US" sz="1100" dirty="0" smtClean="0"/>
              <a:t>로 해당 비율 충족</a:t>
            </a:r>
            <a:endParaRPr lang="en-US" altLang="ko-KR" sz="1100" dirty="0" smtClean="0"/>
          </a:p>
        </p:txBody>
      </p:sp>
      <p:graphicFrame>
        <p:nvGraphicFramePr>
          <p:cNvPr id="11" name="표 10"/>
          <p:cNvGraphicFramePr>
            <a:graphicFrameLocks noGrp="1"/>
          </p:cNvGraphicFramePr>
          <p:nvPr/>
        </p:nvGraphicFramePr>
        <p:xfrm>
          <a:off x="1712640" y="4797152"/>
          <a:ext cx="3600400" cy="1440162"/>
        </p:xfrm>
        <a:graphic>
          <a:graphicData uri="http://schemas.openxmlformats.org/drawingml/2006/table">
            <a:tbl>
              <a:tblPr/>
              <a:tblGrid>
                <a:gridCol w="894816"/>
                <a:gridCol w="676396"/>
                <a:gridCol w="676396"/>
                <a:gridCol w="676396"/>
                <a:gridCol w="676396"/>
              </a:tblGrid>
              <a:tr h="24002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종별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기관수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분만건수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비율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참조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전국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</a:tr>
              <a:tr h="24002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상급종합병원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1,153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13.9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5.0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002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종합병원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8.4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4002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병원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4,479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53.9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45.8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002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의원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2,672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32.2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40.9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002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전체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8,304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100.0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100.0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전략과제 도출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진료 영역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필수 </a:t>
            </a:r>
            <a:r>
              <a:rPr lang="ko-KR" altLang="en-US" dirty="0" err="1" smtClean="0"/>
              <a:t>진료과</a:t>
            </a:r>
            <a:r>
              <a:rPr lang="ko-KR" altLang="en-US" dirty="0" smtClean="0"/>
              <a:t> 대상 대안의 추가 검토 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거버넌스</a:t>
            </a:r>
            <a:r>
              <a:rPr lang="ko-KR" altLang="en-US" dirty="0" smtClean="0"/>
              <a:t> </a:t>
            </a:r>
            <a:r>
              <a:rPr lang="en-US" altLang="ko-KR" dirty="0" smtClean="0"/>
              <a:t>vs. </a:t>
            </a:r>
            <a:r>
              <a:rPr lang="ko-KR" altLang="en-US" dirty="0" smtClean="0"/>
              <a:t>지속유지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필수 진료과목 </a:t>
            </a:r>
            <a:r>
              <a:rPr lang="en-US" altLang="ko-KR" dirty="0" smtClean="0"/>
              <a:t>&amp;</a:t>
            </a:r>
            <a:r>
              <a:rPr lang="ko-KR" altLang="en-US" dirty="0" smtClean="0"/>
              <a:t> 구분손익 결과 적자 </a:t>
            </a:r>
            <a:r>
              <a:rPr lang="en-US" altLang="ko-KR" dirty="0" smtClean="0"/>
              <a:t>&amp; </a:t>
            </a:r>
            <a:r>
              <a:rPr lang="ko-KR" altLang="en-US" dirty="0" smtClean="0"/>
              <a:t>성과평가 결과 부진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필수 진료과목으로 운영 필요성 존재하나 성과평가 결과 부진하여 지속 운영 필요성에 대한 검토 필요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100</a:t>
            </a:r>
            <a:r>
              <a:rPr lang="ko-KR" altLang="en-US" dirty="0" smtClean="0"/>
              <a:t>대 다빈도 상병 분석 결과를 </a:t>
            </a:r>
            <a:r>
              <a:rPr lang="ko-KR" altLang="en-US" dirty="0" err="1" smtClean="0"/>
              <a:t>진료과와</a:t>
            </a:r>
            <a:r>
              <a:rPr lang="ko-KR" altLang="en-US" dirty="0" smtClean="0"/>
              <a:t> 연결하여 </a:t>
            </a:r>
            <a:r>
              <a:rPr lang="en-US" altLang="ko-KR" dirty="0" smtClean="0"/>
              <a:t>A</a:t>
            </a:r>
            <a:r>
              <a:rPr lang="ko-KR" altLang="en-US" dirty="0" smtClean="0"/>
              <a:t>영역</a:t>
            </a:r>
            <a:r>
              <a:rPr lang="en-US" altLang="ko-KR" dirty="0" smtClean="0"/>
              <a:t>(</a:t>
            </a:r>
            <a:r>
              <a:rPr lang="ko-KR" altLang="en-US" dirty="0" smtClean="0"/>
              <a:t>강화</a:t>
            </a:r>
            <a:r>
              <a:rPr lang="en-US" altLang="ko-KR" dirty="0" smtClean="0"/>
              <a:t>), B</a:t>
            </a:r>
            <a:r>
              <a:rPr lang="ko-KR" altLang="en-US" dirty="0" smtClean="0"/>
              <a:t>영역</a:t>
            </a:r>
            <a:r>
              <a:rPr lang="en-US" altLang="ko-KR" dirty="0" smtClean="0"/>
              <a:t>(</a:t>
            </a:r>
            <a:r>
              <a:rPr lang="ko-KR" altLang="en-US" dirty="0" smtClean="0"/>
              <a:t>유지</a:t>
            </a:r>
            <a:r>
              <a:rPr lang="en-US" altLang="ko-KR" dirty="0" smtClean="0"/>
              <a:t>), D</a:t>
            </a:r>
            <a:r>
              <a:rPr lang="ko-KR" altLang="en-US" dirty="0" smtClean="0"/>
              <a:t>영역</a:t>
            </a:r>
            <a:r>
              <a:rPr lang="en-US" altLang="ko-KR" dirty="0" smtClean="0"/>
              <a:t>(</a:t>
            </a:r>
            <a:r>
              <a:rPr lang="ko-KR" altLang="en-US" dirty="0" smtClean="0"/>
              <a:t>경쟁력 확보</a:t>
            </a:r>
            <a:r>
              <a:rPr lang="en-US" altLang="ko-KR" dirty="0" smtClean="0"/>
              <a:t>) </a:t>
            </a:r>
            <a:r>
              <a:rPr lang="ko-KR" altLang="en-US" dirty="0" smtClean="0"/>
              <a:t>중심 검토</a:t>
            </a:r>
          </a:p>
          <a:p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344488" y="2204256"/>
            <a:ext cx="1014113" cy="1467391"/>
          </a:xfrm>
          <a:prstGeom prst="rect">
            <a:avLst/>
          </a:prstGeom>
          <a:solidFill>
            <a:srgbClr val="F9DA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dirty="0">
                <a:solidFill>
                  <a:srgbClr val="000000"/>
                </a:solidFill>
              </a:rPr>
              <a:t>전략 과제</a:t>
            </a:r>
            <a:endParaRPr lang="en-US" altLang="ko-KR" sz="1200" b="1" dirty="0">
              <a:solidFill>
                <a:srgbClr val="000000"/>
              </a:solidFill>
            </a:endParaRPr>
          </a:p>
          <a:p>
            <a:pPr algn="ctr"/>
            <a:r>
              <a:rPr lang="ko-KR" altLang="en-US" sz="1200" b="1" dirty="0">
                <a:solidFill>
                  <a:srgbClr val="000000"/>
                </a:solidFill>
              </a:rPr>
              <a:t>도출 결과</a:t>
            </a:r>
            <a:endParaRPr lang="en-US" altLang="ko-KR" sz="1200" b="1" dirty="0">
              <a:solidFill>
                <a:srgbClr val="000000"/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323528" y="3789040"/>
            <a:ext cx="1080120" cy="136815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200" b="1" dirty="0" smtClean="0">
                <a:solidFill>
                  <a:srgbClr val="000000"/>
                </a:solidFill>
              </a:rPr>
              <a:t>중점서비스</a:t>
            </a:r>
            <a:endParaRPr lang="en-US" altLang="ko-KR" sz="1200" b="1" dirty="0" smtClean="0">
              <a:solidFill>
                <a:srgbClr val="00000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1200" b="1" dirty="0" smtClean="0">
                <a:solidFill>
                  <a:srgbClr val="000000"/>
                </a:solidFill>
              </a:rPr>
              <a:t>영역 도출</a:t>
            </a:r>
            <a:endParaRPr lang="en-US" altLang="ko-KR" sz="1200" b="1" dirty="0" smtClean="0">
              <a:solidFill>
                <a:srgbClr val="00000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1200" b="1" dirty="0" smtClean="0">
                <a:solidFill>
                  <a:srgbClr val="000000"/>
                </a:solidFill>
              </a:rPr>
              <a:t>결과</a:t>
            </a:r>
            <a:endParaRPr lang="en-US" altLang="ko-KR" sz="1200" b="1" dirty="0">
              <a:solidFill>
                <a:srgbClr val="000000"/>
              </a:solidFill>
            </a:endParaRPr>
          </a:p>
        </p:txBody>
      </p:sp>
      <p:sp>
        <p:nvSpPr>
          <p:cNvPr id="7" name="오른쪽 화살표 6"/>
          <p:cNvSpPr/>
          <p:nvPr/>
        </p:nvSpPr>
        <p:spPr>
          <a:xfrm>
            <a:off x="416496" y="5589240"/>
            <a:ext cx="864096" cy="576064"/>
          </a:xfrm>
          <a:prstGeom prst="rightArrow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8" name="내용 개체 틀 8"/>
          <p:cNvGraphicFramePr>
            <a:graphicFrameLocks/>
          </p:cNvGraphicFramePr>
          <p:nvPr/>
        </p:nvGraphicFramePr>
        <p:xfrm>
          <a:off x="1496616" y="2276872"/>
          <a:ext cx="7910448" cy="1296144"/>
        </p:xfrm>
        <a:graphic>
          <a:graphicData uri="http://schemas.openxmlformats.org/drawingml/2006/table">
            <a:tbl>
              <a:tblPr/>
              <a:tblGrid>
                <a:gridCol w="1279740"/>
                <a:gridCol w="1234036"/>
                <a:gridCol w="1083372"/>
                <a:gridCol w="1083372"/>
                <a:gridCol w="1119187"/>
                <a:gridCol w="1312981"/>
                <a:gridCol w="797760"/>
              </a:tblGrid>
              <a:tr h="324036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진료과목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필수진료과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/</a:t>
                      </a:r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시설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구분손익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성과평가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비고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우선대안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</a:t>
                      </a:r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차대안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324036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내과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필수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적자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부진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거버넌스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지속유지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4036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응급의학과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필수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FF0000"/>
                          </a:solidFill>
                          <a:latin typeface="맑은 고딕"/>
                        </a:rPr>
                        <a:t>적자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부진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전문의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2, </a:t>
                      </a:r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공보의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거버넌스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지속유지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4036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재활의학과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필수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FF0000"/>
                          </a:solidFill>
                          <a:latin typeface="맑은 고딕"/>
                        </a:rPr>
                        <a:t>적자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부진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거버넌스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지속유지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9" name="표 8"/>
          <p:cNvGraphicFramePr>
            <a:graphicFrameLocks noGrp="1"/>
          </p:cNvGraphicFramePr>
          <p:nvPr/>
        </p:nvGraphicFramePr>
        <p:xfrm>
          <a:off x="1496616" y="3817615"/>
          <a:ext cx="7848872" cy="1296144"/>
        </p:xfrm>
        <a:graphic>
          <a:graphicData uri="http://schemas.openxmlformats.org/drawingml/2006/table">
            <a:tbl>
              <a:tblPr/>
              <a:tblGrid>
                <a:gridCol w="1466641"/>
                <a:gridCol w="1697737"/>
                <a:gridCol w="1571978"/>
                <a:gridCol w="1556258"/>
                <a:gridCol w="1556258"/>
              </a:tblGrid>
              <a:tr h="324036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진료과목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B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C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D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</a:tr>
              <a:tr h="324036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내과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4036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응급의학과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4036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재활의학과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" name="모서리가 둥근 직사각형 9"/>
          <p:cNvSpPr/>
          <p:nvPr/>
        </p:nvSpPr>
        <p:spPr>
          <a:xfrm>
            <a:off x="1568624" y="5229200"/>
            <a:ext cx="7992888" cy="1152128"/>
          </a:xfrm>
          <a:prstGeom prst="roundRect">
            <a:avLst/>
          </a:prstGeom>
          <a:solidFill>
            <a:schemeClr val="bg2">
              <a:lumMod val="5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ko-KR" altLang="en-US" sz="1300" b="1" dirty="0" smtClean="0">
                <a:solidFill>
                  <a:schemeClr val="bg1"/>
                </a:solidFill>
              </a:rPr>
              <a:t> 추가 검토 시행 대상 진료과목 </a:t>
            </a:r>
            <a:r>
              <a:rPr lang="en-US" altLang="ko-KR" sz="1300" b="1" dirty="0" smtClean="0">
                <a:solidFill>
                  <a:schemeClr val="bg1"/>
                </a:solidFill>
              </a:rPr>
              <a:t>: </a:t>
            </a:r>
            <a:r>
              <a:rPr lang="ko-KR" altLang="en-US" sz="1300" b="1" dirty="0" smtClean="0">
                <a:solidFill>
                  <a:schemeClr val="bg1"/>
                </a:solidFill>
              </a:rPr>
              <a:t>내과</a:t>
            </a:r>
            <a:endParaRPr lang="en-US" altLang="ko-KR" sz="1300" b="1" dirty="0" smtClean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1300" b="1" dirty="0" smtClean="0">
                <a:solidFill>
                  <a:schemeClr val="bg1"/>
                </a:solidFill>
              </a:rPr>
              <a:t> </a:t>
            </a:r>
            <a:r>
              <a:rPr lang="ko-KR" altLang="en-US" sz="1300" b="1" dirty="0" smtClean="0">
                <a:solidFill>
                  <a:schemeClr val="bg1"/>
                </a:solidFill>
              </a:rPr>
              <a:t>추가 검토 제외 대상</a:t>
            </a:r>
            <a:endParaRPr lang="en-US" altLang="ko-KR" sz="1300" b="1" dirty="0" smtClean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  <a:buFontTx/>
              <a:buChar char="-"/>
            </a:pPr>
            <a:r>
              <a:rPr lang="ko-KR" altLang="en-US" sz="1300" b="1" dirty="0" smtClean="0">
                <a:solidFill>
                  <a:schemeClr val="bg1"/>
                </a:solidFill>
              </a:rPr>
              <a:t> 재활의학과 </a:t>
            </a:r>
            <a:r>
              <a:rPr lang="en-US" altLang="ko-KR" sz="1300" b="1" dirty="0" smtClean="0">
                <a:solidFill>
                  <a:schemeClr val="bg1"/>
                </a:solidFill>
              </a:rPr>
              <a:t>: </a:t>
            </a:r>
            <a:r>
              <a:rPr lang="ko-KR" altLang="en-US" sz="1300" b="1" dirty="0" smtClean="0">
                <a:solidFill>
                  <a:schemeClr val="bg1"/>
                </a:solidFill>
              </a:rPr>
              <a:t>정형외과 특성화로 지속유지 필요</a:t>
            </a:r>
            <a:endParaRPr lang="en-US" altLang="ko-KR" sz="1300" b="1" dirty="0" smtClean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altLang="ko-KR" sz="1300" b="1" dirty="0" smtClean="0">
                <a:solidFill>
                  <a:schemeClr val="bg1"/>
                </a:solidFill>
              </a:rPr>
              <a:t> </a:t>
            </a:r>
            <a:r>
              <a:rPr lang="ko-KR" altLang="en-US" sz="1300" b="1" dirty="0" smtClean="0">
                <a:solidFill>
                  <a:schemeClr val="bg1"/>
                </a:solidFill>
              </a:rPr>
              <a:t>응급의학과 </a:t>
            </a:r>
            <a:r>
              <a:rPr lang="en-US" altLang="ko-KR" sz="1300" b="1" dirty="0" smtClean="0">
                <a:solidFill>
                  <a:schemeClr val="bg1"/>
                </a:solidFill>
              </a:rPr>
              <a:t>: </a:t>
            </a:r>
            <a:r>
              <a:rPr lang="ko-KR" altLang="en-US" sz="1300" b="1" dirty="0" smtClean="0">
                <a:solidFill>
                  <a:schemeClr val="bg1"/>
                </a:solidFill>
              </a:rPr>
              <a:t>입원상병으로 평가 불가능하며</a:t>
            </a:r>
            <a:r>
              <a:rPr lang="en-US" altLang="ko-KR" sz="1300" b="1" dirty="0" smtClean="0">
                <a:solidFill>
                  <a:schemeClr val="bg1"/>
                </a:solidFill>
              </a:rPr>
              <a:t>, </a:t>
            </a:r>
            <a:r>
              <a:rPr lang="ko-KR" altLang="en-US" sz="1300" b="1" dirty="0" smtClean="0">
                <a:solidFill>
                  <a:schemeClr val="bg1"/>
                </a:solidFill>
              </a:rPr>
              <a:t>현재도 최소 자원 투입으로 운영 중임</a:t>
            </a:r>
            <a:endParaRPr lang="ko-KR" altLang="en-US" sz="13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전략과제 도출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진료 영역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추가 검토 시행 </a:t>
            </a:r>
            <a:r>
              <a:rPr lang="en-US" altLang="ko-KR" dirty="0" smtClean="0"/>
              <a:t>: </a:t>
            </a:r>
            <a:r>
              <a:rPr lang="ko-KR" altLang="en-US" dirty="0" smtClean="0"/>
              <a:t>내과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수익성 </a:t>
            </a:r>
            <a:r>
              <a:rPr lang="en-US" altLang="ko-KR" dirty="0" smtClean="0"/>
              <a:t>4</a:t>
            </a:r>
            <a:r>
              <a:rPr lang="ko-KR" altLang="en-US" dirty="0" smtClean="0"/>
              <a:t>개 의료원 대비 낮은 수준이며 공주의료원은 진폐를 포함한 것으로 일당진료비 수준 매우 낮음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D</a:t>
            </a:r>
            <a:r>
              <a:rPr lang="ko-KR" altLang="en-US" dirty="0" smtClean="0"/>
              <a:t>그룹</a:t>
            </a:r>
            <a:r>
              <a:rPr lang="en-US" altLang="ko-KR" dirty="0" smtClean="0"/>
              <a:t>(</a:t>
            </a:r>
            <a:r>
              <a:rPr lang="ko-KR" altLang="en-US" dirty="0" smtClean="0"/>
              <a:t>경쟁력확보</a:t>
            </a:r>
            <a:r>
              <a:rPr lang="en-US" altLang="ko-KR" dirty="0" smtClean="0"/>
              <a:t>)</a:t>
            </a:r>
            <a:r>
              <a:rPr lang="ko-KR" altLang="en-US" dirty="0" smtClean="0"/>
              <a:t>상병 중 신장 관련 영역은 </a:t>
            </a:r>
            <a:r>
              <a:rPr lang="en-US" altLang="ko-KR" dirty="0" smtClean="0"/>
              <a:t>2014</a:t>
            </a:r>
            <a:r>
              <a:rPr lang="ko-KR" altLang="en-US" dirty="0" smtClean="0"/>
              <a:t>년 신장내과 및 </a:t>
            </a:r>
            <a:r>
              <a:rPr lang="ko-KR" altLang="en-US" dirty="0" err="1" smtClean="0"/>
              <a:t>투석실</a:t>
            </a:r>
            <a:r>
              <a:rPr lang="ko-KR" altLang="en-US" dirty="0" smtClean="0"/>
              <a:t> 운영 시행</a:t>
            </a:r>
            <a:r>
              <a:rPr lang="en-US" altLang="ko-KR" dirty="0" smtClean="0"/>
              <a:t>. </a:t>
            </a:r>
            <a:r>
              <a:rPr lang="ko-KR" altLang="en-US" dirty="0" smtClean="0"/>
              <a:t>소화기계 상병 입원일당 진료비 수준 낮음</a:t>
            </a:r>
            <a:endParaRPr lang="en-US" altLang="ko-KR" dirty="0" smtClean="0"/>
          </a:p>
          <a:p>
            <a:pPr lvl="1">
              <a:buNone/>
            </a:pPr>
            <a:r>
              <a:rPr lang="ko-KR" altLang="en-US" b="1" dirty="0" smtClean="0"/>
              <a:t>→ </a:t>
            </a:r>
            <a:r>
              <a:rPr lang="ko-KR" altLang="en-US" b="1" dirty="0" smtClean="0">
                <a:solidFill>
                  <a:schemeClr val="bg2">
                    <a:lumMod val="50000"/>
                  </a:schemeClr>
                </a:solidFill>
              </a:rPr>
              <a:t>지속유지 검토 </a:t>
            </a:r>
            <a:r>
              <a:rPr lang="en-US" altLang="ko-KR" dirty="0" smtClean="0"/>
              <a:t>: A</a:t>
            </a:r>
            <a:r>
              <a:rPr lang="ko-KR" altLang="en-US" dirty="0" smtClean="0"/>
              <a:t>그룹</a:t>
            </a:r>
            <a:r>
              <a:rPr lang="en-US" altLang="ko-KR" dirty="0" smtClean="0"/>
              <a:t>, B</a:t>
            </a:r>
            <a:r>
              <a:rPr lang="ko-KR" altLang="en-US" dirty="0" smtClean="0"/>
              <a:t>그룹 상병 중 일당진료비 낮은 영역</a:t>
            </a:r>
            <a:r>
              <a:rPr lang="en-US" altLang="ko-KR" dirty="0" smtClean="0"/>
              <a:t>(</a:t>
            </a:r>
            <a:r>
              <a:rPr lang="ko-KR" altLang="en-US" dirty="0" smtClean="0"/>
              <a:t>주로 소화기계</a:t>
            </a:r>
            <a:r>
              <a:rPr lang="en-US" altLang="ko-KR" dirty="0" smtClean="0"/>
              <a:t>)</a:t>
            </a:r>
            <a:r>
              <a:rPr lang="ko-KR" altLang="en-US" dirty="0" smtClean="0"/>
              <a:t>의 진료비 수준 상승</a:t>
            </a:r>
            <a:endParaRPr lang="ko-KR" altLang="en-US" b="1" dirty="0" smtClean="0"/>
          </a:p>
          <a:p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ko-KR" altLang="en-US"/>
          </a:p>
        </p:txBody>
      </p:sp>
      <p:graphicFrame>
        <p:nvGraphicFramePr>
          <p:cNvPr id="5" name="표 4"/>
          <p:cNvGraphicFramePr>
            <a:graphicFrameLocks noGrp="1"/>
          </p:cNvGraphicFramePr>
          <p:nvPr/>
        </p:nvGraphicFramePr>
        <p:xfrm>
          <a:off x="523342" y="2204864"/>
          <a:ext cx="7453994" cy="671697"/>
        </p:xfrm>
        <a:graphic>
          <a:graphicData uri="http://schemas.openxmlformats.org/drawingml/2006/table">
            <a:tbl>
              <a:tblPr/>
              <a:tblGrid>
                <a:gridCol w="1355725"/>
                <a:gridCol w="1385168"/>
                <a:gridCol w="1371316"/>
                <a:gridCol w="1371316"/>
                <a:gridCol w="1371316"/>
                <a:gridCol w="599153"/>
              </a:tblGrid>
              <a:tr h="223899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구분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천안의료원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서산의료원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홍성의료원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공주의료원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순위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</a:tr>
              <a:tr h="223899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의사 </a:t>
                      </a:r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1</a:t>
                      </a: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인당 의료수익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911,453,400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1,630,358,369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2,399,852,016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1,369,985,443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899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입원환자 일당진료비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118,521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154,605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183,204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119,967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표 5"/>
          <p:cNvGraphicFramePr>
            <a:graphicFrameLocks noGrp="1"/>
          </p:cNvGraphicFramePr>
          <p:nvPr/>
        </p:nvGraphicFramePr>
        <p:xfrm>
          <a:off x="507554" y="2977902"/>
          <a:ext cx="8621910" cy="3413760"/>
        </p:xfrm>
        <a:graphic>
          <a:graphicData uri="http://schemas.openxmlformats.org/drawingml/2006/table">
            <a:tbl>
              <a:tblPr/>
              <a:tblGrid>
                <a:gridCol w="544513"/>
                <a:gridCol w="442913"/>
                <a:gridCol w="2970213"/>
                <a:gridCol w="404813"/>
                <a:gridCol w="404813"/>
                <a:gridCol w="261938"/>
                <a:gridCol w="608013"/>
                <a:gridCol w="647700"/>
                <a:gridCol w="647700"/>
                <a:gridCol w="563098"/>
                <a:gridCol w="563098"/>
                <a:gridCol w="563098"/>
              </a:tblGrid>
              <a:tr h="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중점서비스</a:t>
                      </a:r>
                      <a:endParaRPr lang="en-US" altLang="ko-KR" sz="800" b="0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영역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상병코드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상병명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의료권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천안의료원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입원일당 요양급여비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전체</a:t>
                      </a:r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(ⓐ)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관내</a:t>
                      </a:r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(ⓑ)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RI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입원일수</a:t>
                      </a:r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(ⓒ)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점유율</a:t>
                      </a:r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(ⓒ/ⓐ)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점유율</a:t>
                      </a:r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(ⓒ/ⓑ)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전체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관내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의료원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0">
                <a:tc rowSpan="9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A</a:t>
                      </a:r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그룹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A09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감염성 및 상세불명 기원의 기타 위장염 및 결장염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9,675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8,482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87.7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482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5.0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5.7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130,122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130,342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126,381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C16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위의 악성 신생물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9,802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6,119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62.4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395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4.0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6.5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305,011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289,715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153,888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C20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직장의 악성신생물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3,033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1,831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60.4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176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5.8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9.6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282,567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280,569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186,681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C22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간 및 간내 담관의 악성 신생물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6,844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3,636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53.1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272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4.0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7.5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362,670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302,578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103,473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E11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인슐린</a:t>
                      </a:r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-</a:t>
                      </a:r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비의존 당뇨병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8,421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6,536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77.6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2,089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24.8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32.0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123,267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128,930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98,909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I10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본태성</a:t>
                      </a:r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일차성</a:t>
                      </a:r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)</a:t>
                      </a:r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고혈압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2,063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762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36.9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404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19.6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53.0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77,151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144,196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41,476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J18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상세불명 병원체의 폐렴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17,676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14,675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83.0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2,096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11.9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14.3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175,704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174,611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142,041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K63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장의 기타 질환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1,038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651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62.7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124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11.9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19.0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266,703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279,270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285,104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K80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담석증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4,982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4,145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83.2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207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4.2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5.0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388,534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387,431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148,503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rowSpan="12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B</a:t>
                      </a:r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그룹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A41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기타 패혈증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1,986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1,664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83.8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478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24.1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28.7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369,870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339,287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174,947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B02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대상포진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1,462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1,280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87.6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234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16.0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18.3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118,697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117,979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96,218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C18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결장의 악성 신생물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4,477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3,199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71.5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183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4.1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5.7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316,278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296,820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269,528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I50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심부전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2,747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2,282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83.1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270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9.8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11.8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271,892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261,980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126,947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J15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달리 분류되지 않은 세균폐렴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3,855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2,873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74.5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780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20.2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27.1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150,469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146,120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115,014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J44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기타 만성 폐색성 폐질환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3,660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3,126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85.4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2,063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56.4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66.0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171,076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174,293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99,251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J45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천식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2,514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2,119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84.3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729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29.0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34.4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141,163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146,120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109,247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K21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위</a:t>
                      </a:r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-</a:t>
                      </a:r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식도역류병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1,112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981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88.2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542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48.7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55.2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124,957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122,517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86,743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K25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위궤양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1,450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1,119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77.2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147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10.1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13.1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206,729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210,902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156,463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K29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위염 및 십이지장염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1,000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726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72.6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233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23.3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32.1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128,668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141,191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102,069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K70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알코올성 간질환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4,532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3,942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87.0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1,098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24.2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27.9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179,658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179,347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101,780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L03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연조직염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1,908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1,421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74.5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160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8.4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11.3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131,858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131,424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108,760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D</a:t>
                      </a:r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그룹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B08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달리 분류되지않은 피부및 점막병터가 특징인 기타 이러스 감염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1,088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963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88.5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77,208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75,638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C34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기관지 및 폐의 악성 신생물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8,485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5,186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61.1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143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1.7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2.8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325,205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314,871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136,497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I20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협심증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3,983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3,201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80.4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1.3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1.6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688,829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655,697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115,089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J12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달리 분류되지 않은 바이러스폐렴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1,600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1,417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88.6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115,043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115,037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N18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만성 신장질환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8,018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6,143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76.6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105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1.3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1.7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275,423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244,926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102,408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전략과제 도출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진료 영역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ko-KR" altLang="en-US"/>
          </a:p>
        </p:txBody>
      </p:sp>
      <p:graphicFrame>
        <p:nvGraphicFramePr>
          <p:cNvPr id="5" name="내용 개체 틀 8"/>
          <p:cNvGraphicFramePr>
            <a:graphicFrameLocks/>
          </p:cNvGraphicFramePr>
          <p:nvPr/>
        </p:nvGraphicFramePr>
        <p:xfrm>
          <a:off x="560512" y="2204862"/>
          <a:ext cx="5372417" cy="3888434"/>
        </p:xfrm>
        <a:graphic>
          <a:graphicData uri="http://schemas.openxmlformats.org/drawingml/2006/table">
            <a:tbl>
              <a:tblPr/>
              <a:tblGrid>
                <a:gridCol w="1279740"/>
                <a:gridCol w="1234036"/>
                <a:gridCol w="1445941"/>
                <a:gridCol w="1412700"/>
              </a:tblGrid>
              <a:tr h="35349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진료과목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필수진료과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/</a:t>
                      </a:r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시설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구분손익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성과평가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내과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필수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FF0000"/>
                          </a:solidFill>
                          <a:latin typeface="맑은 고딕"/>
                        </a:rPr>
                        <a:t>적자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FF0000"/>
                          </a:solidFill>
                          <a:latin typeface="맑은 고딕"/>
                        </a:rPr>
                        <a:t>부진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신경과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FF0000"/>
                          </a:solidFill>
                          <a:latin typeface="맑은 고딕"/>
                        </a:rPr>
                        <a:t>적자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FF0000"/>
                          </a:solidFill>
                          <a:latin typeface="맑은 고딕"/>
                        </a:rPr>
                        <a:t>부진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외과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필수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FF0000"/>
                          </a:solidFill>
                          <a:latin typeface="맑은 고딕"/>
                        </a:rPr>
                        <a:t>적자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양호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정형외과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필수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FF0000"/>
                          </a:solidFill>
                          <a:latin typeface="맑은 고딕"/>
                        </a:rPr>
                        <a:t>적자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양호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소아청소년과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필수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FF0000"/>
                          </a:solidFill>
                          <a:latin typeface="맑은 고딕"/>
                        </a:rPr>
                        <a:t>적자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양호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산부인과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필수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FF0000"/>
                          </a:solidFill>
                          <a:latin typeface="맑은 고딕"/>
                        </a:rPr>
                        <a:t>적자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양호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치과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FF0000"/>
                          </a:solidFill>
                          <a:latin typeface="맑은 고딕"/>
                        </a:rPr>
                        <a:t>적자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FF0000"/>
                          </a:solidFill>
                          <a:latin typeface="맑은 고딕"/>
                        </a:rPr>
                        <a:t>부진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응급의학과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필수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FF0000"/>
                          </a:solidFill>
                          <a:latin typeface="맑은 고딕"/>
                        </a:rPr>
                        <a:t>적자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FF0000"/>
                          </a:solidFill>
                          <a:latin typeface="맑은 고딕"/>
                        </a:rPr>
                        <a:t>부진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가정의학과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FF0000"/>
                          </a:solidFill>
                          <a:latin typeface="맑은 고딕"/>
                        </a:rPr>
                        <a:t>적자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양호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재활의학과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필수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FF0000"/>
                          </a:solidFill>
                          <a:latin typeface="맑은 고딕"/>
                        </a:rPr>
                        <a:t>적자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부진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직사각형 5"/>
          <p:cNvSpPr/>
          <p:nvPr/>
        </p:nvSpPr>
        <p:spPr>
          <a:xfrm>
            <a:off x="527560" y="1259235"/>
            <a:ext cx="1014113" cy="648072"/>
          </a:xfrm>
          <a:prstGeom prst="rect">
            <a:avLst/>
          </a:prstGeom>
          <a:solidFill>
            <a:srgbClr val="F9DA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dirty="0">
                <a:solidFill>
                  <a:srgbClr val="000000"/>
                </a:solidFill>
              </a:rPr>
              <a:t>전략 과제</a:t>
            </a:r>
            <a:endParaRPr lang="en-US" altLang="ko-KR" sz="1200" b="1" dirty="0">
              <a:solidFill>
                <a:srgbClr val="000000"/>
              </a:solidFill>
            </a:endParaRPr>
          </a:p>
          <a:p>
            <a:pPr algn="ctr"/>
            <a:r>
              <a:rPr lang="ko-KR" altLang="en-US" sz="1200" b="1" dirty="0">
                <a:solidFill>
                  <a:srgbClr val="000000"/>
                </a:solidFill>
              </a:rPr>
              <a:t>도출 </a:t>
            </a:r>
            <a:r>
              <a:rPr lang="ko-KR" altLang="en-US" sz="1200" b="1" dirty="0" smtClean="0">
                <a:solidFill>
                  <a:srgbClr val="000000"/>
                </a:solidFill>
              </a:rPr>
              <a:t>결과</a:t>
            </a:r>
            <a:endParaRPr lang="en-US" altLang="ko-KR" sz="1200" b="1" dirty="0" smtClean="0">
              <a:solidFill>
                <a:srgbClr val="000000"/>
              </a:solidFill>
            </a:endParaRPr>
          </a:p>
          <a:p>
            <a:pPr algn="ctr"/>
            <a:r>
              <a:rPr lang="en-US" altLang="ko-KR" sz="1200" b="1" dirty="0" smtClean="0">
                <a:solidFill>
                  <a:srgbClr val="000000"/>
                </a:solidFill>
              </a:rPr>
              <a:t>(</a:t>
            </a:r>
            <a:r>
              <a:rPr lang="ko-KR" altLang="en-US" sz="1200" b="1" dirty="0" err="1" smtClean="0">
                <a:solidFill>
                  <a:srgbClr val="000000"/>
                </a:solidFill>
              </a:rPr>
              <a:t>확정안</a:t>
            </a:r>
            <a:r>
              <a:rPr lang="en-US" altLang="ko-KR" sz="1200" b="1" dirty="0" smtClean="0">
                <a:solidFill>
                  <a:srgbClr val="000000"/>
                </a:solidFill>
              </a:rPr>
              <a:t>)</a:t>
            </a:r>
            <a:endParaRPr lang="en-US" altLang="ko-KR" sz="1200" b="1" dirty="0">
              <a:solidFill>
                <a:srgbClr val="000000"/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1691680" y="1268760"/>
            <a:ext cx="7128792" cy="648072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ko-KR" altLang="en-US" sz="1200" dirty="0">
                <a:solidFill>
                  <a:srgbClr val="000000"/>
                </a:solidFill>
              </a:rPr>
              <a:t> </a:t>
            </a:r>
            <a:r>
              <a:rPr lang="ko-KR" altLang="en-US" sz="1200" dirty="0" smtClean="0">
                <a:solidFill>
                  <a:srgbClr val="000000"/>
                </a:solidFill>
              </a:rPr>
              <a:t>필수진료과목에 대한 추가 검토 실행 후 확정된 진료과별 검토 대안</a:t>
            </a:r>
            <a:endParaRPr lang="en-US" altLang="ko-KR" sz="1200" dirty="0" smtClean="0">
              <a:solidFill>
                <a:srgbClr val="00000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altLang="ko-KR" sz="1200" dirty="0" smtClean="0">
                <a:solidFill>
                  <a:srgbClr val="000000"/>
                </a:solidFill>
              </a:rPr>
              <a:t> 2</a:t>
            </a:r>
            <a:r>
              <a:rPr lang="ko-KR" altLang="en-US" sz="1200" dirty="0" smtClean="0">
                <a:solidFill>
                  <a:srgbClr val="000000"/>
                </a:solidFill>
              </a:rPr>
              <a:t>차 검토대안 선택 </a:t>
            </a:r>
            <a:r>
              <a:rPr lang="ko-KR" altLang="en-US" sz="1200" dirty="0" err="1" smtClean="0">
                <a:solidFill>
                  <a:srgbClr val="000000"/>
                </a:solidFill>
              </a:rPr>
              <a:t>진료과</a:t>
            </a:r>
            <a:r>
              <a:rPr lang="ko-KR" altLang="en-US" sz="1200" dirty="0" smtClean="0">
                <a:solidFill>
                  <a:srgbClr val="000000"/>
                </a:solidFill>
              </a:rPr>
              <a:t> </a:t>
            </a:r>
            <a:r>
              <a:rPr lang="en-US" altLang="ko-KR" sz="1200" dirty="0" smtClean="0">
                <a:solidFill>
                  <a:srgbClr val="000000"/>
                </a:solidFill>
              </a:rPr>
              <a:t>: </a:t>
            </a:r>
            <a:r>
              <a:rPr lang="ko-KR" altLang="en-US" sz="1200" dirty="0" smtClean="0">
                <a:solidFill>
                  <a:srgbClr val="000000"/>
                </a:solidFill>
              </a:rPr>
              <a:t>내과</a:t>
            </a:r>
            <a:r>
              <a:rPr lang="en-US" altLang="ko-KR" sz="1200" dirty="0" smtClean="0">
                <a:solidFill>
                  <a:srgbClr val="000000"/>
                </a:solidFill>
              </a:rPr>
              <a:t>, </a:t>
            </a:r>
            <a:r>
              <a:rPr lang="ko-KR" altLang="en-US" sz="1200" dirty="0" smtClean="0">
                <a:solidFill>
                  <a:srgbClr val="000000"/>
                </a:solidFill>
              </a:rPr>
              <a:t>외과</a:t>
            </a:r>
            <a:r>
              <a:rPr lang="en-US" altLang="ko-KR" sz="1200" dirty="0" smtClean="0">
                <a:solidFill>
                  <a:srgbClr val="000000"/>
                </a:solidFill>
              </a:rPr>
              <a:t>, </a:t>
            </a:r>
            <a:r>
              <a:rPr lang="ko-KR" altLang="en-US" sz="1200" dirty="0" smtClean="0">
                <a:solidFill>
                  <a:srgbClr val="000000"/>
                </a:solidFill>
              </a:rPr>
              <a:t>정형외과</a:t>
            </a:r>
            <a:r>
              <a:rPr lang="en-US" altLang="ko-KR" sz="1200" dirty="0" smtClean="0">
                <a:solidFill>
                  <a:srgbClr val="000000"/>
                </a:solidFill>
              </a:rPr>
              <a:t>, </a:t>
            </a:r>
            <a:r>
              <a:rPr lang="ko-KR" altLang="en-US" sz="1200" dirty="0" smtClean="0">
                <a:solidFill>
                  <a:srgbClr val="000000"/>
                </a:solidFill>
              </a:rPr>
              <a:t>재활의학과</a:t>
            </a:r>
            <a:endParaRPr lang="ko-KR" altLang="en-US" sz="1200" dirty="0">
              <a:solidFill>
                <a:srgbClr val="000000"/>
              </a:solidFill>
            </a:endParaRPr>
          </a:p>
        </p:txBody>
      </p:sp>
      <p:sp>
        <p:nvSpPr>
          <p:cNvPr id="8" name="타원 7"/>
          <p:cNvSpPr/>
          <p:nvPr/>
        </p:nvSpPr>
        <p:spPr>
          <a:xfrm>
            <a:off x="375913" y="1150064"/>
            <a:ext cx="309565" cy="285752"/>
          </a:xfrm>
          <a:prstGeom prst="ellipse">
            <a:avLst/>
          </a:prstGeom>
          <a:solidFill>
            <a:schemeClr val="bg1"/>
          </a:solidFill>
          <a:ln w="28575">
            <a:solidFill>
              <a:srgbClr val="0000FF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>
                <a:solidFill>
                  <a:srgbClr val="000000"/>
                </a:solidFill>
              </a:rPr>
              <a:t>4</a:t>
            </a:r>
            <a:endParaRPr lang="ko-KR" altLang="en-US" sz="1200" b="1" dirty="0">
              <a:solidFill>
                <a:srgbClr val="000000"/>
              </a:solidFill>
            </a:endParaRPr>
          </a:p>
        </p:txBody>
      </p:sp>
      <p:cxnSp>
        <p:nvCxnSpPr>
          <p:cNvPr id="9" name="직선 화살표 연결선 8"/>
          <p:cNvCxnSpPr/>
          <p:nvPr/>
        </p:nvCxnSpPr>
        <p:spPr>
          <a:xfrm>
            <a:off x="7977336" y="804236"/>
            <a:ext cx="360040" cy="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8293943" y="668313"/>
            <a:ext cx="108074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100" dirty="0" smtClean="0"/>
              <a:t>우선 검토대안</a:t>
            </a:r>
            <a:endParaRPr lang="ko-KR" altLang="en-US" sz="1100" dirty="0"/>
          </a:p>
        </p:txBody>
      </p:sp>
      <p:sp>
        <p:nvSpPr>
          <p:cNvPr id="11" name="TextBox 10"/>
          <p:cNvSpPr txBox="1"/>
          <p:nvPr/>
        </p:nvSpPr>
        <p:spPr>
          <a:xfrm>
            <a:off x="8293943" y="908720"/>
            <a:ext cx="101662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 smtClean="0"/>
              <a:t>2</a:t>
            </a:r>
            <a:r>
              <a:rPr lang="ko-KR" altLang="en-US" sz="1100" dirty="0" smtClean="0"/>
              <a:t>차 검토대안</a:t>
            </a:r>
            <a:endParaRPr lang="ko-KR" altLang="en-US" sz="1100" dirty="0"/>
          </a:p>
        </p:txBody>
      </p:sp>
      <p:sp>
        <p:nvSpPr>
          <p:cNvPr id="12" name="직사각형 11"/>
          <p:cNvSpPr/>
          <p:nvPr/>
        </p:nvSpPr>
        <p:spPr>
          <a:xfrm>
            <a:off x="7833320" y="675799"/>
            <a:ext cx="1512168" cy="504056"/>
          </a:xfrm>
          <a:prstGeom prst="rect">
            <a:avLst/>
          </a:prstGeom>
          <a:noFill/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3" name="직선 화살표 연결선 12"/>
          <p:cNvCxnSpPr/>
          <p:nvPr/>
        </p:nvCxnSpPr>
        <p:spPr>
          <a:xfrm>
            <a:off x="7948761" y="1052736"/>
            <a:ext cx="360040" cy="0"/>
          </a:xfrm>
          <a:prstGeom prst="straightConnector1">
            <a:avLst/>
          </a:prstGeom>
          <a:ln w="12700">
            <a:solidFill>
              <a:srgbClr val="FF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모서리가 둥근 직사각형 13"/>
          <p:cNvSpPr/>
          <p:nvPr/>
        </p:nvSpPr>
        <p:spPr>
          <a:xfrm>
            <a:off x="7333131" y="2542099"/>
            <a:ext cx="1152128" cy="576064"/>
          </a:xfrm>
          <a:prstGeom prst="roundRect">
            <a:avLst/>
          </a:prstGeom>
          <a:solidFill>
            <a:srgbClr val="1F90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b="1" dirty="0">
                <a:solidFill>
                  <a:srgbClr val="FFFFFF"/>
                </a:solidFill>
              </a:rPr>
              <a:t>강화</a:t>
            </a:r>
          </a:p>
        </p:txBody>
      </p:sp>
      <p:sp>
        <p:nvSpPr>
          <p:cNvPr id="15" name="모서리가 둥근 직사각형 14"/>
          <p:cNvSpPr/>
          <p:nvPr/>
        </p:nvSpPr>
        <p:spPr>
          <a:xfrm>
            <a:off x="7333131" y="3369492"/>
            <a:ext cx="1152128" cy="576064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b="1" dirty="0">
                <a:solidFill>
                  <a:srgbClr val="FFFFFF"/>
                </a:solidFill>
              </a:rPr>
              <a:t>지속 유지</a:t>
            </a:r>
          </a:p>
        </p:txBody>
      </p:sp>
      <p:sp>
        <p:nvSpPr>
          <p:cNvPr id="16" name="직사각형 15"/>
          <p:cNvSpPr/>
          <p:nvPr/>
        </p:nvSpPr>
        <p:spPr>
          <a:xfrm>
            <a:off x="7261122" y="2150392"/>
            <a:ext cx="1262910" cy="187220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FFFF"/>
              </a:solidFill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7261122" y="4486315"/>
            <a:ext cx="1262910" cy="187220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FFFF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261120" y="2182063"/>
            <a:ext cx="11176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solidFill>
                  <a:srgbClr val="000000"/>
                </a:solidFill>
              </a:rPr>
              <a:t>[</a:t>
            </a:r>
            <a:r>
              <a:rPr lang="ko-KR" altLang="en-US" sz="1200" b="1" dirty="0">
                <a:solidFill>
                  <a:srgbClr val="000000"/>
                </a:solidFill>
              </a:rPr>
              <a:t>의료원 전략</a:t>
            </a:r>
            <a:r>
              <a:rPr lang="en-US" altLang="ko-KR" sz="1200" b="1" dirty="0">
                <a:solidFill>
                  <a:srgbClr val="000000"/>
                </a:solidFill>
              </a:rPr>
              <a:t>]</a:t>
            </a:r>
            <a:endParaRPr lang="ko-KR" altLang="en-US" sz="1200" b="1" dirty="0">
              <a:solidFill>
                <a:srgbClr val="00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236295" y="4531454"/>
            <a:ext cx="12715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solidFill>
                  <a:srgbClr val="000000"/>
                </a:solidFill>
              </a:rPr>
              <a:t>[</a:t>
            </a:r>
            <a:r>
              <a:rPr lang="ko-KR" altLang="en-US" sz="1200" b="1" dirty="0" err="1">
                <a:solidFill>
                  <a:srgbClr val="000000"/>
                </a:solidFill>
              </a:rPr>
              <a:t>거버넌스</a:t>
            </a:r>
            <a:r>
              <a:rPr lang="ko-KR" altLang="en-US" sz="1200" b="1" dirty="0">
                <a:solidFill>
                  <a:srgbClr val="000000"/>
                </a:solidFill>
              </a:rPr>
              <a:t> 전략</a:t>
            </a:r>
            <a:r>
              <a:rPr lang="en-US" altLang="ko-KR" sz="1200" b="1" dirty="0">
                <a:solidFill>
                  <a:srgbClr val="000000"/>
                </a:solidFill>
              </a:rPr>
              <a:t>]</a:t>
            </a:r>
            <a:endParaRPr lang="ko-KR" altLang="en-US" sz="1200" b="1" dirty="0">
              <a:solidFill>
                <a:srgbClr val="000000"/>
              </a:solidFill>
            </a:endParaRPr>
          </a:p>
        </p:txBody>
      </p:sp>
      <p:sp>
        <p:nvSpPr>
          <p:cNvPr id="20" name="모서리가 둥근 직사각형 19"/>
          <p:cNvSpPr/>
          <p:nvPr/>
        </p:nvSpPr>
        <p:spPr>
          <a:xfrm>
            <a:off x="7333131" y="4846355"/>
            <a:ext cx="1152128" cy="432048"/>
          </a:xfrm>
          <a:prstGeom prst="round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b="1" dirty="0">
                <a:solidFill>
                  <a:srgbClr val="FFFFFF"/>
                </a:solidFill>
              </a:rPr>
              <a:t>진료 기능적 </a:t>
            </a:r>
            <a:endParaRPr lang="en-US" altLang="ko-KR" sz="1000" b="1" dirty="0">
              <a:solidFill>
                <a:srgbClr val="FFFFFF"/>
              </a:solidFill>
            </a:endParaRPr>
          </a:p>
          <a:p>
            <a:pPr algn="ctr"/>
            <a:r>
              <a:rPr lang="ko-KR" altLang="en-US" sz="1000" b="1" dirty="0">
                <a:solidFill>
                  <a:srgbClr val="FFFFFF"/>
                </a:solidFill>
              </a:rPr>
              <a:t>필요성</a:t>
            </a:r>
          </a:p>
        </p:txBody>
      </p:sp>
      <p:sp>
        <p:nvSpPr>
          <p:cNvPr id="21" name="모서리가 둥근 직사각형 20"/>
          <p:cNvSpPr/>
          <p:nvPr/>
        </p:nvSpPr>
        <p:spPr>
          <a:xfrm>
            <a:off x="7333131" y="5350411"/>
            <a:ext cx="1152128" cy="432048"/>
          </a:xfrm>
          <a:prstGeom prst="round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dirty="0">
                <a:solidFill>
                  <a:srgbClr val="FFFFFF"/>
                </a:solidFill>
              </a:rPr>
              <a:t>Community Benefit</a:t>
            </a:r>
            <a:endParaRPr lang="ko-KR" altLang="en-US" sz="1000" b="1" dirty="0">
              <a:solidFill>
                <a:srgbClr val="FFFFFF"/>
              </a:solidFill>
            </a:endParaRPr>
          </a:p>
        </p:txBody>
      </p:sp>
      <p:sp>
        <p:nvSpPr>
          <p:cNvPr id="22" name="모서리가 둥근 직사각형 21"/>
          <p:cNvSpPr/>
          <p:nvPr/>
        </p:nvSpPr>
        <p:spPr>
          <a:xfrm>
            <a:off x="7333131" y="5854467"/>
            <a:ext cx="1152128" cy="432048"/>
          </a:xfrm>
          <a:prstGeom prst="round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b="1" dirty="0">
                <a:solidFill>
                  <a:srgbClr val="FFFFFF"/>
                </a:solidFill>
              </a:rPr>
              <a:t>재정적 지원</a:t>
            </a:r>
          </a:p>
        </p:txBody>
      </p:sp>
      <p:cxnSp>
        <p:nvCxnSpPr>
          <p:cNvPr id="33" name="직선 화살표 연결선 32"/>
          <p:cNvCxnSpPr>
            <a:endCxn id="15" idx="1"/>
          </p:cNvCxnSpPr>
          <p:nvPr/>
        </p:nvCxnSpPr>
        <p:spPr>
          <a:xfrm flipV="1">
            <a:off x="5917679" y="3657524"/>
            <a:ext cx="1415452" cy="491556"/>
          </a:xfrm>
          <a:prstGeom prst="straightConnector1">
            <a:avLst/>
          </a:prstGeom>
          <a:ln w="25400">
            <a:headEnd type="diamond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직선 화살표 연결선 35"/>
          <p:cNvCxnSpPr>
            <a:endCxn id="15" idx="1"/>
          </p:cNvCxnSpPr>
          <p:nvPr/>
        </p:nvCxnSpPr>
        <p:spPr>
          <a:xfrm>
            <a:off x="5961112" y="2803734"/>
            <a:ext cx="1372019" cy="853790"/>
          </a:xfrm>
          <a:prstGeom prst="straightConnector1">
            <a:avLst/>
          </a:prstGeom>
          <a:ln w="19050">
            <a:solidFill>
              <a:srgbClr val="FF0000"/>
            </a:solidFill>
            <a:prstDash val="sysDash"/>
            <a:headEnd type="diamond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직선 화살표 연결선 37"/>
          <p:cNvCxnSpPr>
            <a:endCxn id="17" idx="1"/>
          </p:cNvCxnSpPr>
          <p:nvPr/>
        </p:nvCxnSpPr>
        <p:spPr>
          <a:xfrm>
            <a:off x="5917679" y="3056460"/>
            <a:ext cx="1343443" cy="2365959"/>
          </a:xfrm>
          <a:prstGeom prst="straightConnector1">
            <a:avLst/>
          </a:prstGeom>
          <a:ln w="25400">
            <a:headEnd type="diamond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직선 화살표 연결선 39"/>
          <p:cNvCxnSpPr>
            <a:endCxn id="14" idx="1"/>
          </p:cNvCxnSpPr>
          <p:nvPr/>
        </p:nvCxnSpPr>
        <p:spPr>
          <a:xfrm flipV="1">
            <a:off x="5961112" y="2830131"/>
            <a:ext cx="1372019" cy="598869"/>
          </a:xfrm>
          <a:prstGeom prst="straightConnector1">
            <a:avLst/>
          </a:prstGeom>
          <a:ln w="19050">
            <a:solidFill>
              <a:srgbClr val="FF0000"/>
            </a:solidFill>
            <a:prstDash val="sysDash"/>
            <a:headEnd type="diamond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직선 화살표 연결선 41"/>
          <p:cNvCxnSpPr>
            <a:endCxn id="14" idx="1"/>
          </p:cNvCxnSpPr>
          <p:nvPr/>
        </p:nvCxnSpPr>
        <p:spPr>
          <a:xfrm flipV="1">
            <a:off x="5961112" y="2830131"/>
            <a:ext cx="1372019" cy="981715"/>
          </a:xfrm>
          <a:prstGeom prst="straightConnector1">
            <a:avLst/>
          </a:prstGeom>
          <a:ln w="19050">
            <a:solidFill>
              <a:srgbClr val="FF0000"/>
            </a:solidFill>
            <a:prstDash val="sysDash"/>
            <a:headEnd type="diamond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직선 화살표 연결선 43"/>
          <p:cNvCxnSpPr>
            <a:endCxn id="15" idx="1"/>
          </p:cNvCxnSpPr>
          <p:nvPr/>
        </p:nvCxnSpPr>
        <p:spPr>
          <a:xfrm flipV="1">
            <a:off x="5917679" y="3657524"/>
            <a:ext cx="1415452" cy="911104"/>
          </a:xfrm>
          <a:prstGeom prst="straightConnector1">
            <a:avLst/>
          </a:prstGeom>
          <a:ln w="25400">
            <a:headEnd type="diamond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직선 화살표 연결선 45"/>
          <p:cNvCxnSpPr>
            <a:endCxn id="17" idx="1"/>
          </p:cNvCxnSpPr>
          <p:nvPr/>
        </p:nvCxnSpPr>
        <p:spPr>
          <a:xfrm>
            <a:off x="5917679" y="4882260"/>
            <a:ext cx="1343443" cy="540159"/>
          </a:xfrm>
          <a:prstGeom prst="straightConnector1">
            <a:avLst/>
          </a:prstGeom>
          <a:ln w="25400">
            <a:headEnd type="diamond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직선 화살표 연결선 49"/>
          <p:cNvCxnSpPr>
            <a:endCxn id="17" idx="1"/>
          </p:cNvCxnSpPr>
          <p:nvPr/>
        </p:nvCxnSpPr>
        <p:spPr>
          <a:xfrm flipV="1">
            <a:off x="5917679" y="5422419"/>
            <a:ext cx="1343443" cy="166821"/>
          </a:xfrm>
          <a:prstGeom prst="straightConnector1">
            <a:avLst/>
          </a:prstGeom>
          <a:ln w="25400">
            <a:headEnd type="diamond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직선 화살표 연결선 51"/>
          <p:cNvCxnSpPr>
            <a:endCxn id="15" idx="1"/>
          </p:cNvCxnSpPr>
          <p:nvPr/>
        </p:nvCxnSpPr>
        <p:spPr>
          <a:xfrm flipV="1">
            <a:off x="5961112" y="3657524"/>
            <a:ext cx="1372019" cy="2252860"/>
          </a:xfrm>
          <a:prstGeom prst="straightConnector1">
            <a:avLst/>
          </a:prstGeom>
          <a:ln w="19050">
            <a:solidFill>
              <a:srgbClr val="FF0000"/>
            </a:solidFill>
            <a:prstDash val="sysDash"/>
            <a:headEnd type="diamond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직선 화살표 연결선 53"/>
          <p:cNvCxnSpPr>
            <a:endCxn id="17" idx="1"/>
          </p:cNvCxnSpPr>
          <p:nvPr/>
        </p:nvCxnSpPr>
        <p:spPr>
          <a:xfrm>
            <a:off x="5917679" y="5204200"/>
            <a:ext cx="1343443" cy="218219"/>
          </a:xfrm>
          <a:prstGeom prst="straightConnector1">
            <a:avLst/>
          </a:prstGeom>
          <a:ln w="25400">
            <a:headEnd type="diamond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전략과제 도출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진료 영역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과제 도출 검토 방안 </a:t>
            </a:r>
            <a:r>
              <a:rPr lang="en-US" altLang="ko-KR" dirty="0" smtClean="0"/>
              <a:t>– </a:t>
            </a:r>
            <a:r>
              <a:rPr lang="ko-KR" altLang="en-US" dirty="0" err="1" smtClean="0"/>
              <a:t>거버넌스</a:t>
            </a:r>
            <a:r>
              <a:rPr lang="ko-KR" altLang="en-US" dirty="0" smtClean="0"/>
              <a:t> 전략 수립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경영성과가 부진한 경우 해당 </a:t>
            </a:r>
            <a:r>
              <a:rPr lang="ko-KR" altLang="en-US" dirty="0" err="1" smtClean="0"/>
              <a:t>진료과</a:t>
            </a:r>
            <a:r>
              <a:rPr lang="ko-KR" altLang="en-US" dirty="0" smtClean="0"/>
              <a:t> 운영 전략 수립은 의료원에 관계된 이해관계자 간의 합의에 의한 전략 수립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이등변 삼각형 4"/>
          <p:cNvSpPr/>
          <p:nvPr/>
        </p:nvSpPr>
        <p:spPr>
          <a:xfrm rot="16200000" flipV="1">
            <a:off x="4944231" y="3729226"/>
            <a:ext cx="2664296" cy="335657"/>
          </a:xfrm>
          <a:prstGeom prst="triangl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FFF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48802" y="1927865"/>
            <a:ext cx="9092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rgbClr val="000000"/>
                </a:solidFill>
              </a:rPr>
              <a:t>[</a:t>
            </a:r>
            <a:r>
              <a:rPr lang="ko-KR" altLang="en-US" sz="1200" b="1" dirty="0">
                <a:solidFill>
                  <a:srgbClr val="000000"/>
                </a:solidFill>
              </a:rPr>
              <a:t>검토사항</a:t>
            </a:r>
            <a:r>
              <a:rPr lang="en-US" altLang="ko-KR" sz="1200" b="1" dirty="0">
                <a:solidFill>
                  <a:srgbClr val="000000"/>
                </a:solidFill>
              </a:rPr>
              <a:t>]</a:t>
            </a:r>
            <a:endParaRPr lang="ko-KR" altLang="en-US" sz="1200" b="1" dirty="0">
              <a:solidFill>
                <a:srgbClr val="000000"/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323528" y="2555379"/>
            <a:ext cx="1080120" cy="79208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200" b="1" dirty="0">
                <a:solidFill>
                  <a:srgbClr val="000000"/>
                </a:solidFill>
              </a:rPr>
              <a:t>진료 기능적</a:t>
            </a:r>
            <a:endParaRPr lang="en-US" altLang="ko-KR" sz="1200" b="1" dirty="0">
              <a:solidFill>
                <a:srgbClr val="00000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1200" b="1" dirty="0">
                <a:solidFill>
                  <a:srgbClr val="000000"/>
                </a:solidFill>
              </a:rPr>
              <a:t>필요성</a:t>
            </a:r>
            <a:endParaRPr lang="en-US" altLang="ko-KR" sz="1200" b="1" dirty="0">
              <a:solidFill>
                <a:srgbClr val="000000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1475656" y="2545854"/>
            <a:ext cx="4392488" cy="792088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1200" dirty="0">
                <a:solidFill>
                  <a:srgbClr val="000000"/>
                </a:solidFill>
              </a:rPr>
              <a:t> </a:t>
            </a:r>
            <a:r>
              <a:rPr lang="ko-KR" altLang="en-US" sz="1200" dirty="0">
                <a:solidFill>
                  <a:srgbClr val="000000"/>
                </a:solidFill>
              </a:rPr>
              <a:t>타 </a:t>
            </a:r>
            <a:r>
              <a:rPr lang="ko-KR" altLang="en-US" sz="1200" dirty="0" err="1">
                <a:solidFill>
                  <a:srgbClr val="000000"/>
                </a:solidFill>
              </a:rPr>
              <a:t>진료과</a:t>
            </a:r>
            <a:r>
              <a:rPr lang="ko-KR" altLang="en-US" sz="1200" dirty="0">
                <a:solidFill>
                  <a:srgbClr val="000000"/>
                </a:solidFill>
              </a:rPr>
              <a:t> </a:t>
            </a:r>
            <a:r>
              <a:rPr lang="ko-KR" altLang="en-US" sz="1200" dirty="0" err="1">
                <a:solidFill>
                  <a:srgbClr val="000000"/>
                </a:solidFill>
              </a:rPr>
              <a:t>협진</a:t>
            </a:r>
            <a:r>
              <a:rPr lang="ko-KR" altLang="en-US" sz="1200" dirty="0">
                <a:solidFill>
                  <a:srgbClr val="000000"/>
                </a:solidFill>
              </a:rPr>
              <a:t> 수행 및 양질의 진료 수행 측면의 필요성</a:t>
            </a:r>
            <a:endParaRPr lang="en-US" altLang="ko-KR" sz="1200" dirty="0">
              <a:solidFill>
                <a:srgbClr val="000000"/>
              </a:solidFill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ko-KR" altLang="en-US" sz="1200" dirty="0">
                <a:solidFill>
                  <a:srgbClr val="000000"/>
                </a:solidFill>
              </a:rPr>
              <a:t> 병원의 환자 구성 특성을 감안한 필요성</a:t>
            </a:r>
            <a:endParaRPr lang="en-US" altLang="ko-KR" sz="1200" dirty="0">
              <a:solidFill>
                <a:srgbClr val="323FA0"/>
              </a:solidFill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323528" y="3501008"/>
            <a:ext cx="1080120" cy="79208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altLang="ko-KR" sz="1200" b="1" dirty="0">
                <a:solidFill>
                  <a:srgbClr val="000000"/>
                </a:solidFill>
              </a:rPr>
              <a:t>Community</a:t>
            </a:r>
          </a:p>
          <a:p>
            <a:pPr algn="ctr">
              <a:lnSpc>
                <a:spcPct val="150000"/>
              </a:lnSpc>
            </a:pPr>
            <a:r>
              <a:rPr lang="en-US" altLang="ko-KR" sz="1200" b="1" dirty="0">
                <a:solidFill>
                  <a:srgbClr val="000000"/>
                </a:solidFill>
              </a:rPr>
              <a:t>Benefit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1475656" y="3491483"/>
            <a:ext cx="4392488" cy="792088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1200" dirty="0">
                <a:solidFill>
                  <a:srgbClr val="000000"/>
                </a:solidFill>
              </a:rPr>
              <a:t> </a:t>
            </a:r>
            <a:r>
              <a:rPr lang="ko-KR" altLang="en-US" sz="1200" dirty="0">
                <a:solidFill>
                  <a:srgbClr val="000000"/>
                </a:solidFill>
              </a:rPr>
              <a:t>지역 내 </a:t>
            </a:r>
            <a:r>
              <a:rPr lang="ko-KR" altLang="en-US" sz="1200" dirty="0" err="1">
                <a:solidFill>
                  <a:srgbClr val="000000"/>
                </a:solidFill>
              </a:rPr>
              <a:t>진료과</a:t>
            </a:r>
            <a:r>
              <a:rPr lang="ko-KR" altLang="en-US" sz="1200" dirty="0">
                <a:solidFill>
                  <a:srgbClr val="000000"/>
                </a:solidFill>
              </a:rPr>
              <a:t> 공급 현황에 의한 </a:t>
            </a:r>
            <a:r>
              <a:rPr lang="ko-KR" altLang="en-US" sz="1200" dirty="0" err="1">
                <a:solidFill>
                  <a:srgbClr val="000000"/>
                </a:solidFill>
              </a:rPr>
              <a:t>접근성</a:t>
            </a:r>
            <a:endParaRPr lang="en-US" altLang="ko-KR" sz="1200" dirty="0">
              <a:solidFill>
                <a:srgbClr val="000000"/>
              </a:solidFill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1200" dirty="0">
                <a:solidFill>
                  <a:srgbClr val="000000"/>
                </a:solidFill>
              </a:rPr>
              <a:t> </a:t>
            </a:r>
            <a:r>
              <a:rPr lang="ko-KR" altLang="en-US" sz="1200" dirty="0">
                <a:solidFill>
                  <a:srgbClr val="000000"/>
                </a:solidFill>
              </a:rPr>
              <a:t>의료원 이용 환자의 지리적 </a:t>
            </a:r>
            <a:r>
              <a:rPr lang="ko-KR" altLang="en-US" sz="1200" dirty="0" err="1">
                <a:solidFill>
                  <a:srgbClr val="000000"/>
                </a:solidFill>
              </a:rPr>
              <a:t>접근성</a:t>
            </a:r>
            <a:endParaRPr lang="en-US" altLang="ko-KR" sz="1200" dirty="0">
              <a:solidFill>
                <a:srgbClr val="323FA0"/>
              </a:solidFill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323528" y="4437112"/>
            <a:ext cx="1080120" cy="79208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200" b="1" dirty="0">
                <a:solidFill>
                  <a:srgbClr val="000000"/>
                </a:solidFill>
              </a:rPr>
              <a:t>재정적 지원</a:t>
            </a:r>
            <a:endParaRPr lang="en-US" altLang="ko-KR" sz="1200" b="1" dirty="0">
              <a:solidFill>
                <a:srgbClr val="000000"/>
              </a:solidFill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1475656" y="4427587"/>
            <a:ext cx="4392488" cy="792088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1200" dirty="0">
                <a:solidFill>
                  <a:srgbClr val="000000"/>
                </a:solidFill>
              </a:rPr>
              <a:t> </a:t>
            </a:r>
            <a:r>
              <a:rPr lang="ko-KR" altLang="en-US" sz="1200" dirty="0" err="1">
                <a:solidFill>
                  <a:srgbClr val="000000"/>
                </a:solidFill>
              </a:rPr>
              <a:t>진료과</a:t>
            </a:r>
            <a:r>
              <a:rPr lang="ko-KR" altLang="en-US" sz="1200" dirty="0">
                <a:solidFill>
                  <a:srgbClr val="000000"/>
                </a:solidFill>
              </a:rPr>
              <a:t> 운영 필요성에 대한 이해관계자의 합의</a:t>
            </a:r>
            <a:endParaRPr lang="en-US" altLang="ko-KR" sz="1200" dirty="0">
              <a:solidFill>
                <a:srgbClr val="000000"/>
              </a:solidFill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1200" dirty="0">
                <a:solidFill>
                  <a:srgbClr val="000000"/>
                </a:solidFill>
              </a:rPr>
              <a:t> </a:t>
            </a:r>
            <a:r>
              <a:rPr lang="ko-KR" altLang="en-US" sz="1200" dirty="0">
                <a:solidFill>
                  <a:srgbClr val="000000"/>
                </a:solidFill>
              </a:rPr>
              <a:t>필요 진료과목 운영 손실에 대한 재정적 지원 합의</a:t>
            </a:r>
            <a:endParaRPr lang="en-US" altLang="ko-KR" sz="1200" dirty="0">
              <a:solidFill>
                <a:srgbClr val="323FA0"/>
              </a:solidFill>
            </a:endParaRPr>
          </a:p>
        </p:txBody>
      </p:sp>
      <p:cxnSp>
        <p:nvCxnSpPr>
          <p:cNvPr id="13" name="직선 연결선 12"/>
          <p:cNvCxnSpPr/>
          <p:nvPr/>
        </p:nvCxnSpPr>
        <p:spPr>
          <a:xfrm>
            <a:off x="270570" y="2329830"/>
            <a:ext cx="864096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7152943" y="1927865"/>
            <a:ext cx="9637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rgbClr val="000000"/>
                </a:solidFill>
              </a:rPr>
              <a:t>[</a:t>
            </a:r>
            <a:r>
              <a:rPr lang="ko-KR" altLang="en-US" sz="1200" b="1" dirty="0">
                <a:solidFill>
                  <a:srgbClr val="000000"/>
                </a:solidFill>
              </a:rPr>
              <a:t>운영 전략</a:t>
            </a:r>
            <a:r>
              <a:rPr lang="en-US" altLang="ko-KR" sz="1200" b="1" dirty="0">
                <a:solidFill>
                  <a:srgbClr val="000000"/>
                </a:solidFill>
              </a:rPr>
              <a:t>]</a:t>
            </a:r>
            <a:endParaRPr lang="ko-KR" altLang="en-US" sz="1200" b="1" dirty="0">
              <a:solidFill>
                <a:srgbClr val="000000"/>
              </a:solidFill>
            </a:endParaRPr>
          </a:p>
        </p:txBody>
      </p:sp>
      <p:sp>
        <p:nvSpPr>
          <p:cNvPr id="15" name="모서리가 둥근 직사각형 14"/>
          <p:cNvSpPr/>
          <p:nvPr/>
        </p:nvSpPr>
        <p:spPr>
          <a:xfrm>
            <a:off x="6876256" y="2636912"/>
            <a:ext cx="1584176" cy="576064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dirty="0">
                <a:solidFill>
                  <a:srgbClr val="FFFFFF"/>
                </a:solidFill>
              </a:rPr>
              <a:t>지속 유지</a:t>
            </a:r>
          </a:p>
        </p:txBody>
      </p:sp>
      <p:sp>
        <p:nvSpPr>
          <p:cNvPr id="16" name="모서리가 둥근 직사각형 15"/>
          <p:cNvSpPr/>
          <p:nvPr/>
        </p:nvSpPr>
        <p:spPr>
          <a:xfrm>
            <a:off x="6876256" y="3501008"/>
            <a:ext cx="1584176" cy="576064"/>
          </a:xfrm>
          <a:prstGeom prst="roundRect">
            <a:avLst/>
          </a:prstGeom>
          <a:solidFill>
            <a:srgbClr val="FF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dirty="0">
                <a:solidFill>
                  <a:srgbClr val="FFFFFF"/>
                </a:solidFill>
              </a:rPr>
              <a:t>단계적 축소</a:t>
            </a:r>
          </a:p>
        </p:txBody>
      </p:sp>
      <p:sp>
        <p:nvSpPr>
          <p:cNvPr id="17" name="모서리가 둥근 직사각형 16"/>
          <p:cNvSpPr/>
          <p:nvPr/>
        </p:nvSpPr>
        <p:spPr>
          <a:xfrm>
            <a:off x="6876256" y="4509120"/>
            <a:ext cx="1584176" cy="576064"/>
          </a:xfrm>
          <a:prstGeom prst="round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dirty="0">
                <a:solidFill>
                  <a:srgbClr val="FFFFFF"/>
                </a:solidFill>
              </a:rPr>
              <a:t>진료과목 폐지</a:t>
            </a:r>
          </a:p>
        </p:txBody>
      </p:sp>
      <p:graphicFrame>
        <p:nvGraphicFramePr>
          <p:cNvPr id="18" name="표 17"/>
          <p:cNvGraphicFramePr>
            <a:graphicFrameLocks noGrp="1"/>
          </p:cNvGraphicFramePr>
          <p:nvPr/>
        </p:nvGraphicFramePr>
        <p:xfrm>
          <a:off x="344488" y="5495632"/>
          <a:ext cx="66040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6144"/>
                <a:gridCol w="5307856"/>
              </a:tblGrid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100" dirty="0" err="1" smtClean="0"/>
                        <a:t>필수진료과</a:t>
                      </a:r>
                      <a:endParaRPr lang="ko-KR" altLang="en-US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100" dirty="0" smtClean="0"/>
                        <a:t>응급의학과</a:t>
                      </a:r>
                      <a:r>
                        <a:rPr lang="en-US" altLang="ko-KR" sz="1100" dirty="0" smtClean="0"/>
                        <a:t>(</a:t>
                      </a:r>
                      <a:r>
                        <a:rPr lang="ko-KR" altLang="en-US" sz="1100" dirty="0" smtClean="0"/>
                        <a:t>전문의 </a:t>
                      </a:r>
                      <a:r>
                        <a:rPr lang="en-US" altLang="ko-KR" sz="1100" dirty="0" smtClean="0"/>
                        <a:t>2, </a:t>
                      </a:r>
                      <a:r>
                        <a:rPr lang="ko-KR" altLang="en-US" sz="1100" dirty="0" smtClean="0"/>
                        <a:t>공보의 </a:t>
                      </a:r>
                      <a:r>
                        <a:rPr lang="en-US" altLang="ko-KR" sz="1100" dirty="0" smtClean="0"/>
                        <a:t>2)</a:t>
                      </a:r>
                      <a:endParaRPr lang="ko-KR" altLang="en-US" sz="11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100" dirty="0" err="1" smtClean="0"/>
                        <a:t>비필수진료과</a:t>
                      </a:r>
                      <a:endParaRPr lang="ko-KR" altLang="en-US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100" dirty="0" smtClean="0"/>
                        <a:t>신경과</a:t>
                      </a:r>
                      <a:r>
                        <a:rPr lang="en-US" altLang="ko-KR" sz="1100" dirty="0" smtClean="0"/>
                        <a:t>, </a:t>
                      </a:r>
                      <a:r>
                        <a:rPr lang="ko-KR" altLang="en-US" sz="1100" dirty="0" smtClean="0"/>
                        <a:t>치과</a:t>
                      </a:r>
                      <a:r>
                        <a:rPr lang="en-US" altLang="ko-KR" sz="1100" dirty="0" smtClean="0"/>
                        <a:t>, </a:t>
                      </a:r>
                      <a:r>
                        <a:rPr lang="ko-KR" altLang="en-US" sz="1100" dirty="0" smtClean="0"/>
                        <a:t>가정의학과</a:t>
                      </a:r>
                      <a:endParaRPr lang="ko-KR" altLang="en-US" sz="11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272480" y="5229200"/>
            <a:ext cx="11176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b="1" dirty="0" smtClean="0">
                <a:solidFill>
                  <a:srgbClr val="000000"/>
                </a:solidFill>
              </a:rPr>
              <a:t>[</a:t>
            </a:r>
            <a:r>
              <a:rPr lang="ko-KR" altLang="en-US" sz="1200" b="1" dirty="0" smtClean="0">
                <a:solidFill>
                  <a:srgbClr val="000000"/>
                </a:solidFill>
              </a:rPr>
              <a:t>대상 </a:t>
            </a:r>
            <a:r>
              <a:rPr lang="ko-KR" altLang="en-US" sz="1200" b="1" dirty="0" err="1" smtClean="0">
                <a:solidFill>
                  <a:srgbClr val="000000"/>
                </a:solidFill>
              </a:rPr>
              <a:t>진료과</a:t>
            </a:r>
            <a:r>
              <a:rPr lang="en-US" altLang="ko-KR" sz="1200" b="1" dirty="0" smtClean="0">
                <a:solidFill>
                  <a:srgbClr val="000000"/>
                </a:solidFill>
              </a:rPr>
              <a:t>]</a:t>
            </a:r>
            <a:endParaRPr lang="ko-KR" altLang="en-US" sz="1200" b="1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경영 현황 분석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경영 현황 평가도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지방의료원 평균은 </a:t>
            </a:r>
            <a:r>
              <a:rPr lang="en-US" altLang="ko-KR" dirty="0" smtClean="0"/>
              <a:t>2012</a:t>
            </a:r>
            <a:r>
              <a:rPr lang="ko-KR" altLang="en-US" dirty="0" smtClean="0"/>
              <a:t>년을 기준으로 함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환자당 수익은 입원과 외래 모두 지방의료원 평균 대비 높으나</a:t>
            </a:r>
            <a:r>
              <a:rPr lang="en-US" altLang="ko-KR" dirty="0" smtClean="0"/>
              <a:t>, 100</a:t>
            </a:r>
            <a:r>
              <a:rPr lang="ko-KR" altLang="en-US" dirty="0" smtClean="0"/>
              <a:t>병상당 환자수가 낮아 병상 대비 수익 규모도 낮음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dirty="0" smtClean="0"/>
              <a:t>※ </a:t>
            </a:r>
            <a:r>
              <a:rPr lang="ko-KR" altLang="en-US" dirty="0" smtClean="0"/>
              <a:t>외래수익 </a:t>
            </a:r>
            <a:r>
              <a:rPr lang="en-US" altLang="ko-KR" dirty="0" smtClean="0"/>
              <a:t>: </a:t>
            </a:r>
            <a:r>
              <a:rPr lang="ko-KR" altLang="en-US" dirty="0" smtClean="0"/>
              <a:t>건강검진센터</a:t>
            </a:r>
            <a:r>
              <a:rPr lang="en-US" altLang="ko-KR" dirty="0" smtClean="0"/>
              <a:t>, </a:t>
            </a:r>
            <a:r>
              <a:rPr lang="ko-KR" altLang="en-US" dirty="0" smtClean="0"/>
              <a:t>기타의업수익 제외</a:t>
            </a:r>
          </a:p>
          <a:p>
            <a:endParaRPr lang="ko-KR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672" y="2132856"/>
            <a:ext cx="6169025" cy="388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전략 과제 및 전략 방향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진료과별 전략 과제의 선정</a:t>
            </a:r>
            <a:r>
              <a:rPr lang="en-US" altLang="ko-KR" dirty="0" smtClean="0"/>
              <a:t>(</a:t>
            </a:r>
            <a:r>
              <a:rPr lang="ko-KR" altLang="en-US" dirty="0" smtClean="0"/>
              <a:t>안</a:t>
            </a:r>
            <a:r>
              <a:rPr lang="en-US" altLang="ko-KR" dirty="0" smtClean="0"/>
              <a:t>)</a:t>
            </a:r>
          </a:p>
          <a:p>
            <a:pPr lvl="1"/>
            <a:r>
              <a:rPr lang="ko-KR" altLang="en-US" dirty="0" smtClean="0"/>
              <a:t>지속유지 또는 강화 영역 </a:t>
            </a:r>
            <a:r>
              <a:rPr lang="ko-KR" altLang="en-US" dirty="0" err="1" smtClean="0"/>
              <a:t>진료과</a:t>
            </a:r>
            <a:r>
              <a:rPr lang="ko-KR" altLang="en-US" dirty="0" smtClean="0"/>
              <a:t> 중심 주요 전략과제 선정</a:t>
            </a:r>
          </a:p>
          <a:p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모서리가 둥근 직사각형 4"/>
          <p:cNvSpPr/>
          <p:nvPr/>
        </p:nvSpPr>
        <p:spPr>
          <a:xfrm>
            <a:off x="488504" y="1628800"/>
            <a:ext cx="1368152" cy="86409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 smtClean="0"/>
              <a:t>외과</a:t>
            </a:r>
            <a:endParaRPr lang="ko-KR" altLang="en-US" sz="1200" dirty="0"/>
          </a:p>
        </p:txBody>
      </p:sp>
      <p:sp>
        <p:nvSpPr>
          <p:cNvPr id="6" name="직사각형 5"/>
          <p:cNvSpPr/>
          <p:nvPr/>
        </p:nvSpPr>
        <p:spPr>
          <a:xfrm>
            <a:off x="1928664" y="1628800"/>
            <a:ext cx="7344816" cy="864096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altLang="ko-KR" sz="1200" b="1" dirty="0" smtClean="0">
                <a:solidFill>
                  <a:srgbClr val="000000"/>
                </a:solidFill>
              </a:rPr>
              <a:t>[</a:t>
            </a:r>
            <a:r>
              <a:rPr lang="ko-KR" altLang="en-US" sz="1200" b="1" dirty="0" smtClean="0">
                <a:solidFill>
                  <a:srgbClr val="000000"/>
                </a:solidFill>
              </a:rPr>
              <a:t>전략 과제 </a:t>
            </a:r>
            <a:r>
              <a:rPr lang="en-US" altLang="ko-KR" sz="1200" b="1" dirty="0" smtClean="0">
                <a:solidFill>
                  <a:srgbClr val="000000"/>
                </a:solidFill>
              </a:rPr>
              <a:t>: </a:t>
            </a:r>
            <a:r>
              <a:rPr lang="ko-KR" altLang="en-US" sz="1200" b="1" dirty="0" smtClean="0">
                <a:solidFill>
                  <a:srgbClr val="000000"/>
                </a:solidFill>
              </a:rPr>
              <a:t>유방 갑상선 특성화</a:t>
            </a:r>
            <a:r>
              <a:rPr lang="en-US" altLang="ko-KR" sz="1200" b="1" dirty="0" smtClean="0">
                <a:solidFill>
                  <a:srgbClr val="000000"/>
                </a:solidFill>
              </a:rPr>
              <a:t>]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1200" dirty="0" smtClean="0">
                <a:solidFill>
                  <a:srgbClr val="000000"/>
                </a:solidFill>
              </a:rPr>
              <a:t> </a:t>
            </a:r>
            <a:r>
              <a:rPr lang="ko-KR" altLang="en-US" sz="1100" dirty="0" smtClean="0">
                <a:solidFill>
                  <a:srgbClr val="000000"/>
                </a:solidFill>
              </a:rPr>
              <a:t>유방 질환 지역 내 경쟁력 확보하고 있음</a:t>
            </a:r>
            <a:r>
              <a:rPr lang="en-US" altLang="ko-KR" sz="1100" dirty="0" smtClean="0">
                <a:solidFill>
                  <a:srgbClr val="000000"/>
                </a:solidFill>
              </a:rPr>
              <a:t>. </a:t>
            </a:r>
            <a:r>
              <a:rPr lang="ko-KR" altLang="en-US" sz="1100" dirty="0" err="1" smtClean="0">
                <a:solidFill>
                  <a:srgbClr val="000000"/>
                </a:solidFill>
              </a:rPr>
              <a:t>갑상샘암</a:t>
            </a:r>
            <a:r>
              <a:rPr lang="ko-KR" altLang="en-US" sz="1100" dirty="0" smtClean="0">
                <a:solidFill>
                  <a:srgbClr val="000000"/>
                </a:solidFill>
              </a:rPr>
              <a:t> </a:t>
            </a:r>
            <a:r>
              <a:rPr lang="en-US" altLang="ko-KR" sz="1100" dirty="0" smtClean="0">
                <a:solidFill>
                  <a:srgbClr val="000000"/>
                </a:solidFill>
              </a:rPr>
              <a:t>RI </a:t>
            </a:r>
            <a:r>
              <a:rPr lang="ko-KR" altLang="en-US" sz="1100" dirty="0" smtClean="0">
                <a:solidFill>
                  <a:srgbClr val="000000"/>
                </a:solidFill>
              </a:rPr>
              <a:t>평균 대비 낮음</a:t>
            </a:r>
            <a:endParaRPr lang="en-US" altLang="ko-KR" sz="1100" dirty="0" smtClean="0">
              <a:solidFill>
                <a:srgbClr val="000000"/>
              </a:solidFill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1100" dirty="0" smtClean="0">
                <a:solidFill>
                  <a:srgbClr val="000000"/>
                </a:solidFill>
              </a:rPr>
              <a:t> </a:t>
            </a:r>
            <a:r>
              <a:rPr lang="ko-KR" altLang="en-US" sz="1100" dirty="0" smtClean="0">
                <a:solidFill>
                  <a:srgbClr val="000000"/>
                </a:solidFill>
              </a:rPr>
              <a:t>현재 유방갑상선 </a:t>
            </a:r>
            <a:r>
              <a:rPr lang="en-US" altLang="ko-KR" sz="1100" dirty="0" smtClean="0">
                <a:solidFill>
                  <a:srgbClr val="000000"/>
                </a:solidFill>
              </a:rPr>
              <a:t>2</a:t>
            </a:r>
            <a:r>
              <a:rPr lang="ko-KR" altLang="en-US" sz="1100" dirty="0" smtClean="0">
                <a:solidFill>
                  <a:srgbClr val="000000"/>
                </a:solidFill>
              </a:rPr>
              <a:t>명</a:t>
            </a:r>
            <a:r>
              <a:rPr lang="en-US" altLang="ko-KR" sz="1100" dirty="0" smtClean="0">
                <a:solidFill>
                  <a:srgbClr val="000000"/>
                </a:solidFill>
              </a:rPr>
              <a:t>, </a:t>
            </a:r>
            <a:r>
              <a:rPr lang="ko-KR" altLang="en-US" sz="1100" dirty="0" smtClean="0">
                <a:solidFill>
                  <a:srgbClr val="000000"/>
                </a:solidFill>
              </a:rPr>
              <a:t>일반외과 </a:t>
            </a:r>
            <a:r>
              <a:rPr lang="en-US" altLang="ko-KR" sz="1100" dirty="0" smtClean="0">
                <a:solidFill>
                  <a:srgbClr val="000000"/>
                </a:solidFill>
              </a:rPr>
              <a:t>1</a:t>
            </a:r>
            <a:r>
              <a:rPr lang="ko-KR" altLang="en-US" sz="1100" dirty="0" smtClean="0">
                <a:solidFill>
                  <a:srgbClr val="000000"/>
                </a:solidFill>
              </a:rPr>
              <a:t>명으로 구성되어 특성화 지속 중임</a:t>
            </a:r>
            <a:endParaRPr lang="en-US" altLang="ko-KR" sz="1100" dirty="0" smtClean="0">
              <a:solidFill>
                <a:srgbClr val="000000"/>
              </a:solidFill>
            </a:endParaRPr>
          </a:p>
        </p:txBody>
      </p:sp>
      <p:sp>
        <p:nvSpPr>
          <p:cNvPr id="7" name="모서리가 둥근 직사각형 6"/>
          <p:cNvSpPr/>
          <p:nvPr/>
        </p:nvSpPr>
        <p:spPr>
          <a:xfrm>
            <a:off x="488504" y="2564904"/>
            <a:ext cx="1368152" cy="103249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 smtClean="0"/>
              <a:t>정형외과</a:t>
            </a:r>
            <a:endParaRPr lang="ko-KR" altLang="en-US" sz="1200" dirty="0"/>
          </a:p>
        </p:txBody>
      </p:sp>
      <p:sp>
        <p:nvSpPr>
          <p:cNvPr id="8" name="직사각형 7"/>
          <p:cNvSpPr/>
          <p:nvPr/>
        </p:nvSpPr>
        <p:spPr>
          <a:xfrm>
            <a:off x="1928664" y="2564904"/>
            <a:ext cx="7344816" cy="1032495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altLang="ko-KR" sz="1200" b="1" dirty="0" smtClean="0">
                <a:solidFill>
                  <a:srgbClr val="000000"/>
                </a:solidFill>
              </a:rPr>
              <a:t>[</a:t>
            </a:r>
            <a:r>
              <a:rPr lang="ko-KR" altLang="en-US" sz="1200" b="1" dirty="0" smtClean="0">
                <a:solidFill>
                  <a:srgbClr val="000000"/>
                </a:solidFill>
              </a:rPr>
              <a:t>전략 과제 </a:t>
            </a:r>
            <a:r>
              <a:rPr lang="en-US" altLang="ko-KR" sz="1200" b="1" dirty="0" smtClean="0">
                <a:solidFill>
                  <a:srgbClr val="000000"/>
                </a:solidFill>
              </a:rPr>
              <a:t>: </a:t>
            </a:r>
            <a:r>
              <a:rPr lang="ko-KR" altLang="en-US" sz="1200" b="1" dirty="0" smtClean="0">
                <a:solidFill>
                  <a:srgbClr val="000000"/>
                </a:solidFill>
              </a:rPr>
              <a:t>관절 수술 특성화</a:t>
            </a:r>
            <a:r>
              <a:rPr lang="en-US" altLang="ko-KR" sz="1200" b="1" dirty="0" smtClean="0">
                <a:solidFill>
                  <a:srgbClr val="000000"/>
                </a:solidFill>
              </a:rPr>
              <a:t>]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1100" dirty="0" smtClean="0">
                <a:solidFill>
                  <a:srgbClr val="000000"/>
                </a:solidFill>
              </a:rPr>
              <a:t> </a:t>
            </a:r>
            <a:r>
              <a:rPr lang="ko-KR" altLang="en-US" sz="1100" dirty="0" err="1" smtClean="0">
                <a:solidFill>
                  <a:srgbClr val="000000"/>
                </a:solidFill>
              </a:rPr>
              <a:t>의료권</a:t>
            </a:r>
            <a:r>
              <a:rPr lang="ko-KR" altLang="en-US" sz="1100" dirty="0" smtClean="0">
                <a:solidFill>
                  <a:srgbClr val="000000"/>
                </a:solidFill>
              </a:rPr>
              <a:t> 내 무릎관절</a:t>
            </a:r>
            <a:r>
              <a:rPr lang="en-US" altLang="ko-KR" sz="1100" dirty="0" smtClean="0">
                <a:solidFill>
                  <a:srgbClr val="000000"/>
                </a:solidFill>
              </a:rPr>
              <a:t>(M17)</a:t>
            </a:r>
            <a:r>
              <a:rPr lang="ko-KR" altLang="en-US" sz="1100" dirty="0" smtClean="0">
                <a:solidFill>
                  <a:srgbClr val="000000"/>
                </a:solidFill>
              </a:rPr>
              <a:t> 상병 </a:t>
            </a:r>
            <a:r>
              <a:rPr lang="en-US" altLang="ko-KR" sz="1100" dirty="0" smtClean="0">
                <a:solidFill>
                  <a:srgbClr val="000000"/>
                </a:solidFill>
              </a:rPr>
              <a:t>RI </a:t>
            </a:r>
            <a:r>
              <a:rPr lang="ko-KR" altLang="en-US" sz="1100" dirty="0" smtClean="0">
                <a:solidFill>
                  <a:srgbClr val="000000"/>
                </a:solidFill>
              </a:rPr>
              <a:t>비교적 낮으며 천안의료원 점유율 </a:t>
            </a:r>
            <a:r>
              <a:rPr lang="en-US" altLang="ko-KR" sz="1100" dirty="0" smtClean="0">
                <a:solidFill>
                  <a:srgbClr val="000000"/>
                </a:solidFill>
              </a:rPr>
              <a:t>56.7%</a:t>
            </a:r>
            <a:r>
              <a:rPr lang="ko-KR" altLang="en-US" sz="1100" dirty="0" smtClean="0">
                <a:solidFill>
                  <a:srgbClr val="000000"/>
                </a:solidFill>
              </a:rPr>
              <a:t>로 경쟁력 보유</a:t>
            </a:r>
            <a:endParaRPr lang="en-US" altLang="ko-KR" sz="1100" dirty="0" smtClean="0">
              <a:solidFill>
                <a:srgbClr val="000000"/>
              </a:solidFill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1100" dirty="0" smtClean="0">
                <a:solidFill>
                  <a:srgbClr val="000000"/>
                </a:solidFill>
              </a:rPr>
              <a:t> </a:t>
            </a:r>
            <a:r>
              <a:rPr lang="ko-KR" altLang="en-US" sz="1100" dirty="0" smtClean="0">
                <a:solidFill>
                  <a:srgbClr val="000000"/>
                </a:solidFill>
              </a:rPr>
              <a:t>향후 지속 강화 가능하며 향후 관절 수술 특화된 공주의료원 수준 달성을 목표</a:t>
            </a:r>
            <a:r>
              <a:rPr lang="en-US" altLang="ko-KR" sz="1100" dirty="0" smtClean="0">
                <a:solidFill>
                  <a:srgbClr val="000000"/>
                </a:solidFill>
              </a:rPr>
              <a:t>(13</a:t>
            </a:r>
            <a:r>
              <a:rPr lang="ko-KR" altLang="en-US" sz="1100" dirty="0" smtClean="0">
                <a:solidFill>
                  <a:srgbClr val="000000"/>
                </a:solidFill>
              </a:rPr>
              <a:t>년 기준 </a:t>
            </a:r>
            <a:r>
              <a:rPr lang="en-US" altLang="ko-KR" sz="1100" dirty="0" smtClean="0">
                <a:solidFill>
                  <a:srgbClr val="000000"/>
                </a:solidFill>
              </a:rPr>
              <a:t>LOS 14,939</a:t>
            </a:r>
            <a:r>
              <a:rPr lang="ko-KR" altLang="en-US" sz="1100" dirty="0" smtClean="0">
                <a:solidFill>
                  <a:srgbClr val="000000"/>
                </a:solidFill>
              </a:rPr>
              <a:t>일</a:t>
            </a:r>
            <a:r>
              <a:rPr lang="en-US" altLang="ko-KR" sz="1100" dirty="0" smtClean="0">
                <a:solidFill>
                  <a:srgbClr val="000000"/>
                </a:solidFill>
              </a:rPr>
              <a:t>)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1100" dirty="0" smtClean="0">
                <a:solidFill>
                  <a:srgbClr val="000000"/>
                </a:solidFill>
              </a:rPr>
              <a:t> </a:t>
            </a:r>
            <a:r>
              <a:rPr lang="ko-KR" altLang="en-US" sz="1100" dirty="0" smtClean="0">
                <a:solidFill>
                  <a:srgbClr val="000000"/>
                </a:solidFill>
              </a:rPr>
              <a:t>단기적으로 골절 관련 상병의 진료 내역 적정성 검토하여 일당 진료비 향상 방안 모색</a:t>
            </a:r>
            <a:endParaRPr lang="en-US" altLang="ko-KR" sz="1100" dirty="0">
              <a:solidFill>
                <a:srgbClr val="323FA0"/>
              </a:solidFill>
            </a:endParaRPr>
          </a:p>
        </p:txBody>
      </p:sp>
      <p:sp>
        <p:nvSpPr>
          <p:cNvPr id="9" name="모서리가 둥근 직사각형 8"/>
          <p:cNvSpPr/>
          <p:nvPr/>
        </p:nvSpPr>
        <p:spPr>
          <a:xfrm>
            <a:off x="488504" y="3650357"/>
            <a:ext cx="1368152" cy="100811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 smtClean="0"/>
              <a:t>내과</a:t>
            </a:r>
            <a:r>
              <a:rPr lang="en-US" altLang="ko-KR" sz="1200" dirty="0" smtClean="0"/>
              <a:t>/</a:t>
            </a:r>
            <a:r>
              <a:rPr lang="ko-KR" altLang="en-US" sz="1200" dirty="0" smtClean="0"/>
              <a:t>검진</a:t>
            </a:r>
            <a:endParaRPr lang="ko-KR" altLang="en-US" sz="1200" dirty="0"/>
          </a:p>
        </p:txBody>
      </p:sp>
      <p:sp>
        <p:nvSpPr>
          <p:cNvPr id="10" name="직사각형 9"/>
          <p:cNvSpPr/>
          <p:nvPr/>
        </p:nvSpPr>
        <p:spPr>
          <a:xfrm>
            <a:off x="1928664" y="3650357"/>
            <a:ext cx="7344816" cy="1008112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altLang="ko-KR" sz="1200" b="1" dirty="0" smtClean="0">
                <a:solidFill>
                  <a:srgbClr val="000000"/>
                </a:solidFill>
              </a:rPr>
              <a:t>[</a:t>
            </a:r>
            <a:r>
              <a:rPr lang="ko-KR" altLang="en-US" sz="1200" b="1" dirty="0" smtClean="0">
                <a:solidFill>
                  <a:srgbClr val="000000"/>
                </a:solidFill>
              </a:rPr>
              <a:t>전략 과제 </a:t>
            </a:r>
            <a:r>
              <a:rPr lang="en-US" altLang="ko-KR" sz="1200" b="1" dirty="0" smtClean="0">
                <a:solidFill>
                  <a:srgbClr val="000000"/>
                </a:solidFill>
              </a:rPr>
              <a:t>: </a:t>
            </a:r>
            <a:r>
              <a:rPr lang="ko-KR" altLang="en-US" sz="1200" b="1" dirty="0" smtClean="0">
                <a:solidFill>
                  <a:srgbClr val="000000"/>
                </a:solidFill>
              </a:rPr>
              <a:t>소화기계 영역 강화</a:t>
            </a:r>
            <a:r>
              <a:rPr lang="en-US" altLang="ko-KR" sz="1200" b="1" dirty="0" smtClean="0">
                <a:solidFill>
                  <a:srgbClr val="000000"/>
                </a:solidFill>
              </a:rPr>
              <a:t>]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1100" dirty="0" smtClean="0">
                <a:solidFill>
                  <a:srgbClr val="000000"/>
                </a:solidFill>
              </a:rPr>
              <a:t> </a:t>
            </a:r>
            <a:r>
              <a:rPr lang="ko-KR" altLang="en-US" sz="1100" dirty="0" smtClean="0">
                <a:solidFill>
                  <a:srgbClr val="000000"/>
                </a:solidFill>
              </a:rPr>
              <a:t>내과 관련 상병 중 소화기계 관련 상병 입원일당 진료비 상대적으로 낮음</a:t>
            </a:r>
            <a:endParaRPr lang="en-US" altLang="ko-KR" sz="1100" dirty="0" smtClean="0">
              <a:solidFill>
                <a:srgbClr val="000000"/>
              </a:solidFill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1100" dirty="0" smtClean="0">
                <a:solidFill>
                  <a:srgbClr val="000000"/>
                </a:solidFill>
              </a:rPr>
              <a:t> </a:t>
            </a:r>
            <a:r>
              <a:rPr lang="ko-KR" altLang="en-US" sz="1100" dirty="0" smtClean="0">
                <a:solidFill>
                  <a:srgbClr val="000000"/>
                </a:solidFill>
              </a:rPr>
              <a:t>내과 전문의 </a:t>
            </a:r>
            <a:r>
              <a:rPr lang="en-US" altLang="ko-KR" sz="1100" dirty="0" smtClean="0">
                <a:solidFill>
                  <a:srgbClr val="000000"/>
                </a:solidFill>
              </a:rPr>
              <a:t>4</a:t>
            </a:r>
            <a:r>
              <a:rPr lang="ko-KR" altLang="en-US" sz="1100" dirty="0" smtClean="0">
                <a:solidFill>
                  <a:srgbClr val="000000"/>
                </a:solidFill>
              </a:rPr>
              <a:t>명 중 </a:t>
            </a:r>
            <a:r>
              <a:rPr lang="en-US" altLang="ko-KR" sz="1100" dirty="0" smtClean="0">
                <a:solidFill>
                  <a:srgbClr val="000000"/>
                </a:solidFill>
              </a:rPr>
              <a:t>3</a:t>
            </a:r>
            <a:r>
              <a:rPr lang="ko-KR" altLang="en-US" sz="1100" dirty="0" smtClean="0">
                <a:solidFill>
                  <a:srgbClr val="000000"/>
                </a:solidFill>
              </a:rPr>
              <a:t>명 소화기 내시경 진행 가능</a:t>
            </a:r>
            <a:r>
              <a:rPr lang="en-US" altLang="ko-KR" sz="1100" dirty="0" smtClean="0">
                <a:solidFill>
                  <a:srgbClr val="000000"/>
                </a:solidFill>
              </a:rPr>
              <a:t>(1</a:t>
            </a:r>
            <a:r>
              <a:rPr lang="ko-KR" altLang="en-US" sz="1100" dirty="0" smtClean="0">
                <a:solidFill>
                  <a:srgbClr val="000000"/>
                </a:solidFill>
              </a:rPr>
              <a:t>명 신장내과</a:t>
            </a:r>
            <a:r>
              <a:rPr lang="en-US" altLang="ko-KR" sz="1100" dirty="0" smtClean="0">
                <a:solidFill>
                  <a:srgbClr val="000000"/>
                </a:solidFill>
              </a:rPr>
              <a:t>)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1100" dirty="0" smtClean="0">
                <a:solidFill>
                  <a:srgbClr val="000000"/>
                </a:solidFill>
              </a:rPr>
              <a:t> </a:t>
            </a:r>
            <a:r>
              <a:rPr lang="ko-KR" altLang="en-US" sz="1100" dirty="0" smtClean="0">
                <a:solidFill>
                  <a:srgbClr val="000000"/>
                </a:solidFill>
              </a:rPr>
              <a:t>소화기 내시경 중심 검진 및 입원진료 기능 강화</a:t>
            </a:r>
            <a:endParaRPr lang="en-US" altLang="ko-KR" sz="1100" dirty="0">
              <a:solidFill>
                <a:srgbClr val="323FA0"/>
              </a:solidFill>
            </a:endParaRPr>
          </a:p>
        </p:txBody>
      </p:sp>
      <p:sp>
        <p:nvSpPr>
          <p:cNvPr id="15" name="모서리가 둥근 직사각형 14"/>
          <p:cNvSpPr/>
          <p:nvPr/>
        </p:nvSpPr>
        <p:spPr>
          <a:xfrm>
            <a:off x="488504" y="4725144"/>
            <a:ext cx="1368152" cy="86409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 smtClean="0"/>
              <a:t>비뇨기과</a:t>
            </a:r>
            <a:endParaRPr lang="ko-KR" altLang="en-US" sz="1200" dirty="0"/>
          </a:p>
        </p:txBody>
      </p:sp>
      <p:sp>
        <p:nvSpPr>
          <p:cNvPr id="17" name="모서리가 둥근 직사각형 16"/>
          <p:cNvSpPr/>
          <p:nvPr/>
        </p:nvSpPr>
        <p:spPr>
          <a:xfrm>
            <a:off x="488504" y="5627340"/>
            <a:ext cx="1368152" cy="86409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 smtClean="0"/>
              <a:t>정신건강의학과</a:t>
            </a:r>
            <a:endParaRPr lang="ko-KR" altLang="en-US" sz="1200" dirty="0"/>
          </a:p>
        </p:txBody>
      </p:sp>
      <p:sp>
        <p:nvSpPr>
          <p:cNvPr id="18" name="직사각형 17"/>
          <p:cNvSpPr/>
          <p:nvPr/>
        </p:nvSpPr>
        <p:spPr>
          <a:xfrm>
            <a:off x="1928664" y="4768577"/>
            <a:ext cx="7344816" cy="820663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altLang="ko-KR" sz="1200" b="1" dirty="0" smtClean="0">
                <a:solidFill>
                  <a:srgbClr val="000000"/>
                </a:solidFill>
              </a:rPr>
              <a:t>[</a:t>
            </a:r>
            <a:r>
              <a:rPr lang="ko-KR" altLang="en-US" sz="1200" b="1" dirty="0" smtClean="0">
                <a:solidFill>
                  <a:srgbClr val="000000"/>
                </a:solidFill>
              </a:rPr>
              <a:t>전략 과제 </a:t>
            </a:r>
            <a:r>
              <a:rPr lang="en-US" altLang="ko-KR" sz="1200" b="1" dirty="0" smtClean="0">
                <a:solidFill>
                  <a:srgbClr val="000000"/>
                </a:solidFill>
              </a:rPr>
              <a:t>: </a:t>
            </a:r>
            <a:r>
              <a:rPr lang="ko-KR" altLang="en-US" sz="1200" b="1" dirty="0" smtClean="0">
                <a:solidFill>
                  <a:srgbClr val="000000"/>
                </a:solidFill>
              </a:rPr>
              <a:t>비뇨기과 도입 검토</a:t>
            </a:r>
            <a:r>
              <a:rPr lang="en-US" altLang="ko-KR" sz="1200" b="1" dirty="0" smtClean="0">
                <a:solidFill>
                  <a:srgbClr val="000000"/>
                </a:solidFill>
              </a:rPr>
              <a:t>]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1100" dirty="0" smtClean="0">
                <a:solidFill>
                  <a:schemeClr val="tx1"/>
                </a:solidFill>
              </a:rPr>
              <a:t> </a:t>
            </a:r>
            <a:r>
              <a:rPr lang="ko-KR" altLang="en-US" sz="1100" dirty="0" err="1" smtClean="0">
                <a:solidFill>
                  <a:schemeClr val="tx1"/>
                </a:solidFill>
              </a:rPr>
              <a:t>의료권</a:t>
            </a:r>
            <a:r>
              <a:rPr lang="ko-KR" altLang="en-US" sz="1100" dirty="0" smtClean="0">
                <a:solidFill>
                  <a:schemeClr val="tx1"/>
                </a:solidFill>
              </a:rPr>
              <a:t> 내 </a:t>
            </a:r>
            <a:r>
              <a:rPr lang="ko-KR" altLang="en-US" sz="1100" dirty="0" err="1" smtClean="0">
                <a:solidFill>
                  <a:schemeClr val="tx1"/>
                </a:solidFill>
              </a:rPr>
              <a:t>병원급</a:t>
            </a:r>
            <a:r>
              <a:rPr lang="ko-KR" altLang="en-US" sz="1100" dirty="0" smtClean="0">
                <a:solidFill>
                  <a:schemeClr val="tx1"/>
                </a:solidFill>
              </a:rPr>
              <a:t> 이상 비뇨기과 전문의 총 </a:t>
            </a:r>
            <a:r>
              <a:rPr lang="en-US" altLang="ko-KR" sz="1100" dirty="0" smtClean="0">
                <a:solidFill>
                  <a:schemeClr val="tx1"/>
                </a:solidFill>
              </a:rPr>
              <a:t>9</a:t>
            </a:r>
            <a:r>
              <a:rPr lang="ko-KR" altLang="en-US" sz="1100" dirty="0" smtClean="0">
                <a:solidFill>
                  <a:schemeClr val="tx1"/>
                </a:solidFill>
              </a:rPr>
              <a:t>명 </a:t>
            </a:r>
            <a:r>
              <a:rPr lang="en-US" altLang="ko-KR" sz="1100" dirty="0" smtClean="0">
                <a:solidFill>
                  <a:schemeClr val="tx1"/>
                </a:solidFill>
              </a:rPr>
              <a:t>: </a:t>
            </a:r>
            <a:r>
              <a:rPr lang="ko-KR" altLang="en-US" sz="1100" dirty="0" smtClean="0">
                <a:solidFill>
                  <a:schemeClr val="tx1"/>
                </a:solidFill>
              </a:rPr>
              <a:t>상급종합병원 </a:t>
            </a:r>
            <a:r>
              <a:rPr lang="en-US" altLang="ko-KR" sz="1100" dirty="0" smtClean="0">
                <a:solidFill>
                  <a:schemeClr val="tx1"/>
                </a:solidFill>
              </a:rPr>
              <a:t>8</a:t>
            </a:r>
            <a:r>
              <a:rPr lang="ko-KR" altLang="en-US" sz="1100" dirty="0" smtClean="0">
                <a:solidFill>
                  <a:schemeClr val="tx1"/>
                </a:solidFill>
              </a:rPr>
              <a:t>명</a:t>
            </a:r>
            <a:r>
              <a:rPr lang="en-US" altLang="ko-KR" sz="1100" dirty="0" smtClean="0">
                <a:solidFill>
                  <a:schemeClr val="tx1"/>
                </a:solidFill>
              </a:rPr>
              <a:t>, </a:t>
            </a:r>
            <a:r>
              <a:rPr lang="ko-KR" altLang="en-US" sz="1100" dirty="0" smtClean="0">
                <a:solidFill>
                  <a:schemeClr val="tx1"/>
                </a:solidFill>
              </a:rPr>
              <a:t>종합병원 </a:t>
            </a:r>
            <a:r>
              <a:rPr lang="en-US" altLang="ko-KR" sz="1100" dirty="0" smtClean="0">
                <a:solidFill>
                  <a:schemeClr val="tx1"/>
                </a:solidFill>
              </a:rPr>
              <a:t>1</a:t>
            </a:r>
            <a:r>
              <a:rPr lang="ko-KR" altLang="en-US" sz="1100" dirty="0" smtClean="0">
                <a:solidFill>
                  <a:schemeClr val="tx1"/>
                </a:solidFill>
              </a:rPr>
              <a:t>명</a:t>
            </a:r>
            <a:endParaRPr lang="en-US" altLang="ko-KR" sz="1100" dirty="0" smtClean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1100" dirty="0" smtClean="0">
                <a:solidFill>
                  <a:schemeClr val="tx1"/>
                </a:solidFill>
              </a:rPr>
              <a:t> </a:t>
            </a:r>
            <a:r>
              <a:rPr lang="ko-KR" altLang="en-US" sz="1100" dirty="0" smtClean="0">
                <a:solidFill>
                  <a:schemeClr val="tx1"/>
                </a:solidFill>
              </a:rPr>
              <a:t>수술이 요구되는 영역에 대해 상급종합병원 중심 공급되어 비용 부담 높음 </a:t>
            </a:r>
            <a:r>
              <a:rPr lang="en-US" altLang="ko-KR" sz="1100" dirty="0" smtClean="0">
                <a:solidFill>
                  <a:schemeClr val="tx1"/>
                </a:solidFill>
              </a:rPr>
              <a:t>: </a:t>
            </a:r>
            <a:r>
              <a:rPr lang="ko-KR" altLang="en-US" sz="1100" dirty="0" smtClean="0">
                <a:solidFill>
                  <a:schemeClr val="tx1"/>
                </a:solidFill>
              </a:rPr>
              <a:t>일당진료비 관내가 전체 대비 높음</a:t>
            </a:r>
            <a:endParaRPr lang="en-US" altLang="ko-KR" sz="1100" dirty="0">
              <a:solidFill>
                <a:schemeClr val="tx1"/>
              </a:solidFill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1928664" y="5661248"/>
            <a:ext cx="7344816" cy="820663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altLang="ko-KR" sz="1200" b="1" dirty="0" smtClean="0">
                <a:solidFill>
                  <a:srgbClr val="000000"/>
                </a:solidFill>
              </a:rPr>
              <a:t>[</a:t>
            </a:r>
            <a:r>
              <a:rPr lang="ko-KR" altLang="en-US" sz="1200" b="1" dirty="0" smtClean="0">
                <a:solidFill>
                  <a:srgbClr val="000000"/>
                </a:solidFill>
              </a:rPr>
              <a:t>전략 과제 </a:t>
            </a:r>
            <a:r>
              <a:rPr lang="en-US" altLang="ko-KR" sz="1200" b="1" dirty="0" smtClean="0">
                <a:solidFill>
                  <a:srgbClr val="000000"/>
                </a:solidFill>
              </a:rPr>
              <a:t>: </a:t>
            </a:r>
            <a:r>
              <a:rPr lang="ko-KR" altLang="en-US" sz="1200" b="1" dirty="0" smtClean="0">
                <a:solidFill>
                  <a:srgbClr val="000000"/>
                </a:solidFill>
              </a:rPr>
              <a:t>정신건강의학과 도입 검토</a:t>
            </a:r>
            <a:r>
              <a:rPr lang="en-US" altLang="ko-KR" sz="1200" b="1" dirty="0" smtClean="0">
                <a:solidFill>
                  <a:srgbClr val="000000"/>
                </a:solidFill>
              </a:rPr>
              <a:t>]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1100" dirty="0" smtClean="0">
                <a:solidFill>
                  <a:schemeClr val="tx1"/>
                </a:solidFill>
              </a:rPr>
              <a:t> D</a:t>
            </a:r>
            <a:r>
              <a:rPr lang="ko-KR" altLang="en-US" sz="1100" dirty="0" smtClean="0">
                <a:solidFill>
                  <a:schemeClr val="tx1"/>
                </a:solidFill>
              </a:rPr>
              <a:t>그룹</a:t>
            </a:r>
            <a:r>
              <a:rPr lang="en-US" altLang="ko-KR" sz="1100" dirty="0" smtClean="0">
                <a:solidFill>
                  <a:schemeClr val="tx1"/>
                </a:solidFill>
              </a:rPr>
              <a:t>(</a:t>
            </a:r>
            <a:r>
              <a:rPr lang="ko-KR" altLang="en-US" sz="1100" dirty="0" smtClean="0">
                <a:solidFill>
                  <a:schemeClr val="tx1"/>
                </a:solidFill>
              </a:rPr>
              <a:t>경쟁력 확보</a:t>
            </a:r>
            <a:r>
              <a:rPr lang="en-US" altLang="ko-KR" sz="1100" dirty="0" smtClean="0">
                <a:solidFill>
                  <a:schemeClr val="tx1"/>
                </a:solidFill>
              </a:rPr>
              <a:t>) </a:t>
            </a:r>
            <a:r>
              <a:rPr lang="ko-KR" altLang="en-US" sz="1100" dirty="0" smtClean="0">
                <a:solidFill>
                  <a:schemeClr val="tx1"/>
                </a:solidFill>
              </a:rPr>
              <a:t>상병 중 </a:t>
            </a:r>
            <a:r>
              <a:rPr lang="en-US" altLang="ko-KR" sz="1100" dirty="0" smtClean="0">
                <a:solidFill>
                  <a:schemeClr val="tx1"/>
                </a:solidFill>
              </a:rPr>
              <a:t>F10(</a:t>
            </a:r>
            <a:r>
              <a:rPr lang="ko-KR" altLang="en-US" sz="1100" dirty="0" smtClean="0">
                <a:solidFill>
                  <a:schemeClr val="tx1"/>
                </a:solidFill>
              </a:rPr>
              <a:t>알코올</a:t>
            </a:r>
            <a:r>
              <a:rPr lang="en-US" altLang="ko-KR" sz="1100" dirty="0" smtClean="0">
                <a:solidFill>
                  <a:schemeClr val="tx1"/>
                </a:solidFill>
              </a:rPr>
              <a:t>), F20(</a:t>
            </a:r>
            <a:r>
              <a:rPr lang="ko-KR" altLang="en-US" sz="1100" dirty="0" err="1" smtClean="0">
                <a:solidFill>
                  <a:schemeClr val="tx1"/>
                </a:solidFill>
              </a:rPr>
              <a:t>정신분열병</a:t>
            </a:r>
            <a:r>
              <a:rPr lang="en-US" altLang="ko-KR" sz="1100" dirty="0" smtClean="0">
                <a:solidFill>
                  <a:schemeClr val="tx1"/>
                </a:solidFill>
              </a:rPr>
              <a:t>) RI </a:t>
            </a:r>
            <a:r>
              <a:rPr lang="ko-KR" altLang="en-US" sz="1100" dirty="0" smtClean="0">
                <a:solidFill>
                  <a:schemeClr val="tx1"/>
                </a:solidFill>
              </a:rPr>
              <a:t>낮음</a:t>
            </a:r>
            <a:endParaRPr lang="en-US" altLang="ko-KR" sz="1100" dirty="0" smtClean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1100" dirty="0" smtClean="0">
                <a:solidFill>
                  <a:schemeClr val="tx1"/>
                </a:solidFill>
              </a:rPr>
              <a:t> </a:t>
            </a:r>
            <a:r>
              <a:rPr lang="ko-KR" altLang="en-US" sz="1100" dirty="0" err="1" smtClean="0">
                <a:solidFill>
                  <a:schemeClr val="tx1"/>
                </a:solidFill>
              </a:rPr>
              <a:t>의료권</a:t>
            </a:r>
            <a:r>
              <a:rPr lang="ko-KR" altLang="en-US" sz="1100" dirty="0" smtClean="0">
                <a:solidFill>
                  <a:schemeClr val="tx1"/>
                </a:solidFill>
              </a:rPr>
              <a:t> 내 알코올 질환 입원 상급종합병원 </a:t>
            </a:r>
            <a:r>
              <a:rPr lang="en-US" altLang="ko-KR" sz="1100" dirty="0" smtClean="0">
                <a:solidFill>
                  <a:schemeClr val="tx1"/>
                </a:solidFill>
              </a:rPr>
              <a:t>2</a:t>
            </a:r>
            <a:r>
              <a:rPr lang="ko-KR" altLang="en-US" sz="1100" dirty="0" smtClean="0">
                <a:solidFill>
                  <a:schemeClr val="tx1"/>
                </a:solidFill>
              </a:rPr>
              <a:t>개</a:t>
            </a:r>
            <a:r>
              <a:rPr lang="en-US" altLang="ko-KR" sz="1100" dirty="0" smtClean="0">
                <a:solidFill>
                  <a:schemeClr val="tx1"/>
                </a:solidFill>
              </a:rPr>
              <a:t>, </a:t>
            </a:r>
            <a:r>
              <a:rPr lang="ko-KR" altLang="en-US" sz="1100" dirty="0" smtClean="0">
                <a:solidFill>
                  <a:schemeClr val="tx1"/>
                </a:solidFill>
              </a:rPr>
              <a:t>병원 </a:t>
            </a:r>
            <a:r>
              <a:rPr lang="en-US" altLang="ko-KR" sz="1100" dirty="0" smtClean="0">
                <a:solidFill>
                  <a:schemeClr val="tx1"/>
                </a:solidFill>
              </a:rPr>
              <a:t>2</a:t>
            </a:r>
            <a:r>
              <a:rPr lang="ko-KR" altLang="en-US" sz="1100" dirty="0" smtClean="0">
                <a:solidFill>
                  <a:schemeClr val="tx1"/>
                </a:solidFill>
              </a:rPr>
              <a:t>개소이며 </a:t>
            </a:r>
            <a:r>
              <a:rPr lang="ko-KR" altLang="en-US" sz="1100" dirty="0" err="1" smtClean="0">
                <a:solidFill>
                  <a:schemeClr val="tx1"/>
                </a:solidFill>
              </a:rPr>
              <a:t>병원급</a:t>
            </a:r>
            <a:r>
              <a:rPr lang="ko-KR" altLang="en-US" sz="1100" dirty="0" smtClean="0">
                <a:solidFill>
                  <a:schemeClr val="tx1"/>
                </a:solidFill>
              </a:rPr>
              <a:t> 이상 전문의 수 비교적 적음</a:t>
            </a:r>
            <a:endParaRPr lang="en-US" altLang="ko-KR" sz="11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전략 과제 및 전략 방향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비뇨기과 도입 검토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지역 주민의 </a:t>
            </a:r>
            <a:r>
              <a:rPr lang="ko-KR" altLang="en-US" dirty="0" err="1" smtClean="0"/>
              <a:t>접근성</a:t>
            </a:r>
            <a:r>
              <a:rPr lang="en-US" altLang="ko-KR" dirty="0" smtClean="0"/>
              <a:t>(</a:t>
            </a:r>
            <a:r>
              <a:rPr lang="ko-KR" altLang="en-US" dirty="0" smtClean="0"/>
              <a:t>경제적</a:t>
            </a:r>
            <a:r>
              <a:rPr lang="en-US" altLang="ko-KR" dirty="0" smtClean="0"/>
              <a:t>, </a:t>
            </a:r>
            <a:r>
              <a:rPr lang="ko-KR" altLang="en-US" dirty="0" smtClean="0"/>
              <a:t>지리적</a:t>
            </a:r>
            <a:r>
              <a:rPr lang="en-US" altLang="ko-KR" dirty="0" smtClean="0"/>
              <a:t>)</a:t>
            </a:r>
            <a:r>
              <a:rPr lang="ko-KR" altLang="en-US" dirty="0" smtClean="0"/>
              <a:t> 강화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체외충격파쇄석술 가능 여부를 기준으로 비뇨기적 수술 시행 가능 여부 검토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체외충격파쇄석술 가능 기관 상급종합병원 </a:t>
            </a:r>
            <a:r>
              <a:rPr lang="en-US" altLang="ko-KR" dirty="0" smtClean="0"/>
              <a:t>2</a:t>
            </a:r>
            <a:r>
              <a:rPr lang="ko-KR" altLang="en-US" dirty="0" smtClean="0"/>
              <a:t>개소</a:t>
            </a:r>
            <a:r>
              <a:rPr lang="en-US" altLang="ko-KR" dirty="0" smtClean="0"/>
              <a:t>, </a:t>
            </a:r>
            <a:r>
              <a:rPr lang="ko-KR" altLang="en-US" dirty="0" smtClean="0"/>
              <a:t>종합병원 </a:t>
            </a:r>
            <a:r>
              <a:rPr lang="en-US" altLang="ko-KR" dirty="0" smtClean="0"/>
              <a:t>1</a:t>
            </a:r>
            <a:r>
              <a:rPr lang="ko-KR" altLang="en-US" dirty="0" smtClean="0"/>
              <a:t>개소 </a:t>
            </a:r>
            <a:r>
              <a:rPr lang="ko-KR" altLang="en-US" dirty="0" err="1" smtClean="0"/>
              <a:t>의원급</a:t>
            </a:r>
            <a:r>
              <a:rPr lang="ko-KR" altLang="en-US" dirty="0" smtClean="0"/>
              <a:t> </a:t>
            </a:r>
            <a:r>
              <a:rPr lang="en-US" altLang="ko-KR" dirty="0" smtClean="0"/>
              <a:t>8</a:t>
            </a:r>
            <a:r>
              <a:rPr lang="ko-KR" altLang="en-US" dirty="0" smtClean="0"/>
              <a:t>개소 분포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천안의료원이 소재한 </a:t>
            </a:r>
            <a:r>
              <a:rPr lang="ko-KR" altLang="en-US" dirty="0" err="1" smtClean="0"/>
              <a:t>동남구는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의원급</a:t>
            </a:r>
            <a:r>
              <a:rPr lang="ko-KR" altLang="en-US" dirty="0" smtClean="0"/>
              <a:t> 기관 </a:t>
            </a:r>
            <a:r>
              <a:rPr lang="en-US" altLang="ko-KR" dirty="0" smtClean="0"/>
              <a:t>1</a:t>
            </a:r>
            <a:r>
              <a:rPr lang="ko-KR" altLang="en-US" dirty="0" smtClean="0"/>
              <a:t>개소로 상급종합병원 이용 또는 서북구로 진료를 위해 이동해야 함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비뇨기과 수술 실행은 종합병원 이상과 의원 중 전문의 </a:t>
            </a:r>
            <a:r>
              <a:rPr lang="en-US" altLang="ko-KR" dirty="0" smtClean="0"/>
              <a:t>2</a:t>
            </a:r>
            <a:r>
              <a:rPr lang="ko-KR" altLang="en-US" dirty="0" smtClean="0"/>
              <a:t>인 이상 배치된 </a:t>
            </a:r>
            <a:r>
              <a:rPr lang="en-US" altLang="ko-KR" dirty="0" smtClean="0"/>
              <a:t>4</a:t>
            </a:r>
            <a:r>
              <a:rPr lang="ko-KR" altLang="en-US" dirty="0" smtClean="0"/>
              <a:t>개소 정도에서 가능할 것으로 판단되며 상당 부분 상급종합병원으로 집중될 것으로 예측</a:t>
            </a:r>
            <a:endParaRPr lang="en-US" altLang="ko-KR" dirty="0" smtClean="0"/>
          </a:p>
          <a:p>
            <a:pPr lvl="1"/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ko-KR" altLang="en-US"/>
          </a:p>
        </p:txBody>
      </p:sp>
      <p:graphicFrame>
        <p:nvGraphicFramePr>
          <p:cNvPr id="5" name="표 4"/>
          <p:cNvGraphicFramePr>
            <a:graphicFrameLocks noGrp="1"/>
          </p:cNvGraphicFramePr>
          <p:nvPr/>
        </p:nvGraphicFramePr>
        <p:xfrm>
          <a:off x="807970" y="2996952"/>
          <a:ext cx="5585190" cy="3024336"/>
        </p:xfrm>
        <a:graphic>
          <a:graphicData uri="http://schemas.openxmlformats.org/drawingml/2006/table">
            <a:tbl>
              <a:tblPr/>
              <a:tblGrid>
                <a:gridCol w="779729"/>
                <a:gridCol w="2209188"/>
                <a:gridCol w="1218326"/>
                <a:gridCol w="1377947"/>
              </a:tblGrid>
              <a:tr h="252028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지역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기관명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종별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비뇨기과 전문의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</a:tr>
              <a:tr h="252028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동남구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순천향대부속병원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상급종합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02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단국대부속병원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상급종합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02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서경근비뇨기과의원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의원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028">
                <a:tc rowSpan="8"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서북구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천안충무병원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종합병원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02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굿모닝비뇨기과의원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의원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02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멘파워비뇨기과의원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의원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02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삼성비뇨기과의원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의원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02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수의원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의원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02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최필선비뇨기과의원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의원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02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굿모닝정형외과의원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의원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02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연세윤마취통증의학과의원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의원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04528" y="2636912"/>
            <a:ext cx="31277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/>
              <a:t>[</a:t>
            </a:r>
            <a:r>
              <a:rPr lang="ko-KR" altLang="en-US" sz="1200" b="1" dirty="0" smtClean="0"/>
              <a:t>천안시 체외충격파쇄석술 가능 기관 현황</a:t>
            </a:r>
            <a:r>
              <a:rPr lang="en-US" altLang="ko-KR" sz="1200" b="1" dirty="0" smtClean="0"/>
              <a:t>]</a:t>
            </a:r>
            <a:endParaRPr lang="ko-KR" altLang="en-US" sz="1200" b="1" dirty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전략 과제 및 전략 방향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비뇨기과 도입 검토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지역 주민의 </a:t>
            </a:r>
            <a:r>
              <a:rPr lang="ko-KR" altLang="en-US" dirty="0" err="1" smtClean="0"/>
              <a:t>접근성</a:t>
            </a:r>
            <a:r>
              <a:rPr lang="en-US" altLang="ko-KR" dirty="0" smtClean="0"/>
              <a:t>(</a:t>
            </a:r>
            <a:r>
              <a:rPr lang="ko-KR" altLang="en-US" dirty="0" smtClean="0"/>
              <a:t>경제적</a:t>
            </a:r>
            <a:r>
              <a:rPr lang="en-US" altLang="ko-KR" dirty="0" smtClean="0"/>
              <a:t>, </a:t>
            </a:r>
            <a:r>
              <a:rPr lang="ko-KR" altLang="en-US" dirty="0" smtClean="0"/>
              <a:t>지리적</a:t>
            </a:r>
            <a:r>
              <a:rPr lang="en-US" altLang="ko-KR" dirty="0" smtClean="0"/>
              <a:t>)</a:t>
            </a:r>
            <a:r>
              <a:rPr lang="ko-KR" altLang="en-US" dirty="0" smtClean="0"/>
              <a:t> 강화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비뇨기과 주요 상병의 입원일당 진료비를 충남도 소재 의료원 중 비뇨기과가 활성화된 서산의료원과 비교할 때 천안시 관내가 높음</a:t>
            </a:r>
            <a:endParaRPr lang="en-US" altLang="ko-KR" dirty="0" smtClean="0"/>
          </a:p>
          <a:p>
            <a:pPr lvl="1"/>
            <a:r>
              <a:rPr lang="ko-KR" altLang="en-US" dirty="0" err="1" smtClean="0"/>
              <a:t>병원급</a:t>
            </a:r>
            <a:r>
              <a:rPr lang="ko-KR" altLang="en-US" dirty="0" smtClean="0"/>
              <a:t> 이상 이용비율에서 대부분 종합병원 이용 비율이 높은데 반해 천안시는 상급종합병원 중심으로 의료이용이 발생할 것으로 예측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결과적으로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의료권</a:t>
            </a:r>
            <a:r>
              <a:rPr lang="ko-KR" altLang="en-US" dirty="0" smtClean="0"/>
              <a:t> 공급 특성에 의해 상급종합병원 이용자의 경제적 부담이 증가하고 있는 것으로 판단됨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주요 상병을 대상으로 관내 입원일수 중 </a:t>
            </a:r>
            <a:r>
              <a:rPr lang="en-US" altLang="ko-KR" dirty="0" smtClean="0"/>
              <a:t>20%(N39</a:t>
            </a:r>
            <a:r>
              <a:rPr lang="ko-KR" altLang="en-US" dirty="0" smtClean="0"/>
              <a:t>는 현재와 동일</a:t>
            </a:r>
            <a:r>
              <a:rPr lang="en-US" altLang="ko-KR" dirty="0" smtClean="0"/>
              <a:t>)</a:t>
            </a:r>
            <a:r>
              <a:rPr lang="ko-KR" altLang="en-US" dirty="0" smtClean="0"/>
              <a:t>를 점유한다고 가정할 경우 연간 약 </a:t>
            </a:r>
            <a:r>
              <a:rPr lang="en-US" altLang="ko-KR" dirty="0" smtClean="0"/>
              <a:t>7,000</a:t>
            </a:r>
            <a:r>
              <a:rPr lang="ko-KR" altLang="en-US" dirty="0" smtClean="0"/>
              <a:t>만원의 </a:t>
            </a:r>
            <a:r>
              <a:rPr lang="ko-KR" altLang="en-US" dirty="0" err="1" smtClean="0"/>
              <a:t>요양급여비</a:t>
            </a:r>
            <a:r>
              <a:rPr lang="ko-KR" altLang="en-US" dirty="0" smtClean="0"/>
              <a:t> 절감 효과가 예상됨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비급여</a:t>
            </a:r>
            <a:r>
              <a:rPr lang="en-US" altLang="ko-KR" dirty="0" smtClean="0"/>
              <a:t>, </a:t>
            </a:r>
            <a:r>
              <a:rPr lang="ko-KR" altLang="en-US" dirty="0" smtClean="0"/>
              <a:t>선택진료비 등 제외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>
            <a:off x="560512" y="2492896"/>
            <a:ext cx="28745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/>
              <a:t>[</a:t>
            </a:r>
            <a:r>
              <a:rPr lang="ko-KR" altLang="en-US" sz="1200" b="1" dirty="0" smtClean="0"/>
              <a:t>비뇨기과 주요 상병의 이용 특성 비교</a:t>
            </a:r>
            <a:r>
              <a:rPr lang="en-US" altLang="ko-KR" sz="1200" b="1" dirty="0" smtClean="0"/>
              <a:t>]</a:t>
            </a:r>
            <a:endParaRPr lang="ko-KR" altLang="en-US" sz="1200" b="1" dirty="0"/>
          </a:p>
        </p:txBody>
      </p:sp>
      <p:graphicFrame>
        <p:nvGraphicFramePr>
          <p:cNvPr id="9" name="표 8"/>
          <p:cNvGraphicFramePr>
            <a:graphicFrameLocks noGrp="1"/>
          </p:cNvGraphicFramePr>
          <p:nvPr/>
        </p:nvGraphicFramePr>
        <p:xfrm>
          <a:off x="632520" y="2852936"/>
          <a:ext cx="8136904" cy="1440162"/>
        </p:xfrm>
        <a:graphic>
          <a:graphicData uri="http://schemas.openxmlformats.org/drawingml/2006/table">
            <a:tbl>
              <a:tblPr/>
              <a:tblGrid>
                <a:gridCol w="594542"/>
                <a:gridCol w="1751164"/>
                <a:gridCol w="779054"/>
                <a:gridCol w="731218"/>
                <a:gridCol w="731218"/>
                <a:gridCol w="1006278"/>
                <a:gridCol w="847810"/>
                <a:gridCol w="847810"/>
                <a:gridCol w="847810"/>
              </a:tblGrid>
              <a:tr h="24002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상병코드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상병명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일당진료비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병원급 이상 기관 이용비율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전국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4002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천안시 관내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천안의료원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서산의료원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차이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관내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-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서산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상급종합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종합병원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병원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</a:tr>
              <a:tr h="24002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N10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급성 세뇨관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-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사이질성 신염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163,575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118,899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143,364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20,211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20.4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53.3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26.4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002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N20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 신장 및 요관의 결석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286,686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313,315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(26,630)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31.1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58.3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10.6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002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N39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비뇨계통의 기타 장애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198,003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114,768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129,642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68,360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21.3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43.6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35.1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002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N40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전립선의 증식증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183,294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36,127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154,347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28,947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27.7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62.0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10.3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0" name="표 9"/>
          <p:cNvGraphicFramePr>
            <a:graphicFrameLocks noGrp="1"/>
          </p:cNvGraphicFramePr>
          <p:nvPr/>
        </p:nvGraphicFramePr>
        <p:xfrm>
          <a:off x="632520" y="4725145"/>
          <a:ext cx="8208912" cy="1584177"/>
        </p:xfrm>
        <a:graphic>
          <a:graphicData uri="http://schemas.openxmlformats.org/drawingml/2006/table">
            <a:tbl>
              <a:tblPr/>
              <a:tblGrid>
                <a:gridCol w="630002"/>
                <a:gridCol w="1682482"/>
                <a:gridCol w="984379"/>
                <a:gridCol w="984379"/>
                <a:gridCol w="974535"/>
                <a:gridCol w="974535"/>
                <a:gridCol w="974535"/>
                <a:gridCol w="1004065"/>
              </a:tblGrid>
              <a:tr h="22631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상병코드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상병명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입원일수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입원 요양급여비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263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관내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천안의료원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관내목표점유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관내 기준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서산의료원 기준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차이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관내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-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서산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</a:tr>
              <a:tr h="2263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N10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 급성 세뇨관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-</a:t>
                      </a:r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사이질성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 </a:t>
                      </a:r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신염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4,209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275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842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137,697,420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120,683,640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17,013,780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63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N20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신장 및 요관의 결석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623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125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35,721,040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39,039,106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(3,318,066)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63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N39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비뇨계통의 기타 장애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3,092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755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755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149,492,041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97,880,057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51,611,984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63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N40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 전립선의 증식증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504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79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101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18,476,032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15,558,152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2,917,880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6311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합계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8,428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1,109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1,822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341,386,533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273,160,955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68,225,579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560512" y="4437113"/>
            <a:ext cx="39068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/>
              <a:t>[</a:t>
            </a:r>
            <a:r>
              <a:rPr lang="ko-KR" altLang="en-US" sz="1200" b="1" dirty="0" smtClean="0"/>
              <a:t>비뇨기과 주요 상병 기준 입원 </a:t>
            </a:r>
            <a:r>
              <a:rPr lang="ko-KR" altLang="en-US" sz="1200" b="1" dirty="0" err="1" smtClean="0"/>
              <a:t>요양급여비</a:t>
            </a:r>
            <a:r>
              <a:rPr lang="ko-KR" altLang="en-US" sz="1200" b="1" dirty="0" smtClean="0"/>
              <a:t> 차이 분석</a:t>
            </a:r>
            <a:r>
              <a:rPr lang="en-US" altLang="ko-KR" sz="1200" b="1" dirty="0" smtClean="0"/>
              <a:t>]</a:t>
            </a:r>
            <a:endParaRPr lang="ko-KR" altLang="en-US" sz="1200" b="1" dirty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전략 과제 및 전략 방향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정신건강의학과 도입 검토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지역 내 </a:t>
            </a:r>
            <a:r>
              <a:rPr lang="ko-KR" altLang="en-US" dirty="0" err="1" smtClean="0"/>
              <a:t>미충족</a:t>
            </a:r>
            <a:r>
              <a:rPr lang="ko-KR" altLang="en-US" dirty="0" smtClean="0"/>
              <a:t> 의료서비스 제공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지역 내 </a:t>
            </a:r>
            <a:r>
              <a:rPr lang="ko-KR" altLang="en-US" dirty="0" err="1" smtClean="0"/>
              <a:t>병원급</a:t>
            </a:r>
            <a:r>
              <a:rPr lang="ko-KR" altLang="en-US" dirty="0" smtClean="0"/>
              <a:t> 이상 정신건강의학과 전문의는 총 </a:t>
            </a:r>
            <a:r>
              <a:rPr lang="en-US" altLang="ko-KR" dirty="0" smtClean="0"/>
              <a:t>19</a:t>
            </a:r>
            <a:r>
              <a:rPr lang="ko-KR" altLang="en-US" dirty="0" smtClean="0"/>
              <a:t>명으로 인구 </a:t>
            </a:r>
            <a:r>
              <a:rPr lang="en-US" altLang="ko-KR" dirty="0" smtClean="0"/>
              <a:t>10</a:t>
            </a:r>
            <a:r>
              <a:rPr lang="ko-KR" altLang="en-US" dirty="0" err="1" smtClean="0"/>
              <a:t>만명당</a:t>
            </a:r>
            <a:r>
              <a:rPr lang="ko-KR" altLang="en-US" dirty="0" smtClean="0"/>
              <a:t> 기준 </a:t>
            </a:r>
            <a:r>
              <a:rPr lang="en-US" altLang="ko-KR" dirty="0" smtClean="0"/>
              <a:t>3.2</a:t>
            </a:r>
            <a:r>
              <a:rPr lang="ko-KR" altLang="en-US" dirty="0" smtClean="0"/>
              <a:t>명으로 전국</a:t>
            </a:r>
            <a:r>
              <a:rPr lang="en-US" altLang="ko-KR" dirty="0" smtClean="0"/>
              <a:t>(3.6</a:t>
            </a:r>
            <a:r>
              <a:rPr lang="ko-KR" altLang="en-US" dirty="0" smtClean="0"/>
              <a:t>명</a:t>
            </a:r>
            <a:r>
              <a:rPr lang="en-US" altLang="ko-KR" dirty="0" smtClean="0"/>
              <a:t>)</a:t>
            </a:r>
            <a:r>
              <a:rPr lang="ko-KR" altLang="en-US" dirty="0" smtClean="0"/>
              <a:t>대비 낮음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정신과 주요 상병 </a:t>
            </a:r>
            <a:r>
              <a:rPr lang="ko-KR" altLang="en-US" dirty="0" err="1" smtClean="0"/>
              <a:t>내원일수는</a:t>
            </a:r>
            <a:r>
              <a:rPr lang="ko-KR" altLang="en-US" dirty="0" smtClean="0"/>
              <a:t> 매년 증가 추세로 </a:t>
            </a:r>
            <a:r>
              <a:rPr lang="en-US" altLang="ko-KR" dirty="0" smtClean="0"/>
              <a:t>’10 </a:t>
            </a:r>
            <a:r>
              <a:rPr lang="ko-KR" altLang="en-US" dirty="0" smtClean="0"/>
              <a:t>대비 </a:t>
            </a:r>
            <a:r>
              <a:rPr lang="en-US" altLang="ko-KR" dirty="0" smtClean="0"/>
              <a:t>‘13 </a:t>
            </a:r>
            <a:r>
              <a:rPr lang="ko-KR" altLang="en-US" dirty="0" smtClean="0"/>
              <a:t>알코올 </a:t>
            </a:r>
            <a:r>
              <a:rPr lang="en-US" altLang="ko-KR" dirty="0" smtClean="0"/>
              <a:t>19.3%, </a:t>
            </a:r>
            <a:r>
              <a:rPr lang="ko-KR" altLang="en-US" dirty="0" err="1" smtClean="0"/>
              <a:t>정신분열병</a:t>
            </a:r>
            <a:r>
              <a:rPr lang="ko-KR" altLang="en-US" dirty="0" smtClean="0"/>
              <a:t> </a:t>
            </a:r>
            <a:r>
              <a:rPr lang="en-US" altLang="ko-KR" dirty="0" smtClean="0"/>
              <a:t>12.6%, </a:t>
            </a:r>
            <a:r>
              <a:rPr lang="ko-KR" altLang="en-US" dirty="0" smtClean="0"/>
              <a:t>우울병 에피소드 </a:t>
            </a:r>
            <a:r>
              <a:rPr lang="en-US" altLang="ko-KR" dirty="0" smtClean="0"/>
              <a:t>13.5% </a:t>
            </a:r>
            <a:r>
              <a:rPr lang="ko-KR" altLang="en-US" dirty="0" smtClean="0"/>
              <a:t>증가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53000" y="2636912"/>
            <a:ext cx="4597400" cy="276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4953000" y="2348880"/>
            <a:ext cx="36984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/>
              <a:t>[</a:t>
            </a:r>
            <a:r>
              <a:rPr lang="ko-KR" altLang="en-US" sz="1200" b="1" dirty="0" smtClean="0"/>
              <a:t>정신건강의학과 주요 상병 연도별 </a:t>
            </a:r>
            <a:r>
              <a:rPr lang="ko-KR" altLang="en-US" sz="1200" b="1" dirty="0" err="1" smtClean="0"/>
              <a:t>내원일수</a:t>
            </a:r>
            <a:r>
              <a:rPr lang="en-US" altLang="ko-KR" sz="1200" b="1" dirty="0" smtClean="0"/>
              <a:t>(</a:t>
            </a:r>
            <a:r>
              <a:rPr lang="ko-KR" altLang="en-US" sz="1200" b="1" dirty="0" smtClean="0"/>
              <a:t>전국</a:t>
            </a:r>
            <a:r>
              <a:rPr lang="en-US" altLang="ko-KR" sz="1200" b="1" dirty="0" smtClean="0"/>
              <a:t>)]</a:t>
            </a:r>
            <a:endParaRPr lang="ko-KR" altLang="en-US" sz="12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416496" y="2348880"/>
            <a:ext cx="40062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/>
              <a:t>[</a:t>
            </a:r>
            <a:r>
              <a:rPr lang="ko-KR" altLang="en-US" sz="1200" b="1" dirty="0" smtClean="0"/>
              <a:t>천안시 소재 </a:t>
            </a:r>
            <a:r>
              <a:rPr lang="ko-KR" altLang="en-US" sz="1200" b="1" dirty="0" err="1" smtClean="0"/>
              <a:t>병원급</a:t>
            </a:r>
            <a:r>
              <a:rPr lang="ko-KR" altLang="en-US" sz="1200" b="1" dirty="0" smtClean="0"/>
              <a:t> 이상 정신건강의학과 전문의 현황</a:t>
            </a:r>
            <a:r>
              <a:rPr lang="en-US" altLang="ko-KR" sz="1200" b="1" dirty="0" smtClean="0"/>
              <a:t>]</a:t>
            </a:r>
            <a:endParaRPr lang="ko-KR" altLang="en-US" sz="1200" b="1" dirty="0"/>
          </a:p>
        </p:txBody>
      </p:sp>
      <p:graphicFrame>
        <p:nvGraphicFramePr>
          <p:cNvPr id="10" name="표 9"/>
          <p:cNvGraphicFramePr>
            <a:graphicFrameLocks noGrp="1"/>
          </p:cNvGraphicFramePr>
          <p:nvPr/>
        </p:nvGraphicFramePr>
        <p:xfrm>
          <a:off x="488504" y="2708920"/>
          <a:ext cx="4104455" cy="2736307"/>
        </p:xfrm>
        <a:graphic>
          <a:graphicData uri="http://schemas.openxmlformats.org/drawingml/2006/table">
            <a:tbl>
              <a:tblPr/>
              <a:tblGrid>
                <a:gridCol w="708046"/>
                <a:gridCol w="1194828"/>
                <a:gridCol w="1106322"/>
                <a:gridCol w="1095259"/>
              </a:tblGrid>
              <a:tr h="390901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지역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기관명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종별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정신과 전문의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</a:tr>
              <a:tr h="39090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동남구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순천향대부속병원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상급종합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090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단국대부속병원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상급종합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0901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서북구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천안충무병원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종합병원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090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충무사랑병원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병원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090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천안중앙병원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병원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090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마음애병원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병원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전략 과제 및 전략 방향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정신건강의학과 도입 검토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지역 내 </a:t>
            </a:r>
            <a:r>
              <a:rPr lang="ko-KR" altLang="en-US" dirty="0" err="1" smtClean="0"/>
              <a:t>미충족</a:t>
            </a:r>
            <a:r>
              <a:rPr lang="ko-KR" altLang="en-US" dirty="0" smtClean="0"/>
              <a:t> 의료서비스 제공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주요 상병 중 </a:t>
            </a:r>
            <a:r>
              <a:rPr lang="ko-KR" altLang="en-US" dirty="0" err="1" smtClean="0"/>
              <a:t>정신분열병</a:t>
            </a:r>
            <a:r>
              <a:rPr lang="en-US" altLang="ko-KR" dirty="0" smtClean="0"/>
              <a:t>(F20)</a:t>
            </a:r>
            <a:r>
              <a:rPr lang="ko-KR" altLang="en-US" dirty="0" smtClean="0"/>
              <a:t>의 </a:t>
            </a:r>
            <a:r>
              <a:rPr lang="en-US" altLang="ko-KR" dirty="0" smtClean="0"/>
              <a:t>RI</a:t>
            </a:r>
            <a:r>
              <a:rPr lang="ko-KR" altLang="en-US" dirty="0" smtClean="0"/>
              <a:t>가 상대적으로 낮게 나타나며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정신분열병은</a:t>
            </a:r>
            <a:r>
              <a:rPr lang="ko-KR" altLang="en-US" dirty="0" smtClean="0"/>
              <a:t> 종합병원 이상 이용 비율이 상대적으로 높음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종합병원 이상에서 비교적 난이도 있는 진료 기능 수행이 필요한 </a:t>
            </a:r>
            <a:r>
              <a:rPr lang="ko-KR" altLang="en-US" dirty="0" err="1" smtClean="0"/>
              <a:t>정신분열병을</a:t>
            </a:r>
            <a:r>
              <a:rPr lang="ko-KR" altLang="en-US" dirty="0" smtClean="0"/>
              <a:t> 대상으로 한 정신건강의학과 서비스 공급이 필요함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100</a:t>
            </a:r>
            <a:r>
              <a:rPr lang="ko-KR" altLang="en-US" dirty="0" smtClean="0"/>
              <a:t>대 상병의 평균 </a:t>
            </a:r>
            <a:r>
              <a:rPr lang="en-US" altLang="ko-KR" dirty="0" smtClean="0"/>
              <a:t>RI(69.4)</a:t>
            </a:r>
            <a:r>
              <a:rPr lang="ko-KR" altLang="en-US" dirty="0" smtClean="0"/>
              <a:t>를 적용하여 관내 추가 재원일수를 추계하면 </a:t>
            </a:r>
            <a:r>
              <a:rPr lang="en-US" altLang="ko-KR" dirty="0" smtClean="0"/>
              <a:t>36,016</a:t>
            </a:r>
            <a:r>
              <a:rPr lang="ko-KR" altLang="en-US" dirty="0" smtClean="0"/>
              <a:t>일로 나타남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정신분열병</a:t>
            </a:r>
            <a:r>
              <a:rPr lang="ko-KR" altLang="en-US" dirty="0" smtClean="0"/>
              <a:t> </a:t>
            </a:r>
            <a:r>
              <a:rPr lang="en-US" altLang="ko-KR" dirty="0" smtClean="0"/>
              <a:t>35,521</a:t>
            </a:r>
            <a:r>
              <a:rPr lang="ko-KR" altLang="en-US" dirty="0" smtClean="0"/>
              <a:t>일</a:t>
            </a:r>
            <a:r>
              <a:rPr lang="en-US" altLang="ko-KR" dirty="0" smtClean="0"/>
              <a:t>)</a:t>
            </a:r>
          </a:p>
          <a:p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ko-KR" altLang="en-US"/>
          </a:p>
        </p:txBody>
      </p:sp>
      <p:graphicFrame>
        <p:nvGraphicFramePr>
          <p:cNvPr id="6" name="표 5"/>
          <p:cNvGraphicFramePr>
            <a:graphicFrameLocks noGrp="1"/>
          </p:cNvGraphicFramePr>
          <p:nvPr/>
        </p:nvGraphicFramePr>
        <p:xfrm>
          <a:off x="632520" y="2780928"/>
          <a:ext cx="8064898" cy="1224136"/>
        </p:xfrm>
        <a:graphic>
          <a:graphicData uri="http://schemas.openxmlformats.org/drawingml/2006/table">
            <a:tbl>
              <a:tblPr/>
              <a:tblGrid>
                <a:gridCol w="651703"/>
                <a:gridCol w="2325155"/>
                <a:gridCol w="1018287"/>
                <a:gridCol w="1008104"/>
                <a:gridCol w="1008104"/>
                <a:gridCol w="1008104"/>
                <a:gridCol w="1045441"/>
              </a:tblGrid>
              <a:tr h="30603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상병코드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상병명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전체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관내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RI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RI 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목표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추가 재원일수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</a:tr>
              <a:tr h="30603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F10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알코올 사용에 의한 정신 및 행동장애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49,446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33,830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68.4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34,325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495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03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F20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정신분열병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95,560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30,815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32.2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66,336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35,521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03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F32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우울병 에피소드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7,228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6,354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87.9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05202" y="2492896"/>
            <a:ext cx="35445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/>
              <a:t>[</a:t>
            </a:r>
            <a:r>
              <a:rPr lang="ko-KR" altLang="en-US" sz="1200" b="1" dirty="0" smtClean="0"/>
              <a:t>관내 </a:t>
            </a:r>
            <a:r>
              <a:rPr lang="ko-KR" altLang="en-US" sz="1200" b="1" dirty="0" err="1" smtClean="0"/>
              <a:t>이용율</a:t>
            </a:r>
            <a:r>
              <a:rPr lang="ko-KR" altLang="en-US" sz="1200" b="1" dirty="0" smtClean="0"/>
              <a:t> 증가를 적용한 추가 재원일수 추계</a:t>
            </a:r>
            <a:r>
              <a:rPr lang="en-US" altLang="ko-KR" sz="1200" b="1" dirty="0" smtClean="0"/>
              <a:t>]</a:t>
            </a:r>
            <a:endParaRPr lang="ko-KR" altLang="en-US" sz="12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505202" y="4293096"/>
            <a:ext cx="44230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/>
              <a:t>[</a:t>
            </a:r>
            <a:r>
              <a:rPr lang="ko-KR" altLang="en-US" sz="1200" b="1" dirty="0" smtClean="0"/>
              <a:t>주요 정신건강의학과 상병의 요양기관 종별 이용 특성</a:t>
            </a:r>
            <a:r>
              <a:rPr lang="en-US" altLang="ko-KR" sz="1200" b="1" dirty="0" smtClean="0"/>
              <a:t>(</a:t>
            </a:r>
            <a:r>
              <a:rPr lang="ko-KR" altLang="en-US" sz="1200" b="1" dirty="0" smtClean="0"/>
              <a:t>전국</a:t>
            </a:r>
            <a:r>
              <a:rPr lang="en-US" altLang="ko-KR" sz="1200" b="1" dirty="0" smtClean="0"/>
              <a:t>)]</a:t>
            </a:r>
            <a:endParaRPr lang="ko-KR" altLang="en-US" sz="1200" b="1" dirty="0"/>
          </a:p>
        </p:txBody>
      </p:sp>
      <p:graphicFrame>
        <p:nvGraphicFramePr>
          <p:cNvPr id="9" name="표 8"/>
          <p:cNvGraphicFramePr>
            <a:graphicFrameLocks noGrp="1"/>
          </p:cNvGraphicFramePr>
          <p:nvPr/>
        </p:nvGraphicFramePr>
        <p:xfrm>
          <a:off x="632520" y="4653136"/>
          <a:ext cx="7056783" cy="1008112"/>
        </p:xfrm>
        <a:graphic>
          <a:graphicData uri="http://schemas.openxmlformats.org/drawingml/2006/table">
            <a:tbl>
              <a:tblPr/>
              <a:tblGrid>
                <a:gridCol w="655111"/>
                <a:gridCol w="2337940"/>
                <a:gridCol w="1023610"/>
                <a:gridCol w="1013374"/>
                <a:gridCol w="1013374"/>
                <a:gridCol w="1013374"/>
              </a:tblGrid>
              <a:tr h="252028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상병코드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상병명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상급종합병원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종합병원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병원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의원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</a:tr>
              <a:tr h="25202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F10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알코올 사용에 의한 정신 및 행동장애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0.8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3.1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87.8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8.3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02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F20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정신분열병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5.4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6.1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69.8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18.7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02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F32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우울병 에피소드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9.2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13.3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15.5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62.0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전략 과제 및 전략 방향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천안의료원 장기 발전 과제 및 전략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천안의료원 기능 및 역할에 대한 재검토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천안시는 </a:t>
            </a:r>
            <a:r>
              <a:rPr lang="en-US" altLang="ko-KR" dirty="0" smtClean="0"/>
              <a:t>RI</a:t>
            </a:r>
            <a:r>
              <a:rPr lang="ko-KR" altLang="en-US" dirty="0" smtClean="0"/>
              <a:t>가 높고 </a:t>
            </a:r>
            <a:r>
              <a:rPr lang="en-US" altLang="ko-KR" dirty="0" smtClean="0"/>
              <a:t>CI</a:t>
            </a:r>
            <a:r>
              <a:rPr lang="ko-KR" altLang="en-US" dirty="0" smtClean="0"/>
              <a:t>가 낮은 지역으로 상급종합병원 </a:t>
            </a:r>
            <a:r>
              <a:rPr lang="en-US" altLang="ko-KR" dirty="0" smtClean="0"/>
              <a:t>2</a:t>
            </a:r>
            <a:r>
              <a:rPr lang="ko-KR" altLang="en-US" dirty="0" smtClean="0"/>
              <a:t>개소를 비롯하여 민간에 의한 의료공급이 많은 지역임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지방의료원 실태분석을 통한 기능재정립 및 표준운영지침 개발 연구 </a:t>
            </a:r>
            <a:r>
              <a:rPr lang="en-US" altLang="ko-KR" dirty="0" smtClean="0"/>
              <a:t>(</a:t>
            </a:r>
            <a:r>
              <a:rPr lang="ko-KR" altLang="en-US" dirty="0" smtClean="0"/>
              <a:t>국립중앙의료원</a:t>
            </a:r>
            <a:r>
              <a:rPr lang="en-US" altLang="ko-KR" dirty="0" smtClean="0"/>
              <a:t>, 2014</a:t>
            </a:r>
            <a:r>
              <a:rPr lang="ko-KR" altLang="en-US" dirty="0" smtClean="0"/>
              <a:t>년</a:t>
            </a:r>
            <a:r>
              <a:rPr lang="en-US" altLang="ko-KR" dirty="0" smtClean="0"/>
              <a:t>) </a:t>
            </a:r>
            <a:r>
              <a:rPr lang="ko-KR" altLang="en-US" dirty="0" smtClean="0"/>
              <a:t>결과 요구도가 높은 부분은 지역응급 의료기관</a:t>
            </a:r>
            <a:r>
              <a:rPr lang="en-US" altLang="ko-KR" dirty="0" smtClean="0"/>
              <a:t>, </a:t>
            </a:r>
            <a:r>
              <a:rPr lang="ko-KR" altLang="en-US" dirty="0" smtClean="0"/>
              <a:t>분만</a:t>
            </a:r>
            <a:r>
              <a:rPr lang="en-US" altLang="ko-KR" dirty="0" smtClean="0"/>
              <a:t>, </a:t>
            </a:r>
            <a:r>
              <a:rPr lang="ko-KR" altLang="en-US" dirty="0" smtClean="0"/>
              <a:t>신생아실</a:t>
            </a:r>
            <a:r>
              <a:rPr lang="en-US" altLang="ko-KR" dirty="0" smtClean="0"/>
              <a:t>, </a:t>
            </a:r>
            <a:r>
              <a:rPr lang="ko-KR" altLang="en-US" dirty="0" smtClean="0"/>
              <a:t>중독으로 나타남 </a:t>
            </a:r>
            <a:r>
              <a:rPr lang="en-US" altLang="ko-KR" dirty="0" smtClean="0"/>
              <a:t>(</a:t>
            </a:r>
            <a:r>
              <a:rPr lang="ko-KR" altLang="en-US" dirty="0" smtClean="0"/>
              <a:t>해당 연구는 </a:t>
            </a:r>
            <a:r>
              <a:rPr lang="en-US" altLang="ko-KR" dirty="0" smtClean="0"/>
              <a:t>60</a:t>
            </a:r>
            <a:r>
              <a:rPr lang="ko-KR" altLang="en-US" dirty="0" smtClean="0"/>
              <a:t>분 이내 의료서비스 이용 불가능 인구와 </a:t>
            </a:r>
            <a:r>
              <a:rPr lang="ko-KR" altLang="en-US" dirty="0" err="1" smtClean="0"/>
              <a:t>관내이용율을</a:t>
            </a:r>
            <a:r>
              <a:rPr lang="ko-KR" altLang="en-US" dirty="0" smtClean="0"/>
              <a:t> 기준으로 요구도 분류</a:t>
            </a:r>
            <a:r>
              <a:rPr lang="en-US" altLang="ko-KR" dirty="0" smtClean="0"/>
              <a:t>)</a:t>
            </a:r>
          </a:p>
          <a:p>
            <a:pPr lvl="1"/>
            <a:r>
              <a:rPr lang="ko-KR" altLang="en-US" dirty="0" smtClean="0"/>
              <a:t> 지역응급의료기관의 경우 현재 </a:t>
            </a:r>
            <a:r>
              <a:rPr lang="en-US" altLang="ko-KR" dirty="0" smtClean="0"/>
              <a:t>A</a:t>
            </a:r>
            <a:r>
              <a:rPr lang="ko-KR" altLang="en-US" dirty="0" smtClean="0"/>
              <a:t>등급으로 운영되고 있으나 지리적 </a:t>
            </a:r>
            <a:r>
              <a:rPr lang="ko-KR" altLang="en-US" dirty="0" err="1" smtClean="0"/>
              <a:t>접근성</a:t>
            </a:r>
            <a:r>
              <a:rPr lang="ko-KR" altLang="en-US" dirty="0" smtClean="0"/>
              <a:t> 한계로 경영손실을 나타내고 있음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분만 및 신생아실의 경우 천안시 전체 출생아 대비 분만건수가 높아 추가적인 공급의 필요성은 낮을 것으로 판단됨</a:t>
            </a:r>
            <a:endParaRPr lang="en-US" altLang="ko-KR" dirty="0" smtClean="0"/>
          </a:p>
          <a:p>
            <a:pPr lvl="1">
              <a:buNone/>
            </a:pPr>
            <a:r>
              <a:rPr lang="ko-KR" altLang="en-US" dirty="0" smtClean="0"/>
              <a:t>    </a:t>
            </a:r>
            <a:r>
              <a:rPr lang="en-US" altLang="ko-KR" dirty="0" smtClean="0"/>
              <a:t>(</a:t>
            </a:r>
            <a:r>
              <a:rPr lang="ko-KR" altLang="en-US" dirty="0" smtClean="0"/>
              <a:t>국립중앙의료원의 연구는 </a:t>
            </a:r>
            <a:r>
              <a:rPr lang="en-US" altLang="ko-KR" dirty="0" smtClean="0"/>
              <a:t>“</a:t>
            </a:r>
            <a:r>
              <a:rPr lang="ko-KR" altLang="en-US" dirty="0" smtClean="0"/>
              <a:t>천안시 </a:t>
            </a:r>
            <a:r>
              <a:rPr lang="ko-KR" altLang="en-US" dirty="0" err="1" smtClean="0"/>
              <a:t>동남구</a:t>
            </a:r>
            <a:r>
              <a:rPr lang="en-US" altLang="ko-KR" dirty="0" smtClean="0"/>
              <a:t>”</a:t>
            </a:r>
            <a:r>
              <a:rPr lang="ko-KR" altLang="en-US" dirty="0" smtClean="0"/>
              <a:t>를 </a:t>
            </a:r>
            <a:r>
              <a:rPr lang="ko-KR" altLang="en-US" dirty="0" err="1" smtClean="0"/>
              <a:t>의료권으로</a:t>
            </a:r>
            <a:r>
              <a:rPr lang="ko-KR" altLang="en-US" dirty="0" smtClean="0"/>
              <a:t> 설정하여 </a:t>
            </a:r>
            <a:r>
              <a:rPr lang="ko-KR" altLang="en-US" dirty="0" err="1" smtClean="0"/>
              <a:t>서북구에</a:t>
            </a:r>
            <a:r>
              <a:rPr lang="ko-KR" altLang="en-US" dirty="0" smtClean="0"/>
              <a:t> 다수 존재하고 있는 분만기관을 반영하지 못함</a:t>
            </a:r>
            <a:r>
              <a:rPr lang="en-US" altLang="ko-KR" dirty="0" smtClean="0"/>
              <a:t>)</a:t>
            </a:r>
          </a:p>
          <a:p>
            <a:pPr lvl="1"/>
            <a:r>
              <a:rPr lang="ko-KR" altLang="en-US" dirty="0" smtClean="0"/>
              <a:t>중독의 경우 공급 대비 </a:t>
            </a:r>
            <a:r>
              <a:rPr lang="ko-KR" altLang="en-US" dirty="0" err="1" smtClean="0"/>
              <a:t>미충족</a:t>
            </a:r>
            <a:r>
              <a:rPr lang="ko-KR" altLang="en-US" dirty="0" smtClean="0"/>
              <a:t> 수요가 존재하나 이는 현재 천안의료원이 </a:t>
            </a:r>
            <a:r>
              <a:rPr lang="ko-KR" altLang="en-US" dirty="0" err="1" smtClean="0"/>
              <a:t>급성기</a:t>
            </a:r>
            <a:r>
              <a:rPr lang="ko-KR" altLang="en-US" dirty="0" smtClean="0"/>
              <a:t> 기능으로만 운영되고 있으므로 기능 변화를 요구함</a:t>
            </a:r>
            <a:endParaRPr lang="en-US" altLang="ko-KR" dirty="0" smtClean="0"/>
          </a:p>
          <a:p>
            <a:pPr lvl="1"/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ko-KR" altLang="en-US"/>
          </a:p>
        </p:txBody>
      </p:sp>
      <p:graphicFrame>
        <p:nvGraphicFramePr>
          <p:cNvPr id="5" name="표 4"/>
          <p:cNvGraphicFramePr>
            <a:graphicFrameLocks noGrp="1"/>
          </p:cNvGraphicFramePr>
          <p:nvPr/>
        </p:nvGraphicFramePr>
        <p:xfrm>
          <a:off x="1064568" y="3284983"/>
          <a:ext cx="5616624" cy="2736305"/>
        </p:xfrm>
        <a:graphic>
          <a:graphicData uri="http://schemas.openxmlformats.org/drawingml/2006/table">
            <a:tbl>
              <a:tblPr/>
              <a:tblGrid>
                <a:gridCol w="971040"/>
                <a:gridCol w="1679501"/>
                <a:gridCol w="1135947"/>
                <a:gridCol w="1830136"/>
              </a:tblGrid>
              <a:tr h="547261"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 dirty="0">
                          <a:solidFill>
                            <a:srgbClr val="FFFFFF"/>
                          </a:solidFill>
                          <a:latin typeface="맑은 고딕"/>
                        </a:rPr>
                        <a:t>구분</a:t>
                      </a:r>
                      <a:r>
                        <a:rPr lang="en-US" altLang="ko-KR" sz="1100" b="0" i="0" u="none" strike="noStrike" dirty="0">
                          <a:solidFill>
                            <a:srgbClr val="FFFFFF"/>
                          </a:solidFill>
                          <a:latin typeface="맑은 고딕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67A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>
                          <a:solidFill>
                            <a:srgbClr val="FFFFFF"/>
                          </a:solidFill>
                          <a:latin typeface="맑은 고딕"/>
                        </a:rPr>
                        <a:t>구분</a:t>
                      </a:r>
                      <a:r>
                        <a:rPr lang="en-US" altLang="ko-KR" sz="1100" b="0" i="0" u="none" strike="noStrike">
                          <a:solidFill>
                            <a:srgbClr val="FFFFFF"/>
                          </a:solidFill>
                          <a:latin typeface="맑은 고딕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67A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>
                          <a:solidFill>
                            <a:srgbClr val="FFFFFF"/>
                          </a:solidFill>
                          <a:latin typeface="맑은 고딕"/>
                        </a:rPr>
                        <a:t>요구도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67A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>
                          <a:solidFill>
                            <a:srgbClr val="FFFFFF"/>
                          </a:solidFill>
                          <a:latin typeface="맑은 고딕"/>
                        </a:rPr>
                        <a:t>수행도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67AD"/>
                    </a:solidFill>
                  </a:tcPr>
                </a:tc>
              </a:tr>
              <a:tr h="547261"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응급기관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지역응급 의료기관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〇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지역응급의료기관 </a:t>
                      </a:r>
                      <a:r>
                        <a:rPr lang="en-US" altLang="ko-KR" sz="11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(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A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등급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7261"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세부분야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분만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맑은 고딕"/>
                        </a:rPr>
                        <a:t>〇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수행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하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726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신생아실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맑은 고딕"/>
                        </a:rPr>
                        <a:t>〇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미수행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726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중독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맑은 고딕"/>
                        </a:rPr>
                        <a:t>〇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수행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하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전략 과제 및 전략 방향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천안의료원 장기 발전 과제 및 전략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천안의료원 기능 및 역할에 대한 재검토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33</a:t>
            </a:r>
            <a:r>
              <a:rPr lang="ko-KR" altLang="en-US" dirty="0" smtClean="0"/>
              <a:t>개 지방의료원의 의료급여 </a:t>
            </a:r>
            <a:r>
              <a:rPr lang="ko-KR" altLang="en-US" dirty="0" err="1" smtClean="0"/>
              <a:t>환자비와</a:t>
            </a:r>
            <a:r>
              <a:rPr lang="ko-KR" altLang="en-US" dirty="0" smtClean="0"/>
              <a:t> 의료수요과소지수 분포를 볼 때 과소지수가 낮을수록</a:t>
            </a:r>
            <a:r>
              <a:rPr lang="en-US" altLang="ko-KR" dirty="0" smtClean="0"/>
              <a:t>(</a:t>
            </a:r>
            <a:r>
              <a:rPr lang="ko-KR" altLang="en-US" dirty="0" smtClean="0"/>
              <a:t>공급이 많을수록</a:t>
            </a:r>
            <a:r>
              <a:rPr lang="en-US" altLang="ko-KR" dirty="0" smtClean="0"/>
              <a:t>) </a:t>
            </a:r>
            <a:r>
              <a:rPr lang="ko-KR" altLang="en-US" dirty="0" smtClean="0"/>
              <a:t>의료급여 환자비가 높아짐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천안의료원의 경우 의료급여환자 비율 </a:t>
            </a:r>
            <a:r>
              <a:rPr lang="en-US" altLang="ko-KR" dirty="0" smtClean="0"/>
              <a:t>32%</a:t>
            </a:r>
            <a:r>
              <a:rPr lang="ko-KR" altLang="en-US" dirty="0" smtClean="0"/>
              <a:t>로 </a:t>
            </a:r>
            <a:r>
              <a:rPr lang="en-US" altLang="ko-KR" dirty="0" smtClean="0"/>
              <a:t>33</a:t>
            </a:r>
            <a:r>
              <a:rPr lang="ko-KR" altLang="en-US" dirty="0" smtClean="0"/>
              <a:t>개 지방의료원 중 가장 높게 나타남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천안과 같은 민간 기관의 공급이 충분한 지역 내에서 의료원의 역할은 취약계층 진료로 제한되고 있는 상황임</a:t>
            </a:r>
            <a:endParaRPr lang="en-US" altLang="ko-KR" dirty="0" smtClean="0"/>
          </a:p>
          <a:p>
            <a:pPr lvl="1">
              <a:buNone/>
            </a:pPr>
            <a:r>
              <a:rPr lang="ko-KR" altLang="ko-KR" b="1" dirty="0" smtClean="0"/>
              <a:t>→</a:t>
            </a:r>
            <a:r>
              <a:rPr lang="en-US" altLang="ko-KR" b="1" dirty="0" smtClean="0"/>
              <a:t> </a:t>
            </a:r>
            <a:r>
              <a:rPr lang="ko-KR" altLang="en-US" b="1" dirty="0" smtClean="0"/>
              <a:t>기능 및 역할에 있어 </a:t>
            </a:r>
            <a:r>
              <a:rPr lang="ko-KR" altLang="en-US" b="1" dirty="0" err="1" smtClean="0"/>
              <a:t>진료과</a:t>
            </a:r>
            <a:r>
              <a:rPr lang="ko-KR" altLang="en-US" b="1" dirty="0" smtClean="0"/>
              <a:t> 또는 진료기능 차원이 아닌 대상 중심의 검토 </a:t>
            </a:r>
            <a:r>
              <a:rPr lang="en-US" altLang="ko-KR" b="1" dirty="0" smtClean="0"/>
              <a:t>(</a:t>
            </a:r>
            <a:r>
              <a:rPr lang="ko-KR" altLang="en-US" b="1" dirty="0" smtClean="0"/>
              <a:t>저소득층 대상의 </a:t>
            </a:r>
            <a:r>
              <a:rPr lang="ko-KR" altLang="en-US" b="1" dirty="0" err="1" smtClean="0"/>
              <a:t>사회안전망</a:t>
            </a:r>
            <a:r>
              <a:rPr lang="ko-KR" altLang="en-US" b="1" dirty="0" smtClean="0"/>
              <a:t> 기능 강화</a:t>
            </a:r>
            <a:r>
              <a:rPr lang="en-US" altLang="ko-KR" b="1" dirty="0" smtClean="0"/>
              <a:t>)</a:t>
            </a:r>
          </a:p>
          <a:p>
            <a:pPr lvl="1">
              <a:buNone/>
            </a:pPr>
            <a:r>
              <a:rPr lang="en-US" altLang="ko-KR" b="1" dirty="0" smtClean="0"/>
              <a:t>   </a:t>
            </a:r>
            <a:r>
              <a:rPr lang="ko-KR" altLang="en-US" b="1" dirty="0" smtClean="0"/>
              <a:t>병원 전체적인 진료 기능 및 역할 재정립에 따른 세부 </a:t>
            </a:r>
            <a:r>
              <a:rPr lang="ko-KR" altLang="en-US" b="1" dirty="0" err="1" smtClean="0"/>
              <a:t>진료과</a:t>
            </a:r>
            <a:r>
              <a:rPr lang="ko-KR" altLang="en-US" b="1" dirty="0" smtClean="0"/>
              <a:t> 및 진료영역 재조정 검토</a:t>
            </a:r>
            <a:endParaRPr lang="en-US" altLang="ko-KR" b="1" dirty="0" smtClean="0"/>
          </a:p>
          <a:p>
            <a:pPr lvl="1"/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4688" y="2852936"/>
            <a:ext cx="5536441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6867151" y="4869160"/>
            <a:ext cx="53412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b="1" smtClean="0"/>
              <a:t>[</a:t>
            </a:r>
            <a:r>
              <a:rPr lang="ko-KR" altLang="en-US" sz="1000" b="1" dirty="0" smtClean="0"/>
              <a:t>천안</a:t>
            </a:r>
            <a:r>
              <a:rPr lang="en-US" altLang="ko-KR" sz="1000" b="1" dirty="0" smtClean="0"/>
              <a:t>]</a:t>
            </a:r>
            <a:endParaRPr lang="ko-KR" altLang="en-US" sz="1000" b="1" dirty="0"/>
          </a:p>
        </p:txBody>
      </p:sp>
      <p:sp>
        <p:nvSpPr>
          <p:cNvPr id="7" name="타원 6"/>
          <p:cNvSpPr/>
          <p:nvPr/>
        </p:nvSpPr>
        <p:spPr>
          <a:xfrm rot="1682213">
            <a:off x="3589965" y="3964628"/>
            <a:ext cx="3588628" cy="1224136"/>
          </a:xfrm>
          <a:prstGeom prst="ellipse">
            <a:avLst/>
          </a:prstGeom>
          <a:solidFill>
            <a:srgbClr val="FFFF66">
              <a:alpha val="50196"/>
            </a:srgb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0" name="직선 화살표 연결선 9"/>
          <p:cNvCxnSpPr/>
          <p:nvPr/>
        </p:nvCxnSpPr>
        <p:spPr>
          <a:xfrm>
            <a:off x="5673080" y="6309320"/>
            <a:ext cx="2016224" cy="0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160912" y="6165304"/>
            <a:ext cx="14253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b="1" dirty="0" smtClean="0"/>
              <a:t>[</a:t>
            </a:r>
            <a:r>
              <a:rPr lang="ko-KR" altLang="en-US" sz="1200" b="1" dirty="0" smtClean="0"/>
              <a:t>의료급여 </a:t>
            </a:r>
            <a:r>
              <a:rPr lang="ko-KR" altLang="en-US" sz="1200" b="1" dirty="0" err="1" smtClean="0"/>
              <a:t>환자비</a:t>
            </a:r>
            <a:r>
              <a:rPr lang="en-US" altLang="ko-KR" sz="1200" b="1" dirty="0" smtClean="0"/>
              <a:t>]</a:t>
            </a:r>
            <a:endParaRPr lang="ko-KR" altLang="en-US" sz="1200" b="1" dirty="0"/>
          </a:p>
        </p:txBody>
      </p:sp>
      <p:cxnSp>
        <p:nvCxnSpPr>
          <p:cNvPr id="16" name="직선 화살표 연결선 15"/>
          <p:cNvCxnSpPr/>
          <p:nvPr/>
        </p:nvCxnSpPr>
        <p:spPr>
          <a:xfrm>
            <a:off x="2144688" y="6309320"/>
            <a:ext cx="2016224" cy="0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화살표 연결선 16"/>
          <p:cNvCxnSpPr/>
          <p:nvPr/>
        </p:nvCxnSpPr>
        <p:spPr>
          <a:xfrm>
            <a:off x="1856656" y="2852936"/>
            <a:ext cx="0" cy="1368152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654837" y="4365104"/>
            <a:ext cx="15247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b="1" dirty="0" smtClean="0"/>
              <a:t>[</a:t>
            </a:r>
            <a:r>
              <a:rPr lang="ko-KR" altLang="en-US" sz="1200" b="1" dirty="0" smtClean="0"/>
              <a:t>의료수요과소지수</a:t>
            </a:r>
            <a:r>
              <a:rPr lang="en-US" altLang="ko-KR" sz="1200" b="1" dirty="0" smtClean="0"/>
              <a:t>]</a:t>
            </a:r>
            <a:endParaRPr lang="ko-KR" altLang="en-US" sz="1200" b="1" dirty="0"/>
          </a:p>
        </p:txBody>
      </p:sp>
      <p:cxnSp>
        <p:nvCxnSpPr>
          <p:cNvPr id="20" name="직선 화살표 연결선 19"/>
          <p:cNvCxnSpPr/>
          <p:nvPr/>
        </p:nvCxnSpPr>
        <p:spPr>
          <a:xfrm>
            <a:off x="1856656" y="4725144"/>
            <a:ext cx="0" cy="1368152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경영 현황 분석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입원 및 외래환자</a:t>
            </a:r>
            <a:r>
              <a:rPr lang="en-US" altLang="ko-KR" dirty="0" smtClean="0"/>
              <a:t>, </a:t>
            </a:r>
            <a:r>
              <a:rPr lang="ko-KR" altLang="en-US" dirty="0" smtClean="0"/>
              <a:t>수익 모두 증가 추세이나 </a:t>
            </a:r>
            <a:r>
              <a:rPr lang="ko-KR" altLang="en-US" dirty="0" err="1" smtClean="0"/>
              <a:t>병상가동율</a:t>
            </a:r>
            <a:r>
              <a:rPr lang="ko-KR" altLang="en-US" dirty="0" smtClean="0"/>
              <a:t> 낮음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전체 의료수익 </a:t>
            </a:r>
            <a:r>
              <a:rPr lang="en-US" altLang="ko-KR" dirty="0" smtClean="0"/>
              <a:t>8,086 &gt; 9,242 &gt; 13,919</a:t>
            </a:r>
            <a:r>
              <a:rPr lang="ko-KR" altLang="en-US" dirty="0" err="1" smtClean="0"/>
              <a:t>백만원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dirty="0" smtClean="0"/>
              <a:t>※ </a:t>
            </a:r>
            <a:r>
              <a:rPr lang="ko-KR" altLang="en-US" dirty="0" smtClean="0"/>
              <a:t>외래수익 </a:t>
            </a:r>
            <a:r>
              <a:rPr lang="en-US" altLang="ko-KR" dirty="0" smtClean="0"/>
              <a:t>: </a:t>
            </a:r>
            <a:r>
              <a:rPr lang="ko-KR" altLang="en-US" dirty="0" smtClean="0"/>
              <a:t>건강검진센터</a:t>
            </a:r>
            <a:r>
              <a:rPr lang="en-US" altLang="ko-KR" dirty="0" smtClean="0"/>
              <a:t>, </a:t>
            </a:r>
            <a:r>
              <a:rPr lang="ko-KR" altLang="en-US" dirty="0" smtClean="0"/>
              <a:t>기타의업수익 제외</a:t>
            </a:r>
            <a:endParaRPr lang="ko-KR" altLang="en-US" dirty="0"/>
          </a:p>
        </p:txBody>
      </p:sp>
      <p:pic>
        <p:nvPicPr>
          <p:cNvPr id="2064" name="Picture 1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69464" y="1620312"/>
            <a:ext cx="3960000" cy="2384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65" name="Picture 1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4969" y="4077072"/>
            <a:ext cx="3960000" cy="2384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66" name="Picture 1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69464" y="4077072"/>
            <a:ext cx="3960000" cy="2384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4528" y="1628800"/>
            <a:ext cx="3960440" cy="241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경영 현황 분석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진료과별 수익 분포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의료수익 점유율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정형외과 </a:t>
            </a:r>
            <a:r>
              <a:rPr lang="en-US" altLang="ko-KR" dirty="0" smtClean="0"/>
              <a:t>&gt; </a:t>
            </a:r>
            <a:r>
              <a:rPr lang="ko-KR" altLang="en-US" dirty="0" smtClean="0"/>
              <a:t>내과 </a:t>
            </a:r>
            <a:r>
              <a:rPr lang="en-US" altLang="ko-KR" dirty="0" smtClean="0"/>
              <a:t>&gt; </a:t>
            </a:r>
            <a:r>
              <a:rPr lang="ko-KR" altLang="en-US" dirty="0" smtClean="0"/>
              <a:t>외과 </a:t>
            </a:r>
            <a:r>
              <a:rPr lang="en-US" altLang="ko-KR" dirty="0" smtClean="0"/>
              <a:t>&gt; </a:t>
            </a:r>
            <a:r>
              <a:rPr lang="ko-KR" altLang="en-US" dirty="0" smtClean="0"/>
              <a:t>건강검진 </a:t>
            </a:r>
            <a:r>
              <a:rPr lang="en-US" altLang="ko-KR" dirty="0" smtClean="0"/>
              <a:t>&gt; </a:t>
            </a:r>
            <a:r>
              <a:rPr lang="ko-KR" altLang="en-US" dirty="0" smtClean="0"/>
              <a:t>재활의학과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dirty="0" err="1" smtClean="0"/>
              <a:t>진료과</a:t>
            </a:r>
            <a:r>
              <a:rPr lang="ko-KR" altLang="en-US" dirty="0" smtClean="0"/>
              <a:t> 의사 구성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전체 </a:t>
            </a:r>
            <a:r>
              <a:rPr lang="ko-KR" altLang="en-US" dirty="0" err="1" smtClean="0"/>
              <a:t>의사수</a:t>
            </a:r>
            <a:r>
              <a:rPr lang="en-US" altLang="ko-KR" dirty="0" smtClean="0"/>
              <a:t>/</a:t>
            </a:r>
            <a:r>
              <a:rPr lang="ko-KR" altLang="en-US" dirty="0" smtClean="0"/>
              <a:t>공보의수</a:t>
            </a:r>
            <a:r>
              <a:rPr lang="en-US" altLang="ko-KR" dirty="0" smtClean="0"/>
              <a:t>, 2013</a:t>
            </a:r>
            <a:r>
              <a:rPr lang="ko-KR" altLang="en-US" dirty="0" err="1" smtClean="0"/>
              <a:t>년말</a:t>
            </a:r>
            <a:r>
              <a:rPr lang="ko-KR" altLang="en-US" dirty="0" smtClean="0"/>
              <a:t> 기준</a:t>
            </a:r>
          </a:p>
        </p:txBody>
      </p:sp>
      <p:graphicFrame>
        <p:nvGraphicFramePr>
          <p:cNvPr id="7" name="표 6"/>
          <p:cNvGraphicFramePr>
            <a:graphicFrameLocks noGrp="1"/>
          </p:cNvGraphicFramePr>
          <p:nvPr/>
        </p:nvGraphicFramePr>
        <p:xfrm>
          <a:off x="560512" y="1916833"/>
          <a:ext cx="8352924" cy="3998560"/>
        </p:xfrm>
        <a:graphic>
          <a:graphicData uri="http://schemas.openxmlformats.org/drawingml/2006/table">
            <a:tbl>
              <a:tblPr/>
              <a:tblGrid>
                <a:gridCol w="1728192"/>
                <a:gridCol w="1104122"/>
                <a:gridCol w="1104122"/>
                <a:gridCol w="1104122"/>
                <a:gridCol w="1104122"/>
                <a:gridCol w="1104122"/>
                <a:gridCol w="1104122"/>
              </a:tblGrid>
              <a:tr h="24991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진료과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2011</a:t>
                      </a:r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2012</a:t>
                      </a:r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2013</a:t>
                      </a:r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4991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의료수익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비율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의료수익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비율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의료수익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비율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249910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정형외과</a:t>
                      </a:r>
                      <a:r>
                        <a:rPr lang="en-US" altLang="ko-KR" sz="11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(2/0)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1,840,120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22.8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1,982,843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21.5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3,422,443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24.6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</a:tr>
              <a:tr h="249910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내과</a:t>
                      </a:r>
                      <a:r>
                        <a:rPr lang="en-US" altLang="ko-KR" sz="11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(3/0)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2,452,483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30.3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2,036,636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22.0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2,582,451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18.6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</a:tr>
              <a:tr h="249910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외과</a:t>
                      </a:r>
                      <a:r>
                        <a:rPr lang="en-US" altLang="ko-KR" sz="11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(3/0)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355,701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4.4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677,758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7.3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2,414,216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17.3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</a:tr>
              <a:tr h="249910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건강관리과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1,011,783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12.5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1,093,924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11.8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1,307,713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9.4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</a:tr>
              <a:tr h="249910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기타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496,934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6.1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622,184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6.7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962,550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6.9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49910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재활의학과</a:t>
                      </a:r>
                      <a:r>
                        <a:rPr lang="en-US" altLang="ko-KR" sz="11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(1/0)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122,353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1.3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749,233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5.4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</a:tr>
              <a:tr h="249910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소아청소년과</a:t>
                      </a:r>
                      <a:r>
                        <a:rPr lang="en-US" altLang="ko-KR" sz="11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(1/0)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92,917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1.1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426,090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4.6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587,306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4.2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49910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신경과</a:t>
                      </a:r>
                      <a:r>
                        <a:rPr lang="en-US" altLang="ko-KR" sz="11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(1/0)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745,618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9.2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478,927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5.2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501,820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3.6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49910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가정의학과</a:t>
                      </a:r>
                      <a:r>
                        <a:rPr lang="en-US" altLang="ko-KR" sz="11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(1/0)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6,919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290,657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3.1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438,921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3.2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249910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응급의학과</a:t>
                      </a:r>
                      <a:r>
                        <a:rPr lang="en-US" altLang="ko-KR" sz="11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(4/2)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272,811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3.4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359,898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3.9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383,887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2.8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9910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산부인과</a:t>
                      </a:r>
                      <a:r>
                        <a:rPr lang="en-US" altLang="ko-KR" sz="11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(1/0)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294,844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3.6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313,994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3.4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351,455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2.5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9910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치과</a:t>
                      </a:r>
                      <a:r>
                        <a:rPr lang="en-US" altLang="ko-KR" sz="11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(1/0)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219,683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2.7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247,300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2.7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217,733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1.6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9910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마취통증의학과</a:t>
                      </a:r>
                      <a:r>
                        <a:rPr lang="en-US" altLang="ko-KR" sz="11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(2/1)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296,438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3.7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589,681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6.4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(841)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(0.0)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249910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전체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8,086,251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100.0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9,242,243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100.0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13,918,886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100.0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8016577" y="1628800"/>
            <a:ext cx="96532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1100" dirty="0" smtClean="0"/>
              <a:t>(</a:t>
            </a:r>
            <a:r>
              <a:rPr lang="ko-KR" altLang="en-US" sz="1100" dirty="0" smtClean="0"/>
              <a:t>단위 </a:t>
            </a:r>
            <a:r>
              <a:rPr lang="en-US" altLang="ko-KR" sz="1100" dirty="0" smtClean="0"/>
              <a:t>: </a:t>
            </a:r>
            <a:r>
              <a:rPr lang="ko-KR" altLang="en-US" sz="1100" dirty="0" smtClean="0"/>
              <a:t>천원</a:t>
            </a:r>
            <a:r>
              <a:rPr lang="en-US" altLang="ko-KR" sz="1100" dirty="0" smtClean="0"/>
              <a:t>)</a:t>
            </a:r>
            <a:endParaRPr lang="ko-KR" altLang="en-US" sz="1100" dirty="0"/>
          </a:p>
        </p:txBody>
      </p:sp>
      <p:sp>
        <p:nvSpPr>
          <p:cNvPr id="9" name="직사각형 8"/>
          <p:cNvSpPr/>
          <p:nvPr/>
        </p:nvSpPr>
        <p:spPr>
          <a:xfrm>
            <a:off x="8991449" y="2996952"/>
            <a:ext cx="858095" cy="57606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 smtClean="0"/>
              <a:t>수익의 </a:t>
            </a:r>
            <a:r>
              <a:rPr lang="en-US" altLang="ko-KR" sz="1200" dirty="0" smtClean="0"/>
              <a:t>80%</a:t>
            </a:r>
            <a:endParaRPr lang="ko-KR" altLang="en-US" sz="1200" dirty="0"/>
          </a:p>
        </p:txBody>
      </p:sp>
      <p:sp>
        <p:nvSpPr>
          <p:cNvPr id="10" name="직사각형 9"/>
          <p:cNvSpPr/>
          <p:nvPr/>
        </p:nvSpPr>
        <p:spPr>
          <a:xfrm>
            <a:off x="9025357" y="5229200"/>
            <a:ext cx="858095" cy="57606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 smtClean="0"/>
              <a:t>진료</a:t>
            </a:r>
            <a:endParaRPr lang="en-US" altLang="ko-KR" sz="1200" dirty="0" smtClean="0"/>
          </a:p>
          <a:p>
            <a:pPr algn="ctr"/>
            <a:r>
              <a:rPr lang="ko-KR" altLang="en-US" sz="1200" dirty="0" smtClean="0"/>
              <a:t>지원과</a:t>
            </a:r>
            <a:endParaRPr lang="ko-KR" altLang="en-US" sz="1200" dirty="0"/>
          </a:p>
        </p:txBody>
      </p:sp>
      <p:sp>
        <p:nvSpPr>
          <p:cNvPr id="11" name="직사각형 10"/>
          <p:cNvSpPr/>
          <p:nvPr/>
        </p:nvSpPr>
        <p:spPr>
          <a:xfrm>
            <a:off x="8985448" y="4293096"/>
            <a:ext cx="858095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 smtClean="0"/>
              <a:t>건강</a:t>
            </a:r>
            <a:endParaRPr lang="en-US" altLang="ko-KR" sz="1200" dirty="0" smtClean="0"/>
          </a:p>
          <a:p>
            <a:pPr algn="ctr"/>
            <a:r>
              <a:rPr lang="ko-KR" altLang="en-US" sz="1200" dirty="0" smtClean="0"/>
              <a:t>검진</a:t>
            </a:r>
            <a:endParaRPr lang="ko-KR" alt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경영 현황 분석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진료과별 의사 </a:t>
            </a:r>
            <a:r>
              <a:rPr lang="en-US" altLang="ko-KR" dirty="0" smtClean="0"/>
              <a:t>1</a:t>
            </a:r>
            <a:r>
              <a:rPr lang="ko-KR" altLang="en-US" dirty="0" smtClean="0"/>
              <a:t>인당 의료수익 분포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의사 </a:t>
            </a:r>
            <a:r>
              <a:rPr lang="en-US" altLang="ko-KR" dirty="0" smtClean="0"/>
              <a:t>1</a:t>
            </a:r>
            <a:r>
              <a:rPr lang="ko-KR" altLang="en-US" dirty="0" smtClean="0"/>
              <a:t>인당 의료수익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정형외과 </a:t>
            </a:r>
            <a:r>
              <a:rPr lang="en-US" altLang="ko-KR" dirty="0" smtClean="0"/>
              <a:t>&gt; </a:t>
            </a:r>
            <a:r>
              <a:rPr lang="ko-KR" altLang="en-US" dirty="0" smtClean="0"/>
              <a:t>내과 </a:t>
            </a:r>
            <a:r>
              <a:rPr lang="en-US" altLang="ko-KR" dirty="0" smtClean="0"/>
              <a:t>&gt; </a:t>
            </a:r>
            <a:r>
              <a:rPr lang="ko-KR" altLang="en-US" dirty="0" smtClean="0"/>
              <a:t>외과 </a:t>
            </a:r>
            <a:r>
              <a:rPr lang="en-US" altLang="ko-KR" dirty="0" smtClean="0"/>
              <a:t>&gt; </a:t>
            </a:r>
            <a:r>
              <a:rPr lang="ko-KR" altLang="en-US" dirty="0" smtClean="0"/>
              <a:t>재활의학과 </a:t>
            </a:r>
            <a:r>
              <a:rPr lang="en-US" altLang="ko-KR" dirty="0" smtClean="0"/>
              <a:t>&gt; </a:t>
            </a:r>
            <a:r>
              <a:rPr lang="ko-KR" altLang="en-US" dirty="0" smtClean="0"/>
              <a:t>소아청소년과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dirty="0" err="1" smtClean="0"/>
              <a:t>진료과</a:t>
            </a:r>
            <a:r>
              <a:rPr lang="ko-KR" altLang="en-US" dirty="0" smtClean="0"/>
              <a:t> 의사 구성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전체 </a:t>
            </a:r>
            <a:r>
              <a:rPr lang="ko-KR" altLang="en-US" dirty="0" err="1" smtClean="0"/>
              <a:t>의사수</a:t>
            </a:r>
            <a:r>
              <a:rPr lang="en-US" altLang="ko-KR" dirty="0" smtClean="0"/>
              <a:t>/</a:t>
            </a:r>
            <a:r>
              <a:rPr lang="ko-KR" altLang="en-US" dirty="0" smtClean="0"/>
              <a:t>공보의수</a:t>
            </a:r>
            <a:r>
              <a:rPr lang="en-US" altLang="ko-KR" dirty="0" smtClean="0"/>
              <a:t>, 2013</a:t>
            </a:r>
            <a:r>
              <a:rPr lang="ko-KR" altLang="en-US" dirty="0" err="1" smtClean="0"/>
              <a:t>년말</a:t>
            </a:r>
            <a:r>
              <a:rPr lang="ko-KR" altLang="en-US" dirty="0" smtClean="0"/>
              <a:t> 기준</a:t>
            </a:r>
            <a:endParaRPr lang="ko-KR" altLang="en-US" dirty="0"/>
          </a:p>
        </p:txBody>
      </p:sp>
      <p:graphicFrame>
        <p:nvGraphicFramePr>
          <p:cNvPr id="5" name="표 4"/>
          <p:cNvGraphicFramePr>
            <a:graphicFrameLocks noGrp="1"/>
          </p:cNvGraphicFramePr>
          <p:nvPr/>
        </p:nvGraphicFramePr>
        <p:xfrm>
          <a:off x="632518" y="1844824"/>
          <a:ext cx="8424935" cy="4032448"/>
        </p:xfrm>
        <a:graphic>
          <a:graphicData uri="http://schemas.openxmlformats.org/drawingml/2006/table">
            <a:tbl>
              <a:tblPr/>
              <a:tblGrid>
                <a:gridCol w="1584178"/>
                <a:gridCol w="977251"/>
                <a:gridCol w="977251"/>
                <a:gridCol w="977251"/>
                <a:gridCol w="977251"/>
                <a:gridCol w="977251"/>
                <a:gridCol w="977251"/>
                <a:gridCol w="977251"/>
              </a:tblGrid>
              <a:tr h="28803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진료과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2011</a:t>
                      </a:r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2012</a:t>
                      </a:r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2013</a:t>
                      </a:r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증감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(13-11)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28803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의료수익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의사수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의료수익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의사수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의료수익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의사수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88032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정형외과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(2/0)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960,062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1.9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991,421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2.0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1,579,589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2.2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64.5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내과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(3/0)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840,851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2.9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977,585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2.1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911,453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2.8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8.4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외과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(3/0)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194,019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1.8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301,226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2.3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804,739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3.0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314.8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재활의학과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(1/0)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244,706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749,233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1.0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206.2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소아청소년과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(1/0)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123,889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426,090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1.0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640,698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0.9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417.2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신경과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(1/0)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745,618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1.0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478,927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1.0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463,219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1.1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(37.9)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가정의학과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(1/0)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83,033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232,525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1.3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405,158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1.1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387.9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산부인과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(1/0)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294,844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1.0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313,994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1.0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351,455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1.0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19.2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치과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(1/0)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219,683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1.0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228,277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1.1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217,733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1.0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(0.9)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응급의학과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(4/2)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0.0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166,107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2.2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100,145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3.8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(39.7)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마취통증의학과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(2/1)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296,438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1.0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353,809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1.7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(421)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2.0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(100.1)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전체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646,900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12.5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549,044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16.8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642,410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21.7 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 dirty="0">
                          <a:solidFill>
                            <a:srgbClr val="FF0000"/>
                          </a:solidFill>
                          <a:latin typeface="맑은 고딕"/>
                        </a:rPr>
                        <a:t>(0.7)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8183835" y="1564164"/>
            <a:ext cx="96532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1100" dirty="0" smtClean="0"/>
              <a:t>(</a:t>
            </a:r>
            <a:r>
              <a:rPr lang="ko-KR" altLang="en-US" sz="1100" dirty="0" smtClean="0"/>
              <a:t>단위 </a:t>
            </a:r>
            <a:r>
              <a:rPr lang="en-US" altLang="ko-KR" sz="1100" dirty="0" smtClean="0"/>
              <a:t>: </a:t>
            </a:r>
            <a:r>
              <a:rPr lang="ko-KR" altLang="en-US" sz="1100" dirty="0" smtClean="0"/>
              <a:t>천원</a:t>
            </a:r>
            <a:r>
              <a:rPr lang="en-US" altLang="ko-KR" sz="1100" dirty="0" smtClean="0"/>
              <a:t>)</a:t>
            </a:r>
            <a:endParaRPr lang="ko-KR" alt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2_calebabc2013">
  <a:themeElements>
    <a:clrScheme name="caleb2013">
      <a:dk1>
        <a:srgbClr val="000000"/>
      </a:dk1>
      <a:lt1>
        <a:srgbClr val="FFFFFF"/>
      </a:lt1>
      <a:dk2>
        <a:srgbClr val="3644AC"/>
      </a:dk2>
      <a:lt2>
        <a:srgbClr val="C6D9F0"/>
      </a:lt2>
      <a:accent1>
        <a:srgbClr val="3644AC"/>
      </a:accent1>
      <a:accent2>
        <a:srgbClr val="0DA35F"/>
      </a:accent2>
      <a:accent3>
        <a:srgbClr val="B6A228"/>
      </a:accent3>
      <a:accent4>
        <a:srgbClr val="7F7F7F"/>
      </a:accent4>
      <a:accent5>
        <a:srgbClr val="262626"/>
      </a:accent5>
      <a:accent6>
        <a:srgbClr val="4BACC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압정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813</TotalTime>
  <Words>12003</Words>
  <Application>Microsoft Office PowerPoint</Application>
  <PresentationFormat>A4 용지(210x297mm)</PresentationFormat>
  <Paragraphs>6192</Paragraphs>
  <Slides>66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2</vt:i4>
      </vt:variant>
      <vt:variant>
        <vt:lpstr>슬라이드 제목</vt:lpstr>
      </vt:variant>
      <vt:variant>
        <vt:i4>66</vt:i4>
      </vt:variant>
    </vt:vector>
  </HeadingPairs>
  <TitlesOfParts>
    <vt:vector size="68" baseType="lpstr">
      <vt:lpstr>2_calebabc2013</vt:lpstr>
      <vt:lpstr>1_Office 테마</vt:lpstr>
      <vt:lpstr>PowerPoint 프레젠테이션</vt:lpstr>
      <vt:lpstr>프로젝트 수행 범위</vt:lpstr>
      <vt:lpstr>1단계. 경영종합진단</vt:lpstr>
      <vt:lpstr>경영상태진단</vt:lpstr>
      <vt:lpstr>경영상태진단</vt:lpstr>
      <vt:lpstr>경영 현황 분석</vt:lpstr>
      <vt:lpstr>경영 현황 분석</vt:lpstr>
      <vt:lpstr>경영 현황 분석</vt:lpstr>
      <vt:lpstr>경영 현황 분석</vt:lpstr>
      <vt:lpstr>경영 현황 분석</vt:lpstr>
      <vt:lpstr>경영 현황 분석</vt:lpstr>
      <vt:lpstr>문제 원인 분석 기본 방향</vt:lpstr>
      <vt:lpstr>문제 원인 분석 프레임 개발 - 지표 선정</vt:lpstr>
      <vt:lpstr>문제 원인 분석 지표 결과 활용</vt:lpstr>
      <vt:lpstr>문제원인 심층분석</vt:lpstr>
      <vt:lpstr>문제원인 심층분석</vt:lpstr>
      <vt:lpstr>문제원인 심층분석</vt:lpstr>
      <vt:lpstr>문제원인 심층분석</vt:lpstr>
      <vt:lpstr>문제원인 심층분석</vt:lpstr>
      <vt:lpstr>문제원인 심층분석</vt:lpstr>
      <vt:lpstr>경영종합진단</vt:lpstr>
      <vt:lpstr>2단계. 지역사회 의료환경 분석</vt:lpstr>
      <vt:lpstr>의료환경분석</vt:lpstr>
      <vt:lpstr>의료환경분석</vt:lpstr>
      <vt:lpstr>의료환경분석</vt:lpstr>
      <vt:lpstr>의료환경분석</vt:lpstr>
      <vt:lpstr>의료환경분석</vt:lpstr>
      <vt:lpstr>의료환경분석</vt:lpstr>
      <vt:lpstr>의료환경분석</vt:lpstr>
      <vt:lpstr>의료환경분석</vt:lpstr>
      <vt:lpstr>의료환경분석</vt:lpstr>
      <vt:lpstr>의료환경분석</vt:lpstr>
      <vt:lpstr>3단계. 중점서비스 도출</vt:lpstr>
      <vt:lpstr>중점서비스 도출</vt:lpstr>
      <vt:lpstr>중점서비스 도출</vt:lpstr>
      <vt:lpstr>중점서비스 도출</vt:lpstr>
      <vt:lpstr>중점서비스 도출</vt:lpstr>
      <vt:lpstr>중점서비스 도출</vt:lpstr>
      <vt:lpstr>중점서비스 도출</vt:lpstr>
      <vt:lpstr>중점서비스 도출</vt:lpstr>
      <vt:lpstr>4단계. 과제도출 및  실행전략</vt:lpstr>
      <vt:lpstr>전략과제 도출 : 진료 영역</vt:lpstr>
      <vt:lpstr>전략과제 도출 : 진료 영역</vt:lpstr>
      <vt:lpstr>전략과제 도출 : 진료 영역</vt:lpstr>
      <vt:lpstr>전략과제 도출 : 진료 영역</vt:lpstr>
      <vt:lpstr>전략과제 도출 : 진료 영역</vt:lpstr>
      <vt:lpstr>전략과제 도출 : 진료 영역</vt:lpstr>
      <vt:lpstr>전략과제 도출 : 진료 영역</vt:lpstr>
      <vt:lpstr>전략과제 도출 : 진료 영역</vt:lpstr>
      <vt:lpstr>전략과제 도출 : 진료 영역</vt:lpstr>
      <vt:lpstr>전략과제 도출 : 진료 영역</vt:lpstr>
      <vt:lpstr>전략과제 도출 : 진료 영역</vt:lpstr>
      <vt:lpstr>전략과제 도출 : 진료 영역</vt:lpstr>
      <vt:lpstr>전략과제 도출 : 진료 영역</vt:lpstr>
      <vt:lpstr>전략과제 도출 : 진료 영역</vt:lpstr>
      <vt:lpstr>전략과제 도출 : 진료 영역</vt:lpstr>
      <vt:lpstr>전략과제 도출 : 진료 영역</vt:lpstr>
      <vt:lpstr>전략과제 도출 : 진료 영역</vt:lpstr>
      <vt:lpstr>전략과제 도출 : 진료 영역</vt:lpstr>
      <vt:lpstr>전략 과제 및 전략 방향</vt:lpstr>
      <vt:lpstr>전략 과제 및 전략 방향</vt:lpstr>
      <vt:lpstr>전략 과제 및 전략 방향</vt:lpstr>
      <vt:lpstr>전략 과제 및 전략 방향</vt:lpstr>
      <vt:lpstr>전략 과제 및 전략 방향</vt:lpstr>
      <vt:lpstr>전략 과제 및 전략 방향</vt:lpstr>
      <vt:lpstr>전략 과제 및 전략 방향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경영상태진단</dc:title>
  <dc:creator>서현수</dc:creator>
  <cp:lastModifiedBy>USER</cp:lastModifiedBy>
  <cp:revision>84</cp:revision>
  <dcterms:created xsi:type="dcterms:W3CDTF">2014-08-11T06:20:01Z</dcterms:created>
  <dcterms:modified xsi:type="dcterms:W3CDTF">2015-05-08T01:09:58Z</dcterms:modified>
</cp:coreProperties>
</file>